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9.xml" ContentType="application/vnd.openxmlformats-officedocument.presentationml.notesSlide+xml"/>
  <Override PartName="/ppt/charts/chart2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handoutMasterIdLst>
    <p:handoutMasterId r:id="rId109"/>
  </p:handoutMasterIdLst>
  <p:sldIdLst>
    <p:sldId id="1155" r:id="rId2"/>
    <p:sldId id="960" r:id="rId3"/>
    <p:sldId id="1009" r:id="rId4"/>
    <p:sldId id="905" r:id="rId5"/>
    <p:sldId id="1152" r:id="rId6"/>
    <p:sldId id="888" r:id="rId7"/>
    <p:sldId id="1179" r:id="rId8"/>
    <p:sldId id="1017" r:id="rId9"/>
    <p:sldId id="904" r:id="rId10"/>
    <p:sldId id="1182" r:id="rId11"/>
    <p:sldId id="1018" r:id="rId12"/>
    <p:sldId id="1019" r:id="rId13"/>
    <p:sldId id="1022" r:id="rId14"/>
    <p:sldId id="1023" r:id="rId15"/>
    <p:sldId id="1174" r:id="rId16"/>
    <p:sldId id="1024" r:id="rId17"/>
    <p:sldId id="1056" r:id="rId18"/>
    <p:sldId id="1163" r:id="rId19"/>
    <p:sldId id="906" r:id="rId20"/>
    <p:sldId id="1156" r:id="rId21"/>
    <p:sldId id="1035" r:id="rId22"/>
    <p:sldId id="1027" r:id="rId23"/>
    <p:sldId id="1036" r:id="rId24"/>
    <p:sldId id="1028" r:id="rId25"/>
    <p:sldId id="1038" r:id="rId26"/>
    <p:sldId id="1029" r:id="rId27"/>
    <p:sldId id="1030" r:id="rId28"/>
    <p:sldId id="1031" r:id="rId29"/>
    <p:sldId id="1032" r:id="rId30"/>
    <p:sldId id="1033" r:id="rId31"/>
    <p:sldId id="1049" r:id="rId32"/>
    <p:sldId id="1044" r:id="rId33"/>
    <p:sldId id="1045" r:id="rId34"/>
    <p:sldId id="1043" r:id="rId35"/>
    <p:sldId id="1073" r:id="rId36"/>
    <p:sldId id="1074" r:id="rId37"/>
    <p:sldId id="1075" r:id="rId38"/>
    <p:sldId id="1020" r:id="rId39"/>
    <p:sldId id="1021" r:id="rId40"/>
    <p:sldId id="1057" r:id="rId41"/>
    <p:sldId id="1058" r:id="rId42"/>
    <p:sldId id="1071" r:id="rId43"/>
    <p:sldId id="1072" r:id="rId44"/>
    <p:sldId id="1183" r:id="rId45"/>
    <p:sldId id="1079" r:id="rId46"/>
    <p:sldId id="1170" r:id="rId47"/>
    <p:sldId id="912" r:id="rId48"/>
    <p:sldId id="1162" r:id="rId49"/>
    <p:sldId id="1164" r:id="rId50"/>
    <p:sldId id="1165" r:id="rId51"/>
    <p:sldId id="1166" r:id="rId52"/>
    <p:sldId id="1178" r:id="rId53"/>
    <p:sldId id="1176" r:id="rId54"/>
    <p:sldId id="1177" r:id="rId55"/>
    <p:sldId id="1062" r:id="rId56"/>
    <p:sldId id="1063" r:id="rId57"/>
    <p:sldId id="1116" r:id="rId58"/>
    <p:sldId id="1136" r:id="rId59"/>
    <p:sldId id="1130" r:id="rId60"/>
    <p:sldId id="1131" r:id="rId61"/>
    <p:sldId id="1132" r:id="rId62"/>
    <p:sldId id="1133" r:id="rId63"/>
    <p:sldId id="1139" r:id="rId64"/>
    <p:sldId id="889" r:id="rId65"/>
    <p:sldId id="953" r:id="rId66"/>
    <p:sldId id="1060" r:id="rId67"/>
    <p:sldId id="1061" r:id="rId68"/>
    <p:sldId id="1158" r:id="rId69"/>
    <p:sldId id="894" r:id="rId70"/>
    <p:sldId id="895" r:id="rId71"/>
    <p:sldId id="896" r:id="rId72"/>
    <p:sldId id="1161" r:id="rId73"/>
    <p:sldId id="901" r:id="rId74"/>
    <p:sldId id="899" r:id="rId75"/>
    <p:sldId id="902" r:id="rId76"/>
    <p:sldId id="716" r:id="rId77"/>
    <p:sldId id="961" r:id="rId78"/>
    <p:sldId id="962" r:id="rId79"/>
    <p:sldId id="963" r:id="rId80"/>
    <p:sldId id="900" r:id="rId81"/>
    <p:sldId id="922" r:id="rId82"/>
    <p:sldId id="1184" r:id="rId83"/>
    <p:sldId id="1185" r:id="rId84"/>
    <p:sldId id="1186" r:id="rId85"/>
    <p:sldId id="1187" r:id="rId86"/>
    <p:sldId id="1188" r:id="rId87"/>
    <p:sldId id="1189" r:id="rId88"/>
    <p:sldId id="1190" r:id="rId89"/>
    <p:sldId id="1191" r:id="rId90"/>
    <p:sldId id="1195" r:id="rId91"/>
    <p:sldId id="1196" r:id="rId92"/>
    <p:sldId id="1197" r:id="rId93"/>
    <p:sldId id="1198" r:id="rId94"/>
    <p:sldId id="1204" r:id="rId95"/>
    <p:sldId id="1205" r:id="rId96"/>
    <p:sldId id="1206" r:id="rId97"/>
    <p:sldId id="1207" r:id="rId98"/>
    <p:sldId id="1209" r:id="rId99"/>
    <p:sldId id="1208" r:id="rId100"/>
    <p:sldId id="1211" r:id="rId101"/>
    <p:sldId id="1052" r:id="rId102"/>
    <p:sldId id="1160" r:id="rId103"/>
    <p:sldId id="1082" r:id="rId104"/>
    <p:sldId id="1213" r:id="rId105"/>
    <p:sldId id="1212" r:id="rId106"/>
    <p:sldId id="1054" r:id="rId107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99"/>
    <a:srgbClr val="CCECFF"/>
    <a:srgbClr val="2D82FF"/>
    <a:srgbClr val="A37DD5"/>
    <a:srgbClr val="700A0A"/>
    <a:srgbClr val="00CC00"/>
    <a:srgbClr val="090A02"/>
    <a:srgbClr val="FFFFFF"/>
    <a:srgbClr val="1F78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946" autoAdjust="0"/>
    <p:restoredTop sz="93667" autoAdjust="0"/>
  </p:normalViewPr>
  <p:slideViewPr>
    <p:cSldViewPr>
      <p:cViewPr>
        <p:scale>
          <a:sx n="60" d="100"/>
          <a:sy n="60" d="100"/>
        </p:scale>
        <p:origin x="-2448" y="-8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  <c:spPr>
        <a:gradFill flip="none" rotWithShape="1"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 scaled="0"/>
          <a:tileRect r="-100000" b="-100000"/>
        </a:gradFill>
      </c:spPr>
    </c:floor>
    <c:sideWall>
      <c:thickness val="0"/>
      <c:spPr>
        <a:gradFill flip="none" rotWithShape="1">
          <a:gsLst>
            <a:gs pos="0">
              <a:srgbClr val="825600">
                <a:alpha val="32000"/>
              </a:srgbClr>
            </a:gs>
            <a:gs pos="13000">
              <a:srgbClr val="FFA800">
                <a:alpha val="65000"/>
              </a:srgbClr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path path="circle">
            <a:fillToRect l="100000" t="100000"/>
          </a:path>
          <a:tileRect r="-100000" b="-100000"/>
        </a:gradFill>
      </c:spPr>
    </c:sideWall>
    <c:backWall>
      <c:thickness val="0"/>
      <c:spPr>
        <a:gradFill flip="none" rotWithShape="1">
          <a:gsLst>
            <a:gs pos="0">
              <a:srgbClr val="825600">
                <a:alpha val="32000"/>
              </a:srgbClr>
            </a:gs>
            <a:gs pos="13000">
              <a:srgbClr val="FFA800">
                <a:alpha val="65000"/>
              </a:srgbClr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path path="circle">
            <a:fillToRect l="100000" t="100000"/>
          </a:path>
          <a:tileRect r="-100000" b="-100000"/>
        </a:gradFill>
      </c:spPr>
    </c:backWall>
    <c:plotArea>
      <c:layout>
        <c:manualLayout>
          <c:layoutTarget val="inner"/>
          <c:xMode val="edge"/>
          <c:yMode val="edge"/>
          <c:x val="7.9470127829306556E-2"/>
          <c:y val="3.2855846437592637E-2"/>
          <c:w val="0.91541064546959472"/>
          <c:h val="0.9071804840601615"/>
        </c:manualLayout>
      </c:layout>
      <c:bar3DChart>
        <c:barDir val="col"/>
        <c:grouping val="standard"/>
        <c:varyColors val="0"/>
        <c:ser>
          <c:idx val="0"/>
          <c:order val="0"/>
          <c:spPr>
            <a:gradFill flip="none" rotWithShape="1"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rgbClr val="2211FB"/>
              </a:solidFill>
            </a:ln>
            <a:scene3d>
              <a:camera prst="orthographicFront"/>
              <a:lightRig rig="threePt" dir="t"/>
            </a:scene3d>
            <a:sp3d prstMaterial="dkEdge">
              <a:bevelT/>
              <a:contourClr>
                <a:srgbClr val="000000"/>
              </a:contourClr>
            </a:sp3d>
          </c:spPr>
          <c:invertIfNegative val="0"/>
          <c:cat>
            <c:numRef>
              <c:f>Лист1!$A$1:$A$7</c:f>
              <c:numCache>
                <c:formatCode>General</c:formatCode>
                <c:ptCount val="7"/>
                <c:pt idx="0">
                  <c:v>1907</c:v>
                </c:pt>
                <c:pt idx="1">
                  <c:v>1917</c:v>
                </c:pt>
                <c:pt idx="2">
                  <c:v>1925</c:v>
                </c:pt>
                <c:pt idx="3">
                  <c:v>1930</c:v>
                </c:pt>
                <c:pt idx="4">
                  <c:v>1932</c:v>
                </c:pt>
                <c:pt idx="5">
                  <c:v>1935</c:v>
                </c:pt>
                <c:pt idx="6">
                  <c:v>1940</c:v>
                </c:pt>
              </c:numCache>
            </c:numRef>
          </c:cat>
          <c:val>
            <c:numRef>
              <c:f>Лист1!$B$1:$B$7</c:f>
              <c:numCache>
                <c:formatCode>General</c:formatCode>
                <c:ptCount val="7"/>
                <c:pt idx="0">
                  <c:v>318</c:v>
                </c:pt>
                <c:pt idx="1">
                  <c:v>3000</c:v>
                </c:pt>
                <c:pt idx="2">
                  <c:v>13000</c:v>
                </c:pt>
                <c:pt idx="3">
                  <c:v>25000</c:v>
                </c:pt>
                <c:pt idx="4">
                  <c:v>28000</c:v>
                </c:pt>
                <c:pt idx="5">
                  <c:v>31000</c:v>
                </c:pt>
                <c:pt idx="6">
                  <c:v>36600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gapDepth val="24"/>
        <c:shape val="cylinder"/>
        <c:axId val="107854080"/>
        <c:axId val="107855872"/>
        <c:axId val="105579840"/>
      </c:bar3DChart>
      <c:catAx>
        <c:axId val="107854080"/>
        <c:scaling>
          <c:orientation val="minMax"/>
        </c:scaling>
        <c:delete val="0"/>
        <c:axPos val="b"/>
        <c:majorGridlines>
          <c:spPr>
            <a:ln w="19050">
              <a:solidFill>
                <a:schemeClr val="bg1"/>
              </a:solidFill>
            </a:ln>
          </c:spPr>
        </c:majorGridlines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 i="0" baseline="0">
                <a:solidFill>
                  <a:srgbClr val="0000FF"/>
                </a:solidFill>
              </a:defRPr>
            </a:pPr>
            <a:endParaRPr lang="ru-RU"/>
          </a:p>
        </c:txPr>
        <c:crossAx val="107855872"/>
        <c:crosses val="autoZero"/>
        <c:auto val="1"/>
        <c:lblAlgn val="ctr"/>
        <c:lblOffset val="100"/>
        <c:noMultiLvlLbl val="0"/>
      </c:catAx>
      <c:valAx>
        <c:axId val="107855872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 w="19050">
            <a:solidFill>
              <a:sysClr val="window" lastClr="FFFFFF"/>
            </a:solidFill>
          </a:ln>
        </c:spPr>
        <c:txPr>
          <a:bodyPr/>
          <a:lstStyle/>
          <a:p>
            <a:pPr>
              <a:defRPr sz="1400" b="1" i="0" baseline="0">
                <a:latin typeface="Times New Roman" pitchFamily="18" charset="0"/>
              </a:defRPr>
            </a:pPr>
            <a:endParaRPr lang="ru-RU"/>
          </a:p>
        </c:txPr>
        <c:crossAx val="107854080"/>
        <c:crosses val="autoZero"/>
        <c:crossBetween val="between"/>
      </c:valAx>
      <c:serAx>
        <c:axId val="105579840"/>
        <c:scaling>
          <c:orientation val="minMax"/>
        </c:scaling>
        <c:delete val="1"/>
        <c:axPos val="b"/>
        <c:majorTickMark val="out"/>
        <c:minorTickMark val="none"/>
        <c:tickLblPos val="none"/>
        <c:crossAx val="107855872"/>
        <c:crosses val="autoZero"/>
      </c:serAx>
    </c:plotArea>
    <c:plotVisOnly val="1"/>
    <c:dispBlanksAs val="gap"/>
    <c:showDLblsOverMax val="0"/>
  </c:chart>
  <c:spPr>
    <a:gradFill flip="none" rotWithShape="1">
      <a:gsLst>
        <a:gs pos="0">
          <a:srgbClr val="5E9EFF">
            <a:alpha val="10000"/>
          </a:srgbClr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10800000" scaled="0"/>
      <a:tileRect/>
    </a:gradFill>
    <a:ln>
      <a:noFill/>
      <a:bevel/>
    </a:ln>
    <a:effectLst>
      <a:outerShdw blurRad="50800" dist="50800" dir="5400000" algn="ctr" rotWithShape="0">
        <a:schemeClr val="accent1">
          <a:lumMod val="20000"/>
          <a:lumOff val="80000"/>
        </a:schemeClr>
      </a:outerShdw>
    </a:effectLst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0946035021356"/>
          <c:y val="1.7282997847790509E-2"/>
          <c:w val="0.8867403314917186"/>
          <c:h val="0.81690140845072257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ln w="44523">
              <a:solidFill>
                <a:schemeClr val="accent4">
                  <a:lumMod val="50000"/>
                </a:schemeClr>
              </a:solidFill>
              <a:prstDash val="solid"/>
            </a:ln>
          </c:spPr>
          <c:marker>
            <c:symbol val="circle"/>
            <c:size val="2"/>
            <c:spPr>
              <a:solidFill>
                <a:srgbClr val="FFFF00"/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</c:spPr>
          </c:marker>
          <c:dPt>
            <c:idx val="1"/>
            <c:bubble3D val="0"/>
            <c:spPr>
              <a:ln w="44523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</a:ln>
            </c:spPr>
          </c:dPt>
          <c:dPt>
            <c:idx val="2"/>
            <c:marker>
              <c:spPr>
                <a:solidFill>
                  <a:schemeClr val="bg1">
                    <a:lumMod val="75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</c:spPr>
            </c:marker>
            <c:bubble3D val="0"/>
            <c:spPr>
              <a:ln w="44523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</a:ln>
            </c:spPr>
          </c:dPt>
          <c:dPt>
            <c:idx val="3"/>
            <c:bubble3D val="0"/>
            <c:spPr>
              <a:ln w="44523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</a:ln>
            </c:spPr>
          </c:dPt>
          <c:dPt>
            <c:idx val="4"/>
            <c:bubble3D val="0"/>
            <c:spPr>
              <a:ln w="44523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</a:ln>
            </c:spPr>
          </c:dPt>
          <c:dPt>
            <c:idx val="5"/>
            <c:bubble3D val="0"/>
            <c:spPr>
              <a:ln w="44523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</a:ln>
            </c:spPr>
          </c:dPt>
          <c:dPt>
            <c:idx val="6"/>
            <c:bubble3D val="0"/>
            <c:spPr>
              <a:ln w="44523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</a:ln>
            </c:spPr>
          </c:dPt>
          <c:dPt>
            <c:idx val="7"/>
            <c:bubble3D val="0"/>
            <c:spPr>
              <a:ln w="44523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</a:ln>
            </c:spPr>
          </c:dPt>
          <c:dPt>
            <c:idx val="8"/>
            <c:bubble3D val="0"/>
            <c:spPr>
              <a:ln w="44523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3.0944611561991211E-2"/>
                  <c:y val="-6.01384464165938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2716929540329144"/>
                  <c:y val="-5.590920935503911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6.3172984769453572E-2"/>
                  <c:y val="4.44949657913993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6650089427416855E-3"/>
                  <c:y val="-3.616777696086841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0.11934241999196958"/>
                  <c:y val="-1.13397778770501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6.593536550629378E-2"/>
                  <c:y val="-5.72342082292358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1144073623274508E-2"/>
                  <c:y val="3.97958148109752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9683">
                <a:noFill/>
              </a:ln>
            </c:spPr>
            <c:txPr>
              <a:bodyPr/>
              <a:lstStyle/>
              <a:p>
                <a:pPr>
                  <a:defRPr sz="1680" b="1" i="0" u="none" strike="noStrike" baseline="0">
                    <a:solidFill>
                      <a:schemeClr val="tx1">
                        <a:lumMod val="20000"/>
                        <a:lumOff val="8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Sheet1!$B$1:$J$1</c:f>
              <c:numCache>
                <c:formatCode>General</c:formatCode>
                <c:ptCount val="9"/>
                <c:pt idx="0">
                  <c:v>1901</c:v>
                </c:pt>
                <c:pt idx="1">
                  <c:v>1917</c:v>
                </c:pt>
                <c:pt idx="2">
                  <c:v>1940</c:v>
                </c:pt>
                <c:pt idx="3">
                  <c:v>1945</c:v>
                </c:pt>
                <c:pt idx="4">
                  <c:v>1950</c:v>
                </c:pt>
                <c:pt idx="5">
                  <c:v>1970</c:v>
                </c:pt>
                <c:pt idx="6">
                  <c:v>1980</c:v>
                </c:pt>
                <c:pt idx="7">
                  <c:v>1990</c:v>
                </c:pt>
                <c:pt idx="8">
                  <c:v>2006</c:v>
                </c:pt>
              </c:numCache>
            </c:numRef>
          </c:cat>
          <c:val>
            <c:numRef>
              <c:f>Sheet1!$B$2:$J$2</c:f>
              <c:numCache>
                <c:formatCode>General</c:formatCode>
                <c:ptCount val="9"/>
                <c:pt idx="0">
                  <c:v>302</c:v>
                </c:pt>
                <c:pt idx="1">
                  <c:v>30000</c:v>
                </c:pt>
                <c:pt idx="2">
                  <c:v>250000</c:v>
                </c:pt>
                <c:pt idx="3">
                  <c:v>168700</c:v>
                </c:pt>
                <c:pt idx="4">
                  <c:v>118203</c:v>
                </c:pt>
                <c:pt idx="5">
                  <c:v>184300</c:v>
                </c:pt>
                <c:pt idx="6">
                  <c:v>317300</c:v>
                </c:pt>
                <c:pt idx="7">
                  <c:v>350000</c:v>
                </c:pt>
                <c:pt idx="8">
                  <c:v>323948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/>
        <c:upDownBars>
          <c:gapWidth val="150"/>
          <c:upBars>
            <c:spPr>
              <a:solidFill>
                <a:schemeClr val="bg1"/>
              </a:solidFill>
              <a:ln w="3713">
                <a:solidFill>
                  <a:schemeClr val="tx1"/>
                </a:solidFill>
                <a:prstDash val="solid"/>
              </a:ln>
            </c:spPr>
          </c:upBars>
          <c:downBars>
            <c:spPr>
              <a:solidFill>
                <a:schemeClr val="tx1"/>
              </a:solidFill>
              <a:ln w="3713">
                <a:solidFill>
                  <a:schemeClr val="tx1"/>
                </a:solidFill>
                <a:prstDash val="solid"/>
              </a:ln>
            </c:spPr>
          </c:downBars>
        </c:upDownBars>
        <c:marker val="1"/>
        <c:smooth val="0"/>
        <c:axId val="181888896"/>
        <c:axId val="181890432"/>
      </c:lineChart>
      <c:catAx>
        <c:axId val="18188889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14849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 sz="1647" b="1" i="0" u="none" strike="noStrike" baseline="0">
                <a:solidFill>
                  <a:srgbClr val="090A02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8189043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81890432"/>
        <c:scaling>
          <c:orientation val="minMax"/>
        </c:scaling>
        <c:delete val="0"/>
        <c:axPos val="l"/>
        <c:numFmt formatCode="General" sourceLinked="1"/>
        <c:majorTickMark val="cross"/>
        <c:minorTickMark val="none"/>
        <c:tickLblPos val="nextTo"/>
        <c:spPr>
          <a:ln w="14849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 sz="1287" b="1" i="0" u="none" strike="noStrike" baseline="0">
                <a:solidFill>
                  <a:srgbClr val="090A02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81888896"/>
        <c:crosses val="autoZero"/>
        <c:crossBetween val="between"/>
      </c:valAx>
      <c:spPr>
        <a:solidFill>
          <a:schemeClr val="accent1">
            <a:lumMod val="50000"/>
          </a:schemeClr>
        </a:solidFill>
        <a:ln>
          <a:solidFill>
            <a:schemeClr val="tx2">
              <a:lumMod val="50000"/>
            </a:schemeClr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67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0"/>
      <c:rotY val="6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270742358078621"/>
          <c:y val="0.25213675213675213"/>
          <c:w val="0.60480349344978657"/>
          <c:h val="0.44658119658119538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2186">
              <a:solidFill>
                <a:srgbClr val="000000"/>
              </a:solidFill>
              <a:prstDash val="solid"/>
            </a:ln>
          </c:spPr>
          <c:explosion val="18"/>
          <c:dPt>
            <c:idx val="1"/>
            <c:bubble3D val="0"/>
            <c:spPr>
              <a:solidFill>
                <a:srgbClr val="993366"/>
              </a:solidFill>
              <a:ln w="12186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186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186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7.3254925363624337E-2"/>
                  <c:y val="-3.92734742291827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3.7015007311045046E-2"/>
                  <c:y val="0.1404002264140059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8214961232132979"/>
                  <c:y val="3.30490179112227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5.0506582465808587E-2"/>
                  <c:y val="-3.508229740513205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</c:dLbl>
            <c:numFmt formatCode="0%" sourceLinked="0"/>
            <c:spPr>
              <a:noFill/>
              <a:ln w="24372">
                <a:noFill/>
              </a:ln>
            </c:spPr>
            <c:txPr>
              <a:bodyPr/>
              <a:lstStyle/>
              <a:p>
                <a:pPr>
                  <a:defRPr sz="2111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Sheet3!$A$1:$A$4</c:f>
              <c:strCache>
                <c:ptCount val="4"/>
                <c:pt idx="0">
                  <c:v>Poaceae</c:v>
                </c:pt>
                <c:pt idx="1">
                  <c:v>Fabaceae</c:v>
                </c:pt>
                <c:pt idx="2">
                  <c:v>Rosaceae</c:v>
                </c:pt>
                <c:pt idx="3">
                  <c:v>Alliaceae</c:v>
                </c:pt>
              </c:strCache>
            </c:strRef>
          </c:cat>
          <c:val>
            <c:numRef>
              <c:f>Sheet3!$B$1:$B$4</c:f>
              <c:numCache>
                <c:formatCode>General</c:formatCode>
                <c:ptCount val="4"/>
                <c:pt idx="0">
                  <c:v>454</c:v>
                </c:pt>
                <c:pt idx="1">
                  <c:v>232</c:v>
                </c:pt>
                <c:pt idx="2">
                  <c:v>176</c:v>
                </c:pt>
                <c:pt idx="3">
                  <c:v>102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4372">
          <a:noFill/>
        </a:ln>
      </c:spPr>
    </c:plotArea>
    <c:legend>
      <c:legendPos val="b"/>
      <c:layout>
        <c:manualLayout>
          <c:xMode val="edge"/>
          <c:yMode val="edge"/>
          <c:x val="0.15283842794759844"/>
          <c:y val="0.80555555555555569"/>
          <c:w val="0.7139737991266375"/>
          <c:h val="0.19017094017094016"/>
        </c:manualLayout>
      </c:layout>
      <c:overlay val="0"/>
      <c:spPr>
        <a:solidFill>
          <a:srgbClr val="FFFFFF"/>
        </a:solidFill>
        <a:ln w="24372">
          <a:noFill/>
        </a:ln>
      </c:spPr>
      <c:txPr>
        <a:bodyPr/>
        <a:lstStyle/>
        <a:p>
          <a:pPr>
            <a:defRPr sz="1766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816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0"/>
      <c:rotY val="6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4281984334203746"/>
          <c:y val="0.18765432098765433"/>
          <c:w val="0.55352480417754568"/>
          <c:h val="0.39259259259259288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4391">
              <a:solidFill>
                <a:srgbClr val="000000"/>
              </a:solidFill>
              <a:prstDash val="solid"/>
            </a:ln>
          </c:spPr>
          <c:explosion val="27"/>
          <c:dPt>
            <c:idx val="1"/>
            <c:bubble3D val="0"/>
            <c:spPr>
              <a:solidFill>
                <a:srgbClr val="993366"/>
              </a:solidFill>
              <a:ln w="14391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4391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4391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4391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14391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1.5287097166002482E-2"/>
                  <c:y val="-4.157893669088438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32524150395479301"/>
                  <c:y val="-6.124710377386363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7.0549030627927181E-2"/>
                  <c:y val="7.88021775055895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8.8462899523149868E-2"/>
                  <c:y val="0.1285371913051938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30336844072188957"/>
                  <c:y val="2.947997683864408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10903000611844686"/>
                  <c:y val="2.55371025481719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</c:dLbl>
            <c:numFmt formatCode="0%" sourceLinked="0"/>
            <c:spPr>
              <a:noFill/>
              <a:ln w="28783">
                <a:noFill/>
              </a:ln>
            </c:spPr>
            <c:txPr>
              <a:bodyPr/>
              <a:lstStyle/>
              <a:p>
                <a:pPr>
                  <a:defRPr sz="2266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Sheet3!$A$6:$A$11</c:f>
              <c:strCache>
                <c:ptCount val="6"/>
                <c:pt idx="0">
                  <c:v>Allium</c:v>
                </c:pt>
                <c:pt idx="1">
                  <c:v>Poa</c:v>
                </c:pt>
                <c:pt idx="2">
                  <c:v>Festuca</c:v>
                </c:pt>
                <c:pt idx="3">
                  <c:v>Rosa</c:v>
                </c:pt>
                <c:pt idx="4">
                  <c:v>Vicia</c:v>
                </c:pt>
                <c:pt idx="5">
                  <c:v>Lathyrus</c:v>
                </c:pt>
              </c:strCache>
            </c:strRef>
          </c:cat>
          <c:val>
            <c:numRef>
              <c:f>Sheet3!$B$6:$B$11</c:f>
              <c:numCache>
                <c:formatCode>General</c:formatCode>
                <c:ptCount val="6"/>
                <c:pt idx="0">
                  <c:v>102</c:v>
                </c:pt>
                <c:pt idx="1">
                  <c:v>91</c:v>
                </c:pt>
                <c:pt idx="2">
                  <c:v>81</c:v>
                </c:pt>
                <c:pt idx="3">
                  <c:v>65</c:v>
                </c:pt>
                <c:pt idx="4">
                  <c:v>59</c:v>
                </c:pt>
                <c:pt idx="5">
                  <c:v>58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8783">
          <a:noFill/>
        </a:ln>
      </c:spPr>
    </c:plotArea>
    <c:legend>
      <c:legendPos val="b"/>
      <c:layout>
        <c:manualLayout>
          <c:xMode val="edge"/>
          <c:yMode val="edge"/>
          <c:x val="0.10966057441253325"/>
          <c:y val="0.73580246913580261"/>
          <c:w val="0.84856396866840733"/>
          <c:h val="0.20740740740740873"/>
        </c:manualLayout>
      </c:layout>
      <c:overlay val="0"/>
      <c:spPr>
        <a:solidFill>
          <a:srgbClr val="FFFFFF"/>
        </a:solidFill>
        <a:ln w="28783">
          <a:noFill/>
        </a:ln>
      </c:spPr>
      <c:txPr>
        <a:bodyPr/>
        <a:lstStyle/>
        <a:p>
          <a:pPr>
            <a:defRPr sz="187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907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0.30775</cdr:x>
      <cdr:y>0.80724</cdr:y>
    </cdr:from>
    <cdr:to>
      <cdr:x>0.58417</cdr:x>
      <cdr:y>0.89679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04134" y="3863732"/>
          <a:ext cx="2428892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endParaRPr lang="ru-RU" sz="36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0.01506</cdr:x>
      <cdr:y>0.61194</cdr:y>
    </cdr:from>
    <cdr:to>
      <cdr:x>0.08823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2366" y="2935038"/>
          <a:ext cx="642942" cy="1857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square" rtlCol="0"/>
        <a:lstStyle xmlns:a="http://schemas.openxmlformats.org/drawingml/2006/main"/>
        <a:p xmlns:a="http://schemas.openxmlformats.org/drawingml/2006/main">
          <a:pPr algn="ctr"/>
          <a:endParaRPr lang="ru-RU" sz="2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4CCA12B-CD18-44E6-9AAA-B0B87117E6D5}" type="datetimeFigureOut">
              <a:rPr lang="ru-RU"/>
              <a:pPr>
                <a:defRPr/>
              </a:pPr>
              <a:t>02.07.2013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AF00D20-BC88-4DB0-8400-FCAFFA9F77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877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91063"/>
            <a:ext cx="54387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D81C7A4-7D91-406B-9D14-12A449C62A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405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F3DC2B-72BF-4D6C-BC12-A78169F5CCF8}" type="slidenum">
              <a:rPr lang="ru-RU" smtClean="0">
                <a:latin typeface="Arial" pitchFamily="34" charset="0"/>
              </a:rPr>
              <a:pPr/>
              <a:t>2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1010DFB-E0CB-4754-9D11-E6ED2E9F7DB9}" type="slidenum">
              <a:rPr lang="ru-RU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8B2D80-88BC-4E51-874B-EF966FD5501B}" type="slidenum">
              <a:rPr lang="ru-RU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3F53A8-1399-4006-8B1D-53D067F95CF9}" type="slidenum">
              <a:rPr lang="ru-RU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53718CC-DFA3-4C38-8A1D-9C19FC2B6129}" type="slidenum">
              <a:rPr lang="ru-RU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F1A1046-C0B1-4811-81EC-F041C6A5FDAA}" type="slidenum">
              <a:rPr lang="ru-RU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76BA78-EF51-4FD1-8CB0-E19F8A109E72}" type="slidenum">
              <a:rPr lang="ru-RU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7919953-94C1-46DB-BFAF-25EA01097FBA}" type="slidenum">
              <a:rPr lang="ru-RU" smtClean="0"/>
              <a:pPr eaLnBrk="1" hangingPunct="1"/>
              <a:t>42</a:t>
            </a:fld>
            <a:endParaRPr lang="ru-RU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EE404-503E-4870-9DBD-827CDE04BFD2}" type="slidenum">
              <a:rPr lang="ru-RU" smtClean="0">
                <a:latin typeface="Arial" pitchFamily="34" charset="0"/>
              </a:rPr>
              <a:pPr/>
              <a:t>44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4667FD-E1DF-4DDD-AD10-0DC3492EC154}" type="slidenum">
              <a:rPr lang="ru-RU" smtClean="0">
                <a:latin typeface="Arial" pitchFamily="34" charset="0"/>
              </a:rPr>
              <a:pPr/>
              <a:t>45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7081" indent="-283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3970" indent="-2267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7558" indent="-2267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41147" indent="-2267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4735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8323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01911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55499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442D648-E849-4B74-8C62-084AAA0A1A38}" type="slidenum">
              <a:rPr lang="ru-RU"/>
              <a:pPr eaLnBrk="1" hangingPunct="1"/>
              <a:t>46</a:t>
            </a:fld>
            <a:endParaRPr lang="ru-RU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EE404-503E-4870-9DBD-827CDE04BFD2}" type="slidenum">
              <a:rPr lang="ru-RU" smtClean="0">
                <a:latin typeface="Arial" pitchFamily="34" charset="0"/>
              </a:rPr>
              <a:pPr/>
              <a:t>4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F32582-A5CD-45DC-96A4-48EE3F387D67}" type="slidenum">
              <a:rPr lang="ru-RU" smtClean="0">
                <a:latin typeface="Arial" pitchFamily="34" charset="0"/>
              </a:rPr>
              <a:pPr/>
              <a:t>47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7081" indent="-283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3970" indent="-2267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7558" indent="-2267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41147" indent="-2267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4735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8323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01911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55499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1FECFD9-74A2-481F-A5F6-D1E05DC4BACA}" type="slidenum">
              <a:rPr lang="ru-RU"/>
              <a:pPr eaLnBrk="1" hangingPunct="1"/>
              <a:t>48</a:t>
            </a:fld>
            <a:endParaRPr lang="ru-RU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7081" indent="-283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3970" indent="-2267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7558" indent="-2267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41147" indent="-2267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4735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8323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01911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55499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3CD5592-F5AA-410F-AD37-34DACFCA8471}" type="slidenum">
              <a:rPr lang="ru-RU"/>
              <a:pPr eaLnBrk="1" hangingPunct="1"/>
              <a:t>49</a:t>
            </a:fld>
            <a:endParaRPr lang="ru-RU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7081" indent="-283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3970" indent="-2267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7558" indent="-2267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41147" indent="-2267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4735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8323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01911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55499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EE030D5-96F9-4891-9978-1F8EF1EFD238}" type="slidenum">
              <a:rPr lang="ru-RU"/>
              <a:pPr eaLnBrk="1" hangingPunct="1"/>
              <a:t>50</a:t>
            </a:fld>
            <a:endParaRPr lang="ru-RU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7081" indent="-283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3970" indent="-2267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7558" indent="-2267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41147" indent="-2267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4735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8323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01911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55499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9AC04E0-423E-48E2-977A-CD56124311B5}" type="slidenum">
              <a:rPr lang="ru-RU"/>
              <a:pPr eaLnBrk="1" hangingPunct="1"/>
              <a:t>51</a:t>
            </a:fld>
            <a:endParaRPr lang="ru-R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7081" indent="-283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3970" indent="-2267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7558" indent="-2267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41147" indent="-2267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4735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8323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01911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55499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7E36E1E-AEA5-4D66-9B7F-34F3C626217E}" type="slidenum">
              <a:rPr lang="ru-RU"/>
              <a:pPr eaLnBrk="1" hangingPunct="1"/>
              <a:t>52</a:t>
            </a:fld>
            <a:endParaRPr lang="ru-RU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82532F-E9AE-4FC8-AA36-1E53AFF2D2E0}" type="slidenum">
              <a:rPr lang="en-US" smtClean="0">
                <a:latin typeface="Times New Roman" charset="0"/>
              </a:rPr>
              <a:pPr/>
              <a:t>56</a:t>
            </a:fld>
            <a:endParaRPr lang="en-US" smtClean="0">
              <a:latin typeface="Times New Roman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Times New Roman" charset="0"/>
              </a:rPr>
              <a:t>Outline- </a:t>
            </a:r>
          </a:p>
          <a:p>
            <a:pPr eaLnBrk="1" hangingPunct="1"/>
            <a:r>
              <a:rPr lang="en-US" smtClean="0">
                <a:latin typeface="Times New Roman" charset="0"/>
              </a:rPr>
              <a:t>Overview of NPGS</a:t>
            </a:r>
          </a:p>
          <a:p>
            <a:pPr eaLnBrk="1" hangingPunct="1"/>
            <a:r>
              <a:rPr lang="en-US" smtClean="0">
                <a:latin typeface="Times New Roman" charset="0"/>
              </a:rPr>
              <a:t>Description of Medicago collection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58EEFD-6669-4A99-815C-0EDE5A743791}" type="slidenum">
              <a:rPr lang="ru-RU" smtClean="0">
                <a:latin typeface="Arial" pitchFamily="34" charset="0"/>
              </a:rPr>
              <a:pPr/>
              <a:t>57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  <p:sp>
        <p:nvSpPr>
          <p:cNvPr id="1105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F5221C-E538-41D7-B613-E4A82DD1C073}" type="slidenum">
              <a:rPr lang="en-US" smtClean="0">
                <a:latin typeface="Arial" pitchFamily="34" charset="0"/>
              </a:rPr>
              <a:pPr/>
              <a:t>65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D4ECF2-82F1-4588-9292-6C6A44A2D47C}" type="slidenum">
              <a:rPr lang="ru-RU" smtClean="0">
                <a:latin typeface="Arial" pitchFamily="34" charset="0"/>
              </a:rPr>
              <a:pPr/>
              <a:t>68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EE404-503E-4870-9DBD-827CDE04BFD2}" type="slidenum">
              <a:rPr lang="ru-RU" smtClean="0">
                <a:latin typeface="Arial" pitchFamily="34" charset="0"/>
              </a:rPr>
              <a:pPr/>
              <a:t>10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E9A0ED-DF12-4F07-82FB-7D57E4D8F762}" type="slidenum">
              <a:rPr lang="ru-RU" smtClean="0">
                <a:latin typeface="Arial" pitchFamily="34" charset="0"/>
              </a:rPr>
              <a:pPr/>
              <a:t>69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D398CE-9788-4929-B60B-D5D73CF3A17F}" type="slidenum">
              <a:rPr lang="ru-RU" smtClean="0">
                <a:latin typeface="Arial" pitchFamily="34" charset="0"/>
              </a:rPr>
              <a:pPr/>
              <a:t>70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4AA563-15C0-4871-81BD-704141B740DB}" type="slidenum">
              <a:rPr lang="ru-RU" smtClean="0">
                <a:latin typeface="Arial" pitchFamily="34" charset="0"/>
              </a:rPr>
              <a:pPr/>
              <a:t>71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B9B3F7-AAC1-441C-BA37-CE27877F904B}" type="slidenum">
              <a:rPr lang="ru-RU" smtClean="0">
                <a:latin typeface="Arial" pitchFamily="34" charset="0"/>
              </a:rPr>
              <a:pPr/>
              <a:t>72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9469C7-C248-4250-A1F1-DE559798796C}" type="slidenum">
              <a:rPr lang="ru-RU" smtClean="0">
                <a:latin typeface="Arial" pitchFamily="34" charset="0"/>
              </a:rPr>
              <a:pPr/>
              <a:t>75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645D18-17D0-4D2D-8558-3EA58E29B228}" type="slidenum">
              <a:rPr lang="ru-RU" smtClean="0">
                <a:latin typeface="Arial" pitchFamily="34" charset="0"/>
              </a:rPr>
              <a:pPr/>
              <a:t>81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9C36C8-68DB-4BB1-AC6C-6BB7E7C6B9B8}" type="slidenum">
              <a:rPr lang="ru-RU" smtClean="0">
                <a:latin typeface="Arial" pitchFamily="34" charset="0"/>
              </a:rPr>
              <a:pPr/>
              <a:t>82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29B2E-6859-4025-9604-9BC55454E8C3}" type="slidenum">
              <a:rPr lang="ru-RU" smtClean="0">
                <a:latin typeface="Arial" pitchFamily="34" charset="0"/>
              </a:rPr>
              <a:pPr/>
              <a:t>83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50C5FD-2B7B-4ED8-A1AD-1A4319E095A8}" type="slidenum">
              <a:rPr lang="ru-RU" smtClean="0">
                <a:latin typeface="Arial" pitchFamily="34" charset="0"/>
              </a:rPr>
              <a:pPr/>
              <a:t>84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9C8B84-34C2-4520-A621-C98CB972F50E}" type="slidenum">
              <a:rPr lang="ru-RU" smtClean="0">
                <a:latin typeface="Arial" pitchFamily="34" charset="0"/>
              </a:rPr>
              <a:pPr/>
              <a:t>85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A055E2D-F61F-4910-90A4-3A89175479E6}" type="slidenum">
              <a:rPr lang="ru-RU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2FA88B-153A-430D-9BE4-6E0E23670AFD}" type="slidenum">
              <a:rPr lang="ru-RU" smtClean="0">
                <a:latin typeface="Arial" pitchFamily="34" charset="0"/>
              </a:rPr>
              <a:pPr/>
              <a:t>86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7081" indent="-283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3970" indent="-2267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7558" indent="-2267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41147" indent="-2267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4735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8323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01911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55499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C7CE81C-48C6-43E0-A0B7-BB98F540A9F3}" type="slidenum">
              <a:rPr lang="ru-RU"/>
              <a:pPr eaLnBrk="1" hangingPunct="1"/>
              <a:t>87</a:t>
            </a:fld>
            <a:endParaRPr lang="ru-RU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FBA397-7D1F-468F-A72E-C4F9D69F3D2C}" type="slidenum">
              <a:rPr lang="ru-RU" smtClean="0">
                <a:latin typeface="Arial" pitchFamily="34" charset="0"/>
              </a:rPr>
              <a:pPr/>
              <a:t>88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CE3394-5AFE-4E07-B904-DA1E444DC456}" type="slidenum">
              <a:rPr lang="ru-RU" smtClean="0">
                <a:latin typeface="Arial" pitchFamily="34" charset="0"/>
              </a:rPr>
              <a:pPr/>
              <a:t>89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2B94EB-1AD1-4993-BB95-3D562CC093C7}" type="slidenum">
              <a:rPr lang="ru-RU" smtClean="0">
                <a:latin typeface="Arial" pitchFamily="34" charset="0"/>
              </a:rPr>
              <a:pPr/>
              <a:t>90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1EBFDF-B0B3-4C27-AB04-E21AC1A450B9}" type="slidenum">
              <a:rPr lang="ru-RU" smtClean="0">
                <a:latin typeface="Arial" pitchFamily="34" charset="0"/>
              </a:rPr>
              <a:pPr/>
              <a:t>91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608C85-DBA6-47C0-8964-9920A35DFE3A}" type="slidenum">
              <a:rPr lang="ru-RU" smtClean="0">
                <a:latin typeface="Arial" pitchFamily="34" charset="0"/>
              </a:rPr>
              <a:pPr/>
              <a:t>92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BCDFD8-55A9-4EEC-9C09-5266EDFD237A}" type="slidenum">
              <a:rPr lang="ru-RU" smtClean="0">
                <a:latin typeface="Arial" pitchFamily="34" charset="0"/>
              </a:rPr>
              <a:pPr/>
              <a:t>95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3C2871-3238-457E-AE48-5D825DAB30E8}" type="slidenum">
              <a:rPr lang="ru-RU" smtClean="0">
                <a:latin typeface="Arial" pitchFamily="34" charset="0"/>
              </a:rPr>
              <a:pPr/>
              <a:t>97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59B1F4-C639-4DD8-875F-F8A7362EFA69}" type="slidenum">
              <a:rPr lang="ru-RU" smtClean="0">
                <a:latin typeface="Arial" pitchFamily="34" charset="0"/>
              </a:rPr>
              <a:pPr/>
              <a:t>98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7081" indent="-283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3970" indent="-2267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7558" indent="-2267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41147" indent="-2267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4735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8323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01911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55499" indent="-22679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FF1E483-6DBC-4BB4-AE7A-AC7351E3CA3E}" type="slidenum">
              <a:rPr lang="ru-RU"/>
              <a:pPr eaLnBrk="1" hangingPunct="1"/>
              <a:t>18</a:t>
            </a:fld>
            <a:endParaRPr lang="ru-RU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FAD83E-FC2D-4D66-AF3B-0591C625A6D2}" type="slidenum">
              <a:rPr lang="ru-RU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106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4E183D-27AF-4D9D-831F-229F4CFD7F57}" type="slidenum">
              <a:rPr lang="ru-RU" smtClean="0">
                <a:latin typeface="Arial" pitchFamily="34" charset="0"/>
              </a:rPr>
              <a:pPr/>
              <a:t>19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EE404-503E-4870-9DBD-827CDE04BFD2}" type="slidenum">
              <a:rPr lang="ru-RU" smtClean="0">
                <a:latin typeface="Arial" pitchFamily="34" charset="0"/>
              </a:rPr>
              <a:pPr/>
              <a:t>20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6DEEB4-9938-4EDB-9989-734B6C2C9FAC}" type="slidenum">
              <a:rPr lang="ru-RU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BA93D1-AFCF-4C22-AB19-20F91DEB2F95}" type="slidenum">
              <a:rPr lang="ru-RU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4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3"/>
          <p:cNvSpPr>
            <a:spLocks noChangeArrowheads="1"/>
          </p:cNvSpPr>
          <p:nvPr userDrawn="1"/>
        </p:nvSpPr>
        <p:spPr bwMode="gray">
          <a:xfrm>
            <a:off x="1698625" y="3705225"/>
            <a:ext cx="742950" cy="74295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Rectangle 44" descr="3"/>
          <p:cNvSpPr>
            <a:spLocks noChangeArrowheads="1"/>
          </p:cNvSpPr>
          <p:nvPr/>
        </p:nvSpPr>
        <p:spPr bwMode="gray">
          <a:xfrm>
            <a:off x="2492375" y="4510088"/>
            <a:ext cx="742950" cy="744537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" name="Rectangle 34" descr="5"/>
          <p:cNvSpPr>
            <a:spLocks noChangeArrowheads="1"/>
          </p:cNvSpPr>
          <p:nvPr/>
        </p:nvSpPr>
        <p:spPr bwMode="gray">
          <a:xfrm>
            <a:off x="915988" y="4510088"/>
            <a:ext cx="742950" cy="744537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" name="Rectangle 59"/>
          <p:cNvSpPr>
            <a:spLocks noChangeArrowheads="1"/>
          </p:cNvSpPr>
          <p:nvPr/>
        </p:nvSpPr>
        <p:spPr bwMode="gray">
          <a:xfrm>
            <a:off x="1703388" y="5314950"/>
            <a:ext cx="742950" cy="7429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gray">
          <a:xfrm>
            <a:off x="128588" y="3705225"/>
            <a:ext cx="742950" cy="7429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9" name="Rectangle 56"/>
          <p:cNvSpPr>
            <a:spLocks noChangeArrowheads="1"/>
          </p:cNvSpPr>
          <p:nvPr/>
        </p:nvSpPr>
        <p:spPr bwMode="gray">
          <a:xfrm>
            <a:off x="2492375" y="3705225"/>
            <a:ext cx="742950" cy="7429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grpSp>
        <p:nvGrpSpPr>
          <p:cNvPr id="10" name="Group 75"/>
          <p:cNvGrpSpPr>
            <a:grpSpLocks/>
          </p:cNvGrpSpPr>
          <p:nvPr/>
        </p:nvGrpSpPr>
        <p:grpSpPr bwMode="auto">
          <a:xfrm>
            <a:off x="112713" y="5954713"/>
            <a:ext cx="8936037" cy="631825"/>
            <a:chOff x="71" y="3751"/>
            <a:chExt cx="5629" cy="398"/>
          </a:xfrm>
        </p:grpSpPr>
        <p:sp>
          <p:nvSpPr>
            <p:cNvPr id="11" name="Freeform 24"/>
            <p:cNvSpPr>
              <a:spLocks/>
            </p:cNvSpPr>
            <p:nvPr userDrawn="1"/>
          </p:nvSpPr>
          <p:spPr bwMode="gray">
            <a:xfrm>
              <a:off x="71" y="3751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64 w 5626"/>
                <a:gd name="T9" fmla="*/ 118 h 349"/>
                <a:gd name="T10" fmla="*/ 4329 w 5626"/>
                <a:gd name="T11" fmla="*/ 0 h 349"/>
                <a:gd name="T12" fmla="*/ 5623 w 5626"/>
                <a:gd name="T13" fmla="*/ 0 h 349"/>
                <a:gd name="T14" fmla="*/ 5626 w 5626"/>
                <a:gd name="T15" fmla="*/ 349 h 3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78" y="103"/>
                    <a:pt x="3343" y="137"/>
                    <a:pt x="4064" y="118"/>
                  </a:cubicBezTo>
                  <a:lnTo>
                    <a:pt x="4329" y="0"/>
                  </a:lnTo>
                  <a:lnTo>
                    <a:pt x="5623" y="0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25"/>
            <p:cNvSpPr>
              <a:spLocks/>
            </p:cNvSpPr>
            <p:nvPr userDrawn="1"/>
          </p:nvSpPr>
          <p:spPr bwMode="gray">
            <a:xfrm>
              <a:off x="71" y="3800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82 w 5626"/>
                <a:gd name="T9" fmla="*/ 118 h 349"/>
                <a:gd name="T10" fmla="*/ 4345 w 5626"/>
                <a:gd name="T11" fmla="*/ 0 h 349"/>
                <a:gd name="T12" fmla="*/ 5623 w 5626"/>
                <a:gd name="T13" fmla="*/ 6 h 349"/>
                <a:gd name="T14" fmla="*/ 5626 w 5626"/>
                <a:gd name="T15" fmla="*/ 349 h 3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80" y="103"/>
                    <a:pt x="3358" y="137"/>
                    <a:pt x="4082" y="118"/>
                  </a:cubicBezTo>
                  <a:lnTo>
                    <a:pt x="4345" y="0"/>
                  </a:lnTo>
                  <a:lnTo>
                    <a:pt x="5623" y="6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26"/>
            <p:cNvSpPr>
              <a:spLocks/>
            </p:cNvSpPr>
            <p:nvPr userDrawn="1"/>
          </p:nvSpPr>
          <p:spPr bwMode="gray">
            <a:xfrm>
              <a:off x="4209" y="3833"/>
              <a:ext cx="1491" cy="88"/>
            </a:xfrm>
            <a:custGeom>
              <a:avLst/>
              <a:gdLst>
                <a:gd name="T0" fmla="*/ 0 w 1491"/>
                <a:gd name="T1" fmla="*/ 84 h 88"/>
                <a:gd name="T2" fmla="*/ 223 w 1491"/>
                <a:gd name="T3" fmla="*/ 0 h 88"/>
                <a:gd name="T4" fmla="*/ 1491 w 1491"/>
                <a:gd name="T5" fmla="*/ 0 h 88"/>
                <a:gd name="T6" fmla="*/ 1488 w 1491"/>
                <a:gd name="T7" fmla="*/ 60 h 88"/>
                <a:gd name="T8" fmla="*/ 383 w 1491"/>
                <a:gd name="T9" fmla="*/ 59 h 88"/>
                <a:gd name="T10" fmla="*/ 273 w 1491"/>
                <a:gd name="T11" fmla="*/ 88 h 88"/>
                <a:gd name="T12" fmla="*/ 0 w 1491"/>
                <a:gd name="T13" fmla="*/ 84 h 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91" h="88">
                  <a:moveTo>
                    <a:pt x="0" y="84"/>
                  </a:moveTo>
                  <a:lnTo>
                    <a:pt x="223" y="0"/>
                  </a:lnTo>
                  <a:lnTo>
                    <a:pt x="1491" y="0"/>
                  </a:lnTo>
                  <a:lnTo>
                    <a:pt x="1488" y="60"/>
                  </a:lnTo>
                  <a:lnTo>
                    <a:pt x="383" y="59"/>
                  </a:lnTo>
                  <a:lnTo>
                    <a:pt x="273" y="88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4" name="Group 7"/>
          <p:cNvGrpSpPr>
            <a:grpSpLocks/>
          </p:cNvGrpSpPr>
          <p:nvPr userDrawn="1"/>
        </p:nvGrpSpPr>
        <p:grpSpPr bwMode="auto">
          <a:xfrm rot="10800000">
            <a:off x="6003925" y="1778000"/>
            <a:ext cx="2768600" cy="779463"/>
            <a:chOff x="1566" y="164"/>
            <a:chExt cx="1455" cy="425"/>
          </a:xfrm>
        </p:grpSpPr>
        <p:sp>
          <p:nvSpPr>
            <p:cNvPr id="15" name="Freeform 8"/>
            <p:cNvSpPr>
              <a:spLocks/>
            </p:cNvSpPr>
            <p:nvPr/>
          </p:nvSpPr>
          <p:spPr bwMode="gray">
            <a:xfrm>
              <a:off x="1894" y="468"/>
              <a:ext cx="38" cy="121"/>
            </a:xfrm>
            <a:custGeom>
              <a:avLst/>
              <a:gdLst>
                <a:gd name="T0" fmla="*/ 37 w 39"/>
                <a:gd name="T1" fmla="*/ 36 h 121"/>
                <a:gd name="T2" fmla="*/ 35 w 39"/>
                <a:gd name="T3" fmla="*/ 36 h 121"/>
                <a:gd name="T4" fmla="*/ 30 w 39"/>
                <a:gd name="T5" fmla="*/ 36 h 121"/>
                <a:gd name="T6" fmla="*/ 22 w 39"/>
                <a:gd name="T7" fmla="*/ 34 h 121"/>
                <a:gd name="T8" fmla="*/ 15 w 39"/>
                <a:gd name="T9" fmla="*/ 30 h 121"/>
                <a:gd name="T10" fmla="*/ 7 w 39"/>
                <a:gd name="T11" fmla="*/ 23 h 121"/>
                <a:gd name="T12" fmla="*/ 3 w 39"/>
                <a:gd name="T13" fmla="*/ 13 h 121"/>
                <a:gd name="T14" fmla="*/ 0 w 39"/>
                <a:gd name="T15" fmla="*/ 0 h 121"/>
                <a:gd name="T16" fmla="*/ 3 w 39"/>
                <a:gd name="T17" fmla="*/ 0 h 121"/>
                <a:gd name="T18" fmla="*/ 7 w 39"/>
                <a:gd name="T19" fmla="*/ 1 h 121"/>
                <a:gd name="T20" fmla="*/ 15 w 39"/>
                <a:gd name="T21" fmla="*/ 3 h 121"/>
                <a:gd name="T22" fmla="*/ 23 w 39"/>
                <a:gd name="T23" fmla="*/ 5 h 121"/>
                <a:gd name="T24" fmla="*/ 30 w 39"/>
                <a:gd name="T25" fmla="*/ 11 h 121"/>
                <a:gd name="T26" fmla="*/ 37 w 39"/>
                <a:gd name="T27" fmla="*/ 20 h 121"/>
                <a:gd name="T28" fmla="*/ 39 w 39"/>
                <a:gd name="T29" fmla="*/ 34 h 121"/>
                <a:gd name="T30" fmla="*/ 39 w 39"/>
                <a:gd name="T31" fmla="*/ 121 h 121"/>
                <a:gd name="T32" fmla="*/ 37 w 39"/>
                <a:gd name="T33" fmla="*/ 121 h 121"/>
                <a:gd name="T34" fmla="*/ 37 w 39"/>
                <a:gd name="T35" fmla="*/ 36 h 12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gray">
            <a:xfrm>
              <a:off x="2271" y="455"/>
              <a:ext cx="45" cy="138"/>
            </a:xfrm>
            <a:custGeom>
              <a:avLst/>
              <a:gdLst>
                <a:gd name="T0" fmla="*/ 3 w 45"/>
                <a:gd name="T1" fmla="*/ 42 h 139"/>
                <a:gd name="T2" fmla="*/ 6 w 45"/>
                <a:gd name="T3" fmla="*/ 42 h 139"/>
                <a:gd name="T4" fmla="*/ 12 w 45"/>
                <a:gd name="T5" fmla="*/ 42 h 139"/>
                <a:gd name="T6" fmla="*/ 20 w 45"/>
                <a:gd name="T7" fmla="*/ 39 h 139"/>
                <a:gd name="T8" fmla="*/ 29 w 45"/>
                <a:gd name="T9" fmla="*/ 35 h 139"/>
                <a:gd name="T10" fmla="*/ 37 w 45"/>
                <a:gd name="T11" fmla="*/ 27 h 139"/>
                <a:gd name="T12" fmla="*/ 43 w 45"/>
                <a:gd name="T13" fmla="*/ 17 h 139"/>
                <a:gd name="T14" fmla="*/ 45 w 45"/>
                <a:gd name="T15" fmla="*/ 2 h 139"/>
                <a:gd name="T16" fmla="*/ 43 w 45"/>
                <a:gd name="T17" fmla="*/ 0 h 139"/>
                <a:gd name="T18" fmla="*/ 37 w 45"/>
                <a:gd name="T19" fmla="*/ 2 h 139"/>
                <a:gd name="T20" fmla="*/ 29 w 45"/>
                <a:gd name="T21" fmla="*/ 3 h 139"/>
                <a:gd name="T22" fmla="*/ 19 w 45"/>
                <a:gd name="T23" fmla="*/ 7 h 139"/>
                <a:gd name="T24" fmla="*/ 11 w 45"/>
                <a:gd name="T25" fmla="*/ 14 h 139"/>
                <a:gd name="T26" fmla="*/ 4 w 45"/>
                <a:gd name="T27" fmla="*/ 23 h 139"/>
                <a:gd name="T28" fmla="*/ 0 w 45"/>
                <a:gd name="T29" fmla="*/ 39 h 139"/>
                <a:gd name="T30" fmla="*/ 0 w 45"/>
                <a:gd name="T31" fmla="*/ 139 h 139"/>
                <a:gd name="T32" fmla="*/ 3 w 45"/>
                <a:gd name="T33" fmla="*/ 139 h 139"/>
                <a:gd name="T34" fmla="*/ 3 w 45"/>
                <a:gd name="T35" fmla="*/ 42 h 1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gray">
            <a:xfrm>
              <a:off x="1785" y="378"/>
              <a:ext cx="146" cy="211"/>
            </a:xfrm>
            <a:custGeom>
              <a:avLst/>
              <a:gdLst>
                <a:gd name="T0" fmla="*/ 68 w 146"/>
                <a:gd name="T1" fmla="*/ 67 h 211"/>
                <a:gd name="T2" fmla="*/ 67 w 146"/>
                <a:gd name="T3" fmla="*/ 67 h 211"/>
                <a:gd name="T4" fmla="*/ 60 w 146"/>
                <a:gd name="T5" fmla="*/ 66 h 211"/>
                <a:gd name="T6" fmla="*/ 50 w 146"/>
                <a:gd name="T7" fmla="*/ 64 h 211"/>
                <a:gd name="T8" fmla="*/ 41 w 146"/>
                <a:gd name="T9" fmla="*/ 62 h 211"/>
                <a:gd name="T10" fmla="*/ 29 w 146"/>
                <a:gd name="T11" fmla="*/ 55 h 211"/>
                <a:gd name="T12" fmla="*/ 18 w 146"/>
                <a:gd name="T13" fmla="*/ 47 h 211"/>
                <a:gd name="T14" fmla="*/ 10 w 146"/>
                <a:gd name="T15" fmla="*/ 35 h 211"/>
                <a:gd name="T16" fmla="*/ 3 w 146"/>
                <a:gd name="T17" fmla="*/ 20 h 211"/>
                <a:gd name="T18" fmla="*/ 0 w 146"/>
                <a:gd name="T19" fmla="*/ 0 h 211"/>
                <a:gd name="T20" fmla="*/ 3 w 146"/>
                <a:gd name="T21" fmla="*/ 0 h 211"/>
                <a:gd name="T22" fmla="*/ 10 w 146"/>
                <a:gd name="T23" fmla="*/ 0 h 211"/>
                <a:gd name="T24" fmla="*/ 19 w 146"/>
                <a:gd name="T25" fmla="*/ 0 h 211"/>
                <a:gd name="T26" fmla="*/ 30 w 146"/>
                <a:gd name="T27" fmla="*/ 2 h 211"/>
                <a:gd name="T28" fmla="*/ 41 w 146"/>
                <a:gd name="T29" fmla="*/ 6 h 211"/>
                <a:gd name="T30" fmla="*/ 53 w 146"/>
                <a:gd name="T31" fmla="*/ 14 h 211"/>
                <a:gd name="T32" fmla="*/ 62 w 146"/>
                <a:gd name="T33" fmla="*/ 25 h 211"/>
                <a:gd name="T34" fmla="*/ 69 w 146"/>
                <a:gd name="T35" fmla="*/ 41 h 211"/>
                <a:gd name="T36" fmla="*/ 73 w 146"/>
                <a:gd name="T37" fmla="*/ 62 h 211"/>
                <a:gd name="T38" fmla="*/ 73 w 146"/>
                <a:gd name="T39" fmla="*/ 60 h 211"/>
                <a:gd name="T40" fmla="*/ 73 w 146"/>
                <a:gd name="T41" fmla="*/ 55 h 211"/>
                <a:gd name="T42" fmla="*/ 75 w 146"/>
                <a:gd name="T43" fmla="*/ 45 h 211"/>
                <a:gd name="T44" fmla="*/ 79 w 146"/>
                <a:gd name="T45" fmla="*/ 36 h 211"/>
                <a:gd name="T46" fmla="*/ 84 w 146"/>
                <a:gd name="T47" fmla="*/ 25 h 211"/>
                <a:gd name="T48" fmla="*/ 92 w 146"/>
                <a:gd name="T49" fmla="*/ 16 h 211"/>
                <a:gd name="T50" fmla="*/ 106 w 146"/>
                <a:gd name="T51" fmla="*/ 8 h 211"/>
                <a:gd name="T52" fmla="*/ 123 w 146"/>
                <a:gd name="T53" fmla="*/ 2 h 211"/>
                <a:gd name="T54" fmla="*/ 146 w 146"/>
                <a:gd name="T55" fmla="*/ 0 h 211"/>
                <a:gd name="T56" fmla="*/ 145 w 146"/>
                <a:gd name="T57" fmla="*/ 2 h 211"/>
                <a:gd name="T58" fmla="*/ 145 w 146"/>
                <a:gd name="T59" fmla="*/ 8 h 211"/>
                <a:gd name="T60" fmla="*/ 143 w 146"/>
                <a:gd name="T61" fmla="*/ 17 h 211"/>
                <a:gd name="T62" fmla="*/ 139 w 146"/>
                <a:gd name="T63" fmla="*/ 28 h 211"/>
                <a:gd name="T64" fmla="*/ 134 w 146"/>
                <a:gd name="T65" fmla="*/ 39 h 211"/>
                <a:gd name="T66" fmla="*/ 126 w 146"/>
                <a:gd name="T67" fmla="*/ 49 h 211"/>
                <a:gd name="T68" fmla="*/ 114 w 146"/>
                <a:gd name="T69" fmla="*/ 59 h 211"/>
                <a:gd name="T70" fmla="*/ 98 w 146"/>
                <a:gd name="T71" fmla="*/ 64 h 211"/>
                <a:gd name="T72" fmla="*/ 79 w 146"/>
                <a:gd name="T73" fmla="*/ 67 h 211"/>
                <a:gd name="T74" fmla="*/ 79 w 146"/>
                <a:gd name="T75" fmla="*/ 211 h 211"/>
                <a:gd name="T76" fmla="*/ 68 w 146"/>
                <a:gd name="T77" fmla="*/ 211 h 211"/>
                <a:gd name="T78" fmla="*/ 68 w 146"/>
                <a:gd name="T79" fmla="*/ 67 h 21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gray">
            <a:xfrm>
              <a:off x="2795" y="378"/>
              <a:ext cx="143" cy="211"/>
            </a:xfrm>
            <a:custGeom>
              <a:avLst/>
              <a:gdLst>
                <a:gd name="T0" fmla="*/ 67 w 144"/>
                <a:gd name="T1" fmla="*/ 67 h 211"/>
                <a:gd name="T2" fmla="*/ 66 w 144"/>
                <a:gd name="T3" fmla="*/ 67 h 211"/>
                <a:gd name="T4" fmla="*/ 59 w 144"/>
                <a:gd name="T5" fmla="*/ 66 h 211"/>
                <a:gd name="T6" fmla="*/ 50 w 144"/>
                <a:gd name="T7" fmla="*/ 64 h 211"/>
                <a:gd name="T8" fmla="*/ 39 w 144"/>
                <a:gd name="T9" fmla="*/ 62 h 211"/>
                <a:gd name="T10" fmla="*/ 28 w 144"/>
                <a:gd name="T11" fmla="*/ 55 h 211"/>
                <a:gd name="T12" fmla="*/ 17 w 144"/>
                <a:gd name="T13" fmla="*/ 47 h 211"/>
                <a:gd name="T14" fmla="*/ 9 w 144"/>
                <a:gd name="T15" fmla="*/ 35 h 211"/>
                <a:gd name="T16" fmla="*/ 2 w 144"/>
                <a:gd name="T17" fmla="*/ 20 h 211"/>
                <a:gd name="T18" fmla="*/ 0 w 144"/>
                <a:gd name="T19" fmla="*/ 0 h 211"/>
                <a:gd name="T20" fmla="*/ 2 w 144"/>
                <a:gd name="T21" fmla="*/ 0 h 211"/>
                <a:gd name="T22" fmla="*/ 9 w 144"/>
                <a:gd name="T23" fmla="*/ 0 h 211"/>
                <a:gd name="T24" fmla="*/ 17 w 144"/>
                <a:gd name="T25" fmla="*/ 0 h 211"/>
                <a:gd name="T26" fmla="*/ 28 w 144"/>
                <a:gd name="T27" fmla="*/ 2 h 211"/>
                <a:gd name="T28" fmla="*/ 40 w 144"/>
                <a:gd name="T29" fmla="*/ 6 h 211"/>
                <a:gd name="T30" fmla="*/ 51 w 144"/>
                <a:gd name="T31" fmla="*/ 14 h 211"/>
                <a:gd name="T32" fmla="*/ 62 w 144"/>
                <a:gd name="T33" fmla="*/ 25 h 211"/>
                <a:gd name="T34" fmla="*/ 69 w 144"/>
                <a:gd name="T35" fmla="*/ 41 h 211"/>
                <a:gd name="T36" fmla="*/ 73 w 144"/>
                <a:gd name="T37" fmla="*/ 62 h 211"/>
                <a:gd name="T38" fmla="*/ 73 w 144"/>
                <a:gd name="T39" fmla="*/ 60 h 211"/>
                <a:gd name="T40" fmla="*/ 73 w 144"/>
                <a:gd name="T41" fmla="*/ 55 h 211"/>
                <a:gd name="T42" fmla="*/ 74 w 144"/>
                <a:gd name="T43" fmla="*/ 45 h 211"/>
                <a:gd name="T44" fmla="*/ 77 w 144"/>
                <a:gd name="T45" fmla="*/ 36 h 211"/>
                <a:gd name="T46" fmla="*/ 82 w 144"/>
                <a:gd name="T47" fmla="*/ 25 h 211"/>
                <a:gd name="T48" fmla="*/ 91 w 144"/>
                <a:gd name="T49" fmla="*/ 16 h 211"/>
                <a:gd name="T50" fmla="*/ 105 w 144"/>
                <a:gd name="T51" fmla="*/ 8 h 211"/>
                <a:gd name="T52" fmla="*/ 121 w 144"/>
                <a:gd name="T53" fmla="*/ 2 h 211"/>
                <a:gd name="T54" fmla="*/ 144 w 144"/>
                <a:gd name="T55" fmla="*/ 0 h 211"/>
                <a:gd name="T56" fmla="*/ 144 w 144"/>
                <a:gd name="T57" fmla="*/ 2 h 211"/>
                <a:gd name="T58" fmla="*/ 144 w 144"/>
                <a:gd name="T59" fmla="*/ 8 h 211"/>
                <a:gd name="T60" fmla="*/ 141 w 144"/>
                <a:gd name="T61" fmla="*/ 17 h 211"/>
                <a:gd name="T62" fmla="*/ 139 w 144"/>
                <a:gd name="T63" fmla="*/ 28 h 211"/>
                <a:gd name="T64" fmla="*/ 133 w 144"/>
                <a:gd name="T65" fmla="*/ 39 h 211"/>
                <a:gd name="T66" fmla="*/ 125 w 144"/>
                <a:gd name="T67" fmla="*/ 49 h 211"/>
                <a:gd name="T68" fmla="*/ 113 w 144"/>
                <a:gd name="T69" fmla="*/ 59 h 211"/>
                <a:gd name="T70" fmla="*/ 97 w 144"/>
                <a:gd name="T71" fmla="*/ 64 h 211"/>
                <a:gd name="T72" fmla="*/ 77 w 144"/>
                <a:gd name="T73" fmla="*/ 67 h 211"/>
                <a:gd name="T74" fmla="*/ 77 w 144"/>
                <a:gd name="T75" fmla="*/ 211 h 211"/>
                <a:gd name="T76" fmla="*/ 67 w 144"/>
                <a:gd name="T77" fmla="*/ 211 h 211"/>
                <a:gd name="T78" fmla="*/ 67 w 144"/>
                <a:gd name="T79" fmla="*/ 67 h 21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gray">
            <a:xfrm>
              <a:off x="2634" y="457"/>
              <a:ext cx="88" cy="132"/>
            </a:xfrm>
            <a:custGeom>
              <a:avLst/>
              <a:gdLst>
                <a:gd name="T0" fmla="*/ 42 w 89"/>
                <a:gd name="T1" fmla="*/ 43 h 132"/>
                <a:gd name="T2" fmla="*/ 39 w 89"/>
                <a:gd name="T3" fmla="*/ 42 h 132"/>
                <a:gd name="T4" fmla="*/ 33 w 89"/>
                <a:gd name="T5" fmla="*/ 42 h 132"/>
                <a:gd name="T6" fmla="*/ 25 w 89"/>
                <a:gd name="T7" fmla="*/ 39 h 132"/>
                <a:gd name="T8" fmla="*/ 16 w 89"/>
                <a:gd name="T9" fmla="*/ 35 h 132"/>
                <a:gd name="T10" fmla="*/ 8 w 89"/>
                <a:gd name="T11" fmla="*/ 27 h 132"/>
                <a:gd name="T12" fmla="*/ 2 w 89"/>
                <a:gd name="T13" fmla="*/ 16 h 132"/>
                <a:gd name="T14" fmla="*/ 0 w 89"/>
                <a:gd name="T15" fmla="*/ 0 h 132"/>
                <a:gd name="T16" fmla="*/ 2 w 89"/>
                <a:gd name="T17" fmla="*/ 0 h 132"/>
                <a:gd name="T18" fmla="*/ 6 w 89"/>
                <a:gd name="T19" fmla="*/ 0 h 132"/>
                <a:gd name="T20" fmla="*/ 12 w 89"/>
                <a:gd name="T21" fmla="*/ 1 h 132"/>
                <a:gd name="T22" fmla="*/ 21 w 89"/>
                <a:gd name="T23" fmla="*/ 3 h 132"/>
                <a:gd name="T24" fmla="*/ 29 w 89"/>
                <a:gd name="T25" fmla="*/ 8 h 132"/>
                <a:gd name="T26" fmla="*/ 37 w 89"/>
                <a:gd name="T27" fmla="*/ 15 h 132"/>
                <a:gd name="T28" fmla="*/ 42 w 89"/>
                <a:gd name="T29" fmla="*/ 26 h 132"/>
                <a:gd name="T30" fmla="*/ 45 w 89"/>
                <a:gd name="T31" fmla="*/ 39 h 132"/>
                <a:gd name="T32" fmla="*/ 45 w 89"/>
                <a:gd name="T33" fmla="*/ 38 h 132"/>
                <a:gd name="T34" fmla="*/ 45 w 89"/>
                <a:gd name="T35" fmla="*/ 34 h 132"/>
                <a:gd name="T36" fmla="*/ 46 w 89"/>
                <a:gd name="T37" fmla="*/ 27 h 132"/>
                <a:gd name="T38" fmla="*/ 49 w 89"/>
                <a:gd name="T39" fmla="*/ 20 h 132"/>
                <a:gd name="T40" fmla="*/ 54 w 89"/>
                <a:gd name="T41" fmla="*/ 14 h 132"/>
                <a:gd name="T42" fmla="*/ 62 w 89"/>
                <a:gd name="T43" fmla="*/ 7 h 132"/>
                <a:gd name="T44" fmla="*/ 73 w 89"/>
                <a:gd name="T45" fmla="*/ 3 h 132"/>
                <a:gd name="T46" fmla="*/ 89 w 89"/>
                <a:gd name="T47" fmla="*/ 0 h 132"/>
                <a:gd name="T48" fmla="*/ 89 w 89"/>
                <a:gd name="T49" fmla="*/ 3 h 132"/>
                <a:gd name="T50" fmla="*/ 88 w 89"/>
                <a:gd name="T51" fmla="*/ 10 h 132"/>
                <a:gd name="T52" fmla="*/ 87 w 89"/>
                <a:gd name="T53" fmla="*/ 18 h 132"/>
                <a:gd name="T54" fmla="*/ 81 w 89"/>
                <a:gd name="T55" fmla="*/ 26 h 132"/>
                <a:gd name="T56" fmla="*/ 74 w 89"/>
                <a:gd name="T57" fmla="*/ 34 h 132"/>
                <a:gd name="T58" fmla="*/ 64 w 89"/>
                <a:gd name="T59" fmla="*/ 41 h 132"/>
                <a:gd name="T60" fmla="*/ 47 w 89"/>
                <a:gd name="T61" fmla="*/ 43 h 132"/>
                <a:gd name="T62" fmla="*/ 47 w 89"/>
                <a:gd name="T63" fmla="*/ 132 h 132"/>
                <a:gd name="T64" fmla="*/ 42 w 89"/>
                <a:gd name="T65" fmla="*/ 132 h 132"/>
                <a:gd name="T66" fmla="*/ 42 w 89"/>
                <a:gd name="T67" fmla="*/ 43 h 13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gray">
            <a:xfrm>
              <a:off x="2433" y="405"/>
              <a:ext cx="88" cy="186"/>
            </a:xfrm>
            <a:custGeom>
              <a:avLst/>
              <a:gdLst>
                <a:gd name="T0" fmla="*/ 43 w 88"/>
                <a:gd name="T1" fmla="*/ 43 h 186"/>
                <a:gd name="T2" fmla="*/ 41 w 88"/>
                <a:gd name="T3" fmla="*/ 43 h 186"/>
                <a:gd name="T4" fmla="*/ 35 w 88"/>
                <a:gd name="T5" fmla="*/ 43 h 186"/>
                <a:gd name="T6" fmla="*/ 27 w 88"/>
                <a:gd name="T7" fmla="*/ 41 h 186"/>
                <a:gd name="T8" fmla="*/ 18 w 88"/>
                <a:gd name="T9" fmla="*/ 35 h 186"/>
                <a:gd name="T10" fmla="*/ 8 w 88"/>
                <a:gd name="T11" fmla="*/ 28 h 186"/>
                <a:gd name="T12" fmla="*/ 3 w 88"/>
                <a:gd name="T13" fmla="*/ 16 h 186"/>
                <a:gd name="T14" fmla="*/ 0 w 88"/>
                <a:gd name="T15" fmla="*/ 0 h 186"/>
                <a:gd name="T16" fmla="*/ 3 w 88"/>
                <a:gd name="T17" fmla="*/ 0 h 186"/>
                <a:gd name="T18" fmla="*/ 8 w 88"/>
                <a:gd name="T19" fmla="*/ 0 h 186"/>
                <a:gd name="T20" fmla="*/ 17 w 88"/>
                <a:gd name="T21" fmla="*/ 1 h 186"/>
                <a:gd name="T22" fmla="*/ 26 w 88"/>
                <a:gd name="T23" fmla="*/ 6 h 186"/>
                <a:gd name="T24" fmla="*/ 35 w 88"/>
                <a:gd name="T25" fmla="*/ 12 h 186"/>
                <a:gd name="T26" fmla="*/ 42 w 88"/>
                <a:gd name="T27" fmla="*/ 24 h 186"/>
                <a:gd name="T28" fmla="*/ 48 w 88"/>
                <a:gd name="T29" fmla="*/ 41 h 186"/>
                <a:gd name="T30" fmla="*/ 48 w 88"/>
                <a:gd name="T31" fmla="*/ 90 h 186"/>
                <a:gd name="T32" fmla="*/ 48 w 88"/>
                <a:gd name="T33" fmla="*/ 88 h 186"/>
                <a:gd name="T34" fmla="*/ 48 w 88"/>
                <a:gd name="T35" fmla="*/ 82 h 186"/>
                <a:gd name="T36" fmla="*/ 50 w 88"/>
                <a:gd name="T37" fmla="*/ 74 h 186"/>
                <a:gd name="T38" fmla="*/ 54 w 88"/>
                <a:gd name="T39" fmla="*/ 66 h 186"/>
                <a:gd name="T40" fmla="*/ 61 w 88"/>
                <a:gd name="T41" fmla="*/ 58 h 186"/>
                <a:gd name="T42" fmla="*/ 72 w 88"/>
                <a:gd name="T43" fmla="*/ 53 h 186"/>
                <a:gd name="T44" fmla="*/ 87 w 88"/>
                <a:gd name="T45" fmla="*/ 50 h 186"/>
                <a:gd name="T46" fmla="*/ 88 w 88"/>
                <a:gd name="T47" fmla="*/ 51 h 186"/>
                <a:gd name="T48" fmla="*/ 88 w 88"/>
                <a:gd name="T49" fmla="*/ 57 h 186"/>
                <a:gd name="T50" fmla="*/ 87 w 88"/>
                <a:gd name="T51" fmla="*/ 64 h 186"/>
                <a:gd name="T52" fmla="*/ 84 w 88"/>
                <a:gd name="T53" fmla="*/ 72 h 186"/>
                <a:gd name="T54" fmla="*/ 80 w 88"/>
                <a:gd name="T55" fmla="*/ 80 h 186"/>
                <a:gd name="T56" fmla="*/ 73 w 88"/>
                <a:gd name="T57" fmla="*/ 86 h 186"/>
                <a:gd name="T58" fmla="*/ 62 w 88"/>
                <a:gd name="T59" fmla="*/ 92 h 186"/>
                <a:gd name="T60" fmla="*/ 48 w 88"/>
                <a:gd name="T61" fmla="*/ 93 h 186"/>
                <a:gd name="T62" fmla="*/ 48 w 88"/>
                <a:gd name="T63" fmla="*/ 186 h 186"/>
                <a:gd name="T64" fmla="*/ 43 w 88"/>
                <a:gd name="T65" fmla="*/ 186 h 186"/>
                <a:gd name="T66" fmla="*/ 43 w 88"/>
                <a:gd name="T67" fmla="*/ 143 h 186"/>
                <a:gd name="T68" fmla="*/ 42 w 88"/>
                <a:gd name="T69" fmla="*/ 143 h 186"/>
                <a:gd name="T70" fmla="*/ 37 w 88"/>
                <a:gd name="T71" fmla="*/ 142 h 186"/>
                <a:gd name="T72" fmla="*/ 29 w 88"/>
                <a:gd name="T73" fmla="*/ 140 h 186"/>
                <a:gd name="T74" fmla="*/ 22 w 88"/>
                <a:gd name="T75" fmla="*/ 136 h 186"/>
                <a:gd name="T76" fmla="*/ 14 w 88"/>
                <a:gd name="T77" fmla="*/ 130 h 186"/>
                <a:gd name="T78" fmla="*/ 8 w 88"/>
                <a:gd name="T79" fmla="*/ 120 h 186"/>
                <a:gd name="T80" fmla="*/ 7 w 88"/>
                <a:gd name="T81" fmla="*/ 105 h 186"/>
                <a:gd name="T82" fmla="*/ 8 w 88"/>
                <a:gd name="T83" fmla="*/ 105 h 186"/>
                <a:gd name="T84" fmla="*/ 12 w 88"/>
                <a:gd name="T85" fmla="*/ 107 h 186"/>
                <a:gd name="T86" fmla="*/ 19 w 88"/>
                <a:gd name="T87" fmla="*/ 108 h 186"/>
                <a:gd name="T88" fmla="*/ 26 w 88"/>
                <a:gd name="T89" fmla="*/ 111 h 186"/>
                <a:gd name="T90" fmla="*/ 34 w 88"/>
                <a:gd name="T91" fmla="*/ 117 h 186"/>
                <a:gd name="T92" fmla="*/ 39 w 88"/>
                <a:gd name="T93" fmla="*/ 127 h 186"/>
                <a:gd name="T94" fmla="*/ 43 w 88"/>
                <a:gd name="T95" fmla="*/ 140 h 186"/>
                <a:gd name="T96" fmla="*/ 43 w 88"/>
                <a:gd name="T97" fmla="*/ 43 h 18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gray">
            <a:xfrm>
              <a:off x="1917" y="238"/>
              <a:ext cx="164" cy="357"/>
            </a:xfrm>
            <a:custGeom>
              <a:avLst/>
              <a:gdLst>
                <a:gd name="T0" fmla="*/ 85 w 166"/>
                <a:gd name="T1" fmla="*/ 84 h 356"/>
                <a:gd name="T2" fmla="*/ 101 w 166"/>
                <a:gd name="T3" fmla="*/ 81 h 356"/>
                <a:gd name="T4" fmla="*/ 124 w 166"/>
                <a:gd name="T5" fmla="*/ 73 h 356"/>
                <a:gd name="T6" fmla="*/ 148 w 166"/>
                <a:gd name="T7" fmla="*/ 56 h 356"/>
                <a:gd name="T8" fmla="*/ 163 w 166"/>
                <a:gd name="T9" fmla="*/ 23 h 356"/>
                <a:gd name="T10" fmla="*/ 163 w 166"/>
                <a:gd name="T11" fmla="*/ 0 h 356"/>
                <a:gd name="T12" fmla="*/ 148 w 166"/>
                <a:gd name="T13" fmla="*/ 0 h 356"/>
                <a:gd name="T14" fmla="*/ 125 w 166"/>
                <a:gd name="T15" fmla="*/ 6 h 356"/>
                <a:gd name="T16" fmla="*/ 101 w 166"/>
                <a:gd name="T17" fmla="*/ 22 h 356"/>
                <a:gd name="T18" fmla="*/ 82 w 166"/>
                <a:gd name="T19" fmla="*/ 54 h 356"/>
                <a:gd name="T20" fmla="*/ 77 w 166"/>
                <a:gd name="T21" fmla="*/ 173 h 356"/>
                <a:gd name="T22" fmla="*/ 77 w 166"/>
                <a:gd name="T23" fmla="*/ 165 h 356"/>
                <a:gd name="T24" fmla="*/ 71 w 166"/>
                <a:gd name="T25" fmla="*/ 146 h 356"/>
                <a:gd name="T26" fmla="*/ 60 w 166"/>
                <a:gd name="T27" fmla="*/ 123 h 356"/>
                <a:gd name="T28" fmla="*/ 38 w 166"/>
                <a:gd name="T29" fmla="*/ 104 h 356"/>
                <a:gd name="T30" fmla="*/ 0 w 166"/>
                <a:gd name="T31" fmla="*/ 96 h 356"/>
                <a:gd name="T32" fmla="*/ 0 w 166"/>
                <a:gd name="T33" fmla="*/ 103 h 356"/>
                <a:gd name="T34" fmla="*/ 0 w 166"/>
                <a:gd name="T35" fmla="*/ 120 h 356"/>
                <a:gd name="T36" fmla="*/ 8 w 166"/>
                <a:gd name="T37" fmla="*/ 143 h 356"/>
                <a:gd name="T38" fmla="*/ 24 w 166"/>
                <a:gd name="T39" fmla="*/ 163 h 356"/>
                <a:gd name="T40" fmla="*/ 55 w 166"/>
                <a:gd name="T41" fmla="*/ 177 h 356"/>
                <a:gd name="T42" fmla="*/ 77 w 166"/>
                <a:gd name="T43" fmla="*/ 356 h 356"/>
                <a:gd name="T44" fmla="*/ 82 w 166"/>
                <a:gd name="T45" fmla="*/ 274 h 356"/>
                <a:gd name="T46" fmla="*/ 91 w 166"/>
                <a:gd name="T47" fmla="*/ 273 h 356"/>
                <a:gd name="T48" fmla="*/ 112 w 166"/>
                <a:gd name="T49" fmla="*/ 267 h 356"/>
                <a:gd name="T50" fmla="*/ 135 w 166"/>
                <a:gd name="T51" fmla="*/ 252 h 356"/>
                <a:gd name="T52" fmla="*/ 151 w 166"/>
                <a:gd name="T53" fmla="*/ 224 h 356"/>
                <a:gd name="T54" fmla="*/ 152 w 166"/>
                <a:gd name="T55" fmla="*/ 203 h 356"/>
                <a:gd name="T56" fmla="*/ 137 w 166"/>
                <a:gd name="T57" fmla="*/ 204 h 356"/>
                <a:gd name="T58" fmla="*/ 117 w 166"/>
                <a:gd name="T59" fmla="*/ 211 h 356"/>
                <a:gd name="T60" fmla="*/ 97 w 166"/>
                <a:gd name="T61" fmla="*/ 231 h 356"/>
                <a:gd name="T62" fmla="*/ 82 w 166"/>
                <a:gd name="T63" fmla="*/ 267 h 35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gray">
            <a:xfrm>
              <a:off x="2515" y="384"/>
              <a:ext cx="93" cy="209"/>
            </a:xfrm>
            <a:custGeom>
              <a:avLst/>
              <a:gdLst>
                <a:gd name="T0" fmla="*/ 43 w 92"/>
                <a:gd name="T1" fmla="*/ 162 h 210"/>
                <a:gd name="T2" fmla="*/ 36 w 92"/>
                <a:gd name="T3" fmla="*/ 160 h 210"/>
                <a:gd name="T4" fmla="*/ 23 w 92"/>
                <a:gd name="T5" fmla="*/ 155 h 210"/>
                <a:gd name="T6" fmla="*/ 12 w 92"/>
                <a:gd name="T7" fmla="*/ 141 h 210"/>
                <a:gd name="T8" fmla="*/ 12 w 92"/>
                <a:gd name="T9" fmla="*/ 129 h 210"/>
                <a:gd name="T10" fmla="*/ 23 w 92"/>
                <a:gd name="T11" fmla="*/ 132 h 210"/>
                <a:gd name="T12" fmla="*/ 38 w 92"/>
                <a:gd name="T13" fmla="*/ 145 h 210"/>
                <a:gd name="T14" fmla="*/ 43 w 92"/>
                <a:gd name="T15" fmla="*/ 108 h 210"/>
                <a:gd name="T16" fmla="*/ 35 w 92"/>
                <a:gd name="T17" fmla="*/ 106 h 210"/>
                <a:gd name="T18" fmla="*/ 20 w 92"/>
                <a:gd name="T19" fmla="*/ 101 h 210"/>
                <a:gd name="T20" fmla="*/ 7 w 92"/>
                <a:gd name="T21" fmla="*/ 83 h 210"/>
                <a:gd name="T22" fmla="*/ 7 w 92"/>
                <a:gd name="T23" fmla="*/ 70 h 210"/>
                <a:gd name="T24" fmla="*/ 17 w 92"/>
                <a:gd name="T25" fmla="*/ 71 h 210"/>
                <a:gd name="T26" fmla="*/ 31 w 92"/>
                <a:gd name="T27" fmla="*/ 81 h 210"/>
                <a:gd name="T28" fmla="*/ 43 w 92"/>
                <a:gd name="T29" fmla="*/ 105 h 210"/>
                <a:gd name="T30" fmla="*/ 40 w 92"/>
                <a:gd name="T31" fmla="*/ 43 h 210"/>
                <a:gd name="T32" fmla="*/ 26 w 92"/>
                <a:gd name="T33" fmla="*/ 39 h 210"/>
                <a:gd name="T34" fmla="*/ 8 w 92"/>
                <a:gd name="T35" fmla="*/ 27 h 210"/>
                <a:gd name="T36" fmla="*/ 0 w 92"/>
                <a:gd name="T37" fmla="*/ 0 h 210"/>
                <a:gd name="T38" fmla="*/ 7 w 92"/>
                <a:gd name="T39" fmla="*/ 0 h 210"/>
                <a:gd name="T40" fmla="*/ 23 w 92"/>
                <a:gd name="T41" fmla="*/ 5 h 210"/>
                <a:gd name="T42" fmla="*/ 39 w 92"/>
                <a:gd name="T43" fmla="*/ 23 h 210"/>
                <a:gd name="T44" fmla="*/ 46 w 92"/>
                <a:gd name="T45" fmla="*/ 38 h 210"/>
                <a:gd name="T46" fmla="*/ 51 w 92"/>
                <a:gd name="T47" fmla="*/ 24 h 210"/>
                <a:gd name="T48" fmla="*/ 66 w 92"/>
                <a:gd name="T49" fmla="*/ 8 h 210"/>
                <a:gd name="T50" fmla="*/ 92 w 92"/>
                <a:gd name="T51" fmla="*/ 0 h 210"/>
                <a:gd name="T52" fmla="*/ 90 w 92"/>
                <a:gd name="T53" fmla="*/ 8 h 210"/>
                <a:gd name="T54" fmla="*/ 82 w 92"/>
                <a:gd name="T55" fmla="*/ 25 h 210"/>
                <a:gd name="T56" fmla="*/ 63 w 92"/>
                <a:gd name="T57" fmla="*/ 40 h 210"/>
                <a:gd name="T58" fmla="*/ 49 w 92"/>
                <a:gd name="T59" fmla="*/ 124 h 210"/>
                <a:gd name="T60" fmla="*/ 50 w 92"/>
                <a:gd name="T61" fmla="*/ 116 h 210"/>
                <a:gd name="T62" fmla="*/ 59 w 92"/>
                <a:gd name="T63" fmla="*/ 100 h 210"/>
                <a:gd name="T64" fmla="*/ 81 w 92"/>
                <a:gd name="T65" fmla="*/ 92 h 210"/>
                <a:gd name="T66" fmla="*/ 80 w 92"/>
                <a:gd name="T67" fmla="*/ 98 h 210"/>
                <a:gd name="T68" fmla="*/ 73 w 92"/>
                <a:gd name="T69" fmla="*/ 114 h 210"/>
                <a:gd name="T70" fmla="*/ 59 w 92"/>
                <a:gd name="T71" fmla="*/ 127 h 210"/>
                <a:gd name="T72" fmla="*/ 49 w 92"/>
                <a:gd name="T73" fmla="*/ 210 h 2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16"/>
            <p:cNvSpPr>
              <a:spLocks/>
            </p:cNvSpPr>
            <p:nvPr/>
          </p:nvSpPr>
          <p:spPr bwMode="gray">
            <a:xfrm>
              <a:off x="1567" y="302"/>
              <a:ext cx="128" cy="293"/>
            </a:xfrm>
            <a:custGeom>
              <a:avLst/>
              <a:gdLst>
                <a:gd name="T0" fmla="*/ 61 w 128"/>
                <a:gd name="T1" fmla="*/ 225 h 292"/>
                <a:gd name="T2" fmla="*/ 54 w 128"/>
                <a:gd name="T3" fmla="*/ 225 h 292"/>
                <a:gd name="T4" fmla="*/ 38 w 128"/>
                <a:gd name="T5" fmla="*/ 219 h 292"/>
                <a:gd name="T6" fmla="*/ 23 w 128"/>
                <a:gd name="T7" fmla="*/ 206 h 292"/>
                <a:gd name="T8" fmla="*/ 15 w 128"/>
                <a:gd name="T9" fmla="*/ 180 h 292"/>
                <a:gd name="T10" fmla="*/ 23 w 128"/>
                <a:gd name="T11" fmla="*/ 180 h 292"/>
                <a:gd name="T12" fmla="*/ 38 w 128"/>
                <a:gd name="T13" fmla="*/ 186 h 292"/>
                <a:gd name="T14" fmla="*/ 54 w 128"/>
                <a:gd name="T15" fmla="*/ 205 h 292"/>
                <a:gd name="T16" fmla="*/ 61 w 128"/>
                <a:gd name="T17" fmla="*/ 151 h 292"/>
                <a:gd name="T18" fmla="*/ 52 w 128"/>
                <a:gd name="T19" fmla="*/ 149 h 292"/>
                <a:gd name="T20" fmla="*/ 34 w 128"/>
                <a:gd name="T21" fmla="*/ 144 h 292"/>
                <a:gd name="T22" fmla="*/ 16 w 128"/>
                <a:gd name="T23" fmla="*/ 128 h 292"/>
                <a:gd name="T24" fmla="*/ 8 w 128"/>
                <a:gd name="T25" fmla="*/ 98 h 292"/>
                <a:gd name="T26" fmla="*/ 15 w 128"/>
                <a:gd name="T27" fmla="*/ 97 h 292"/>
                <a:gd name="T28" fmla="*/ 29 w 128"/>
                <a:gd name="T29" fmla="*/ 101 h 292"/>
                <a:gd name="T30" fmla="*/ 47 w 128"/>
                <a:gd name="T31" fmla="*/ 116 h 292"/>
                <a:gd name="T32" fmla="*/ 61 w 128"/>
                <a:gd name="T33" fmla="*/ 147 h 292"/>
                <a:gd name="T34" fmla="*/ 58 w 128"/>
                <a:gd name="T35" fmla="*/ 60 h 292"/>
                <a:gd name="T36" fmla="*/ 44 w 128"/>
                <a:gd name="T37" fmla="*/ 58 h 292"/>
                <a:gd name="T38" fmla="*/ 25 w 128"/>
                <a:gd name="T39" fmla="*/ 50 h 292"/>
                <a:gd name="T40" fmla="*/ 8 w 128"/>
                <a:gd name="T41" fmla="*/ 32 h 292"/>
                <a:gd name="T42" fmla="*/ 0 w 128"/>
                <a:gd name="T43" fmla="*/ 0 h 292"/>
                <a:gd name="T44" fmla="*/ 8 w 128"/>
                <a:gd name="T45" fmla="*/ 0 h 292"/>
                <a:gd name="T46" fmla="*/ 27 w 128"/>
                <a:gd name="T47" fmla="*/ 5 h 292"/>
                <a:gd name="T48" fmla="*/ 48 w 128"/>
                <a:gd name="T49" fmla="*/ 21 h 292"/>
                <a:gd name="T50" fmla="*/ 65 w 128"/>
                <a:gd name="T51" fmla="*/ 56 h 292"/>
                <a:gd name="T52" fmla="*/ 66 w 128"/>
                <a:gd name="T53" fmla="*/ 48 h 292"/>
                <a:gd name="T54" fmla="*/ 77 w 128"/>
                <a:gd name="T55" fmla="*/ 28 h 292"/>
                <a:gd name="T56" fmla="*/ 96 w 128"/>
                <a:gd name="T57" fmla="*/ 9 h 292"/>
                <a:gd name="T58" fmla="*/ 128 w 128"/>
                <a:gd name="T59" fmla="*/ 0 h 292"/>
                <a:gd name="T60" fmla="*/ 127 w 128"/>
                <a:gd name="T61" fmla="*/ 9 h 292"/>
                <a:gd name="T62" fmla="*/ 119 w 128"/>
                <a:gd name="T63" fmla="*/ 31 h 292"/>
                <a:gd name="T64" fmla="*/ 101 w 128"/>
                <a:gd name="T65" fmla="*/ 51 h 292"/>
                <a:gd name="T66" fmla="*/ 67 w 128"/>
                <a:gd name="T67" fmla="*/ 60 h 292"/>
                <a:gd name="T68" fmla="*/ 69 w 128"/>
                <a:gd name="T69" fmla="*/ 170 h 292"/>
                <a:gd name="T70" fmla="*/ 73 w 128"/>
                <a:gd name="T71" fmla="*/ 155 h 292"/>
                <a:gd name="T72" fmla="*/ 86 w 128"/>
                <a:gd name="T73" fmla="*/ 136 h 292"/>
                <a:gd name="T74" fmla="*/ 113 w 128"/>
                <a:gd name="T75" fmla="*/ 128 h 292"/>
                <a:gd name="T76" fmla="*/ 112 w 128"/>
                <a:gd name="T77" fmla="*/ 136 h 292"/>
                <a:gd name="T78" fmla="*/ 105 w 128"/>
                <a:gd name="T79" fmla="*/ 153 h 292"/>
                <a:gd name="T80" fmla="*/ 92 w 128"/>
                <a:gd name="T81" fmla="*/ 172 h 292"/>
                <a:gd name="T82" fmla="*/ 67 w 128"/>
                <a:gd name="T83" fmla="*/ 180 h 292"/>
                <a:gd name="T84" fmla="*/ 61 w 128"/>
                <a:gd name="T85" fmla="*/ 292 h 2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gray">
            <a:xfrm>
              <a:off x="2599" y="339"/>
              <a:ext cx="68" cy="254"/>
            </a:xfrm>
            <a:custGeom>
              <a:avLst/>
              <a:gdLst>
                <a:gd name="T0" fmla="*/ 31 w 68"/>
                <a:gd name="T1" fmla="*/ 164 h 257"/>
                <a:gd name="T2" fmla="*/ 23 w 68"/>
                <a:gd name="T3" fmla="*/ 163 h 257"/>
                <a:gd name="T4" fmla="*/ 8 w 68"/>
                <a:gd name="T5" fmla="*/ 155 h 257"/>
                <a:gd name="T6" fmla="*/ 0 w 68"/>
                <a:gd name="T7" fmla="*/ 132 h 257"/>
                <a:gd name="T8" fmla="*/ 7 w 68"/>
                <a:gd name="T9" fmla="*/ 132 h 257"/>
                <a:gd name="T10" fmla="*/ 22 w 68"/>
                <a:gd name="T11" fmla="*/ 139 h 257"/>
                <a:gd name="T12" fmla="*/ 31 w 68"/>
                <a:gd name="T13" fmla="*/ 160 h 257"/>
                <a:gd name="T14" fmla="*/ 29 w 68"/>
                <a:gd name="T15" fmla="*/ 101 h 257"/>
                <a:gd name="T16" fmla="*/ 16 w 68"/>
                <a:gd name="T17" fmla="*/ 97 h 257"/>
                <a:gd name="T18" fmla="*/ 3 w 68"/>
                <a:gd name="T19" fmla="*/ 83 h 257"/>
                <a:gd name="T20" fmla="*/ 3 w 68"/>
                <a:gd name="T21" fmla="*/ 70 h 257"/>
                <a:gd name="T22" fmla="*/ 15 w 68"/>
                <a:gd name="T23" fmla="*/ 74 h 257"/>
                <a:gd name="T24" fmla="*/ 27 w 68"/>
                <a:gd name="T25" fmla="*/ 86 h 257"/>
                <a:gd name="T26" fmla="*/ 31 w 68"/>
                <a:gd name="T27" fmla="*/ 31 h 257"/>
                <a:gd name="T28" fmla="*/ 33 w 68"/>
                <a:gd name="T29" fmla="*/ 23 h 257"/>
                <a:gd name="T30" fmla="*/ 41 w 68"/>
                <a:gd name="T31" fmla="*/ 8 h 257"/>
                <a:gd name="T32" fmla="*/ 62 w 68"/>
                <a:gd name="T33" fmla="*/ 0 h 257"/>
                <a:gd name="T34" fmla="*/ 61 w 68"/>
                <a:gd name="T35" fmla="*/ 8 h 257"/>
                <a:gd name="T36" fmla="*/ 53 w 68"/>
                <a:gd name="T37" fmla="*/ 23 h 257"/>
                <a:gd name="T38" fmla="*/ 35 w 68"/>
                <a:gd name="T39" fmla="*/ 31 h 257"/>
                <a:gd name="T40" fmla="*/ 35 w 68"/>
                <a:gd name="T41" fmla="*/ 75 h 257"/>
                <a:gd name="T42" fmla="*/ 39 w 68"/>
                <a:gd name="T43" fmla="*/ 62 h 257"/>
                <a:gd name="T44" fmla="*/ 54 w 68"/>
                <a:gd name="T45" fmla="*/ 48 h 257"/>
                <a:gd name="T46" fmla="*/ 68 w 68"/>
                <a:gd name="T47" fmla="*/ 48 h 257"/>
                <a:gd name="T48" fmla="*/ 66 w 68"/>
                <a:gd name="T49" fmla="*/ 59 h 257"/>
                <a:gd name="T50" fmla="*/ 58 w 68"/>
                <a:gd name="T51" fmla="*/ 72 h 257"/>
                <a:gd name="T52" fmla="*/ 35 w 68"/>
                <a:gd name="T53" fmla="*/ 82 h 257"/>
                <a:gd name="T54" fmla="*/ 35 w 68"/>
                <a:gd name="T55" fmla="*/ 143 h 257"/>
                <a:gd name="T56" fmla="*/ 38 w 68"/>
                <a:gd name="T57" fmla="*/ 132 h 257"/>
                <a:gd name="T58" fmla="*/ 49 w 68"/>
                <a:gd name="T59" fmla="*/ 122 h 257"/>
                <a:gd name="T60" fmla="*/ 60 w 68"/>
                <a:gd name="T61" fmla="*/ 122 h 257"/>
                <a:gd name="T62" fmla="*/ 58 w 68"/>
                <a:gd name="T63" fmla="*/ 133 h 257"/>
                <a:gd name="T64" fmla="*/ 47 w 68"/>
                <a:gd name="T65" fmla="*/ 144 h 257"/>
                <a:gd name="T66" fmla="*/ 35 w 68"/>
                <a:gd name="T67" fmla="*/ 257 h 25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gray">
            <a:xfrm>
              <a:off x="1674" y="167"/>
              <a:ext cx="111" cy="425"/>
            </a:xfrm>
            <a:custGeom>
              <a:avLst/>
              <a:gdLst>
                <a:gd name="T0" fmla="*/ 52 w 111"/>
                <a:gd name="T1" fmla="*/ 272 h 425"/>
                <a:gd name="T2" fmla="*/ 44 w 111"/>
                <a:gd name="T3" fmla="*/ 270 h 425"/>
                <a:gd name="T4" fmla="*/ 26 w 111"/>
                <a:gd name="T5" fmla="*/ 265 h 425"/>
                <a:gd name="T6" fmla="*/ 8 w 111"/>
                <a:gd name="T7" fmla="*/ 249 h 425"/>
                <a:gd name="T8" fmla="*/ 0 w 111"/>
                <a:gd name="T9" fmla="*/ 219 h 425"/>
                <a:gd name="T10" fmla="*/ 8 w 111"/>
                <a:gd name="T11" fmla="*/ 219 h 425"/>
                <a:gd name="T12" fmla="*/ 25 w 111"/>
                <a:gd name="T13" fmla="*/ 223 h 425"/>
                <a:gd name="T14" fmla="*/ 41 w 111"/>
                <a:gd name="T15" fmla="*/ 235 h 425"/>
                <a:gd name="T16" fmla="*/ 52 w 111"/>
                <a:gd name="T17" fmla="*/ 265 h 425"/>
                <a:gd name="T18" fmla="*/ 50 w 111"/>
                <a:gd name="T19" fmla="*/ 168 h 425"/>
                <a:gd name="T20" fmla="*/ 35 w 111"/>
                <a:gd name="T21" fmla="*/ 165 h 425"/>
                <a:gd name="T22" fmla="*/ 17 w 111"/>
                <a:gd name="T23" fmla="*/ 156 h 425"/>
                <a:gd name="T24" fmla="*/ 3 w 111"/>
                <a:gd name="T25" fmla="*/ 134 h 425"/>
                <a:gd name="T26" fmla="*/ 3 w 111"/>
                <a:gd name="T27" fmla="*/ 116 h 425"/>
                <a:gd name="T28" fmla="*/ 19 w 111"/>
                <a:gd name="T29" fmla="*/ 120 h 425"/>
                <a:gd name="T30" fmla="*/ 39 w 111"/>
                <a:gd name="T31" fmla="*/ 133 h 425"/>
                <a:gd name="T32" fmla="*/ 52 w 111"/>
                <a:gd name="T33" fmla="*/ 161 h 425"/>
                <a:gd name="T34" fmla="*/ 53 w 111"/>
                <a:gd name="T35" fmla="*/ 50 h 425"/>
                <a:gd name="T36" fmla="*/ 54 w 111"/>
                <a:gd name="T37" fmla="*/ 36 h 425"/>
                <a:gd name="T38" fmla="*/ 65 w 111"/>
                <a:gd name="T39" fmla="*/ 17 h 425"/>
                <a:gd name="T40" fmla="*/ 87 w 111"/>
                <a:gd name="T41" fmla="*/ 3 h 425"/>
                <a:gd name="T42" fmla="*/ 103 w 111"/>
                <a:gd name="T43" fmla="*/ 3 h 425"/>
                <a:gd name="T44" fmla="*/ 99 w 111"/>
                <a:gd name="T45" fmla="*/ 21 h 425"/>
                <a:gd name="T46" fmla="*/ 84 w 111"/>
                <a:gd name="T47" fmla="*/ 42 h 425"/>
                <a:gd name="T48" fmla="*/ 58 w 111"/>
                <a:gd name="T49" fmla="*/ 52 h 425"/>
                <a:gd name="T50" fmla="*/ 58 w 111"/>
                <a:gd name="T51" fmla="*/ 127 h 425"/>
                <a:gd name="T52" fmla="*/ 61 w 111"/>
                <a:gd name="T53" fmla="*/ 112 h 425"/>
                <a:gd name="T54" fmla="*/ 72 w 111"/>
                <a:gd name="T55" fmla="*/ 94 h 425"/>
                <a:gd name="T56" fmla="*/ 93 w 111"/>
                <a:gd name="T57" fmla="*/ 80 h 425"/>
                <a:gd name="T58" fmla="*/ 111 w 111"/>
                <a:gd name="T59" fmla="*/ 80 h 425"/>
                <a:gd name="T60" fmla="*/ 111 w 111"/>
                <a:gd name="T61" fmla="*/ 91 h 425"/>
                <a:gd name="T62" fmla="*/ 107 w 111"/>
                <a:gd name="T63" fmla="*/ 108 h 425"/>
                <a:gd name="T64" fmla="*/ 91 w 111"/>
                <a:gd name="T65" fmla="*/ 126 h 425"/>
                <a:gd name="T66" fmla="*/ 58 w 111"/>
                <a:gd name="T67" fmla="*/ 135 h 425"/>
                <a:gd name="T68" fmla="*/ 58 w 111"/>
                <a:gd name="T69" fmla="*/ 236 h 425"/>
                <a:gd name="T70" fmla="*/ 61 w 111"/>
                <a:gd name="T71" fmla="*/ 223 h 425"/>
                <a:gd name="T72" fmla="*/ 73 w 111"/>
                <a:gd name="T73" fmla="*/ 208 h 425"/>
                <a:gd name="T74" fmla="*/ 97 w 111"/>
                <a:gd name="T75" fmla="*/ 200 h 425"/>
                <a:gd name="T76" fmla="*/ 99 w 111"/>
                <a:gd name="T77" fmla="*/ 207 h 425"/>
                <a:gd name="T78" fmla="*/ 97 w 111"/>
                <a:gd name="T79" fmla="*/ 220 h 425"/>
                <a:gd name="T80" fmla="*/ 87 w 111"/>
                <a:gd name="T81" fmla="*/ 235 h 425"/>
                <a:gd name="T82" fmla="*/ 58 w 111"/>
                <a:gd name="T83" fmla="*/ 245 h 425"/>
                <a:gd name="T84" fmla="*/ 52 w 111"/>
                <a:gd name="T85" fmla="*/ 425 h 42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Freeform 19"/>
            <p:cNvSpPr>
              <a:spLocks/>
            </p:cNvSpPr>
            <p:nvPr/>
          </p:nvSpPr>
          <p:spPr bwMode="gray">
            <a:xfrm>
              <a:off x="2065" y="367"/>
              <a:ext cx="100" cy="229"/>
            </a:xfrm>
            <a:custGeom>
              <a:avLst/>
              <a:gdLst>
                <a:gd name="T0" fmla="*/ 52 w 100"/>
                <a:gd name="T1" fmla="*/ 176 h 228"/>
                <a:gd name="T2" fmla="*/ 59 w 100"/>
                <a:gd name="T3" fmla="*/ 176 h 228"/>
                <a:gd name="T4" fmla="*/ 74 w 100"/>
                <a:gd name="T5" fmla="*/ 169 h 228"/>
                <a:gd name="T6" fmla="*/ 86 w 100"/>
                <a:gd name="T7" fmla="*/ 154 h 228"/>
                <a:gd name="T8" fmla="*/ 86 w 100"/>
                <a:gd name="T9" fmla="*/ 141 h 228"/>
                <a:gd name="T10" fmla="*/ 74 w 100"/>
                <a:gd name="T11" fmla="*/ 143 h 228"/>
                <a:gd name="T12" fmla="*/ 58 w 100"/>
                <a:gd name="T13" fmla="*/ 158 h 228"/>
                <a:gd name="T14" fmla="*/ 52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2 w 100"/>
                <a:gd name="T29" fmla="*/ 115 h 228"/>
                <a:gd name="T30" fmla="*/ 55 w 100"/>
                <a:gd name="T31" fmla="*/ 48 h 228"/>
                <a:gd name="T32" fmla="*/ 67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3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1 w 100"/>
                <a:gd name="T53" fmla="*/ 3 h 228"/>
                <a:gd name="T54" fmla="*/ 5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5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5 w 100"/>
                <a:gd name="T71" fmla="*/ 132 h 228"/>
                <a:gd name="T72" fmla="*/ 47 w 100"/>
                <a:gd name="T73" fmla="*/ 141 h 228"/>
                <a:gd name="T74" fmla="*/ 52 w 100"/>
                <a:gd name="T75" fmla="*/ 228 h 22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Freeform 20"/>
            <p:cNvSpPr>
              <a:spLocks/>
            </p:cNvSpPr>
            <p:nvPr/>
          </p:nvSpPr>
          <p:spPr bwMode="gray">
            <a:xfrm>
              <a:off x="2921" y="367"/>
              <a:ext cx="100" cy="229"/>
            </a:xfrm>
            <a:custGeom>
              <a:avLst/>
              <a:gdLst>
                <a:gd name="T0" fmla="*/ 53 w 100"/>
                <a:gd name="T1" fmla="*/ 176 h 228"/>
                <a:gd name="T2" fmla="*/ 60 w 100"/>
                <a:gd name="T3" fmla="*/ 176 h 228"/>
                <a:gd name="T4" fmla="*/ 74 w 100"/>
                <a:gd name="T5" fmla="*/ 169 h 228"/>
                <a:gd name="T6" fmla="*/ 87 w 100"/>
                <a:gd name="T7" fmla="*/ 154 h 228"/>
                <a:gd name="T8" fmla="*/ 87 w 100"/>
                <a:gd name="T9" fmla="*/ 141 h 228"/>
                <a:gd name="T10" fmla="*/ 74 w 100"/>
                <a:gd name="T11" fmla="*/ 143 h 228"/>
                <a:gd name="T12" fmla="*/ 60 w 100"/>
                <a:gd name="T13" fmla="*/ 158 h 228"/>
                <a:gd name="T14" fmla="*/ 53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3 w 100"/>
                <a:gd name="T29" fmla="*/ 115 h 228"/>
                <a:gd name="T30" fmla="*/ 56 w 100"/>
                <a:gd name="T31" fmla="*/ 48 h 228"/>
                <a:gd name="T32" fmla="*/ 68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4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2 w 100"/>
                <a:gd name="T53" fmla="*/ 3 h 228"/>
                <a:gd name="T54" fmla="*/ 6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6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6 w 100"/>
                <a:gd name="T71" fmla="*/ 132 h 228"/>
                <a:gd name="T72" fmla="*/ 47 w 100"/>
                <a:gd name="T73" fmla="*/ 141 h 228"/>
                <a:gd name="T74" fmla="*/ 53 w 100"/>
                <a:gd name="T75" fmla="*/ 228 h 22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Freeform 21"/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>
                <a:gd name="T0" fmla="*/ 93 w 175"/>
                <a:gd name="T1" fmla="*/ 309 h 402"/>
                <a:gd name="T2" fmla="*/ 101 w 175"/>
                <a:gd name="T3" fmla="*/ 309 h 402"/>
                <a:gd name="T4" fmla="*/ 118 w 175"/>
                <a:gd name="T5" fmla="*/ 304 h 402"/>
                <a:gd name="T6" fmla="*/ 138 w 175"/>
                <a:gd name="T7" fmla="*/ 292 h 402"/>
                <a:gd name="T8" fmla="*/ 152 w 175"/>
                <a:gd name="T9" fmla="*/ 266 h 402"/>
                <a:gd name="T10" fmla="*/ 152 w 175"/>
                <a:gd name="T11" fmla="*/ 247 h 402"/>
                <a:gd name="T12" fmla="*/ 138 w 175"/>
                <a:gd name="T13" fmla="*/ 250 h 402"/>
                <a:gd name="T14" fmla="*/ 120 w 175"/>
                <a:gd name="T15" fmla="*/ 259 h 402"/>
                <a:gd name="T16" fmla="*/ 99 w 175"/>
                <a:gd name="T17" fmla="*/ 285 h 402"/>
                <a:gd name="T18" fmla="*/ 93 w 175"/>
                <a:gd name="T19" fmla="*/ 207 h 402"/>
                <a:gd name="T20" fmla="*/ 102 w 175"/>
                <a:gd name="T21" fmla="*/ 205 h 402"/>
                <a:gd name="T22" fmla="*/ 122 w 175"/>
                <a:gd name="T23" fmla="*/ 200 h 402"/>
                <a:gd name="T24" fmla="*/ 147 w 175"/>
                <a:gd name="T25" fmla="*/ 185 h 402"/>
                <a:gd name="T26" fmla="*/ 163 w 175"/>
                <a:gd name="T27" fmla="*/ 155 h 402"/>
                <a:gd name="T28" fmla="*/ 163 w 175"/>
                <a:gd name="T29" fmla="*/ 134 h 402"/>
                <a:gd name="T30" fmla="*/ 149 w 175"/>
                <a:gd name="T31" fmla="*/ 135 h 402"/>
                <a:gd name="T32" fmla="*/ 129 w 175"/>
                <a:gd name="T33" fmla="*/ 142 h 402"/>
                <a:gd name="T34" fmla="*/ 107 w 175"/>
                <a:gd name="T35" fmla="*/ 162 h 402"/>
                <a:gd name="T36" fmla="*/ 93 w 175"/>
                <a:gd name="T37" fmla="*/ 201 h 402"/>
                <a:gd name="T38" fmla="*/ 95 w 175"/>
                <a:gd name="T39" fmla="*/ 83 h 402"/>
                <a:gd name="T40" fmla="*/ 110 w 175"/>
                <a:gd name="T41" fmla="*/ 81 h 402"/>
                <a:gd name="T42" fmla="*/ 134 w 175"/>
                <a:gd name="T43" fmla="*/ 73 h 402"/>
                <a:gd name="T44" fmla="*/ 157 w 175"/>
                <a:gd name="T45" fmla="*/ 54 h 402"/>
                <a:gd name="T46" fmla="*/ 174 w 175"/>
                <a:gd name="T47" fmla="*/ 23 h 402"/>
                <a:gd name="T48" fmla="*/ 174 w 175"/>
                <a:gd name="T49" fmla="*/ 0 h 402"/>
                <a:gd name="T50" fmla="*/ 157 w 175"/>
                <a:gd name="T51" fmla="*/ 2 h 402"/>
                <a:gd name="T52" fmla="*/ 133 w 175"/>
                <a:gd name="T53" fmla="*/ 10 h 402"/>
                <a:gd name="T54" fmla="*/ 107 w 175"/>
                <a:gd name="T55" fmla="*/ 33 h 402"/>
                <a:gd name="T56" fmla="*/ 87 w 175"/>
                <a:gd name="T57" fmla="*/ 77 h 402"/>
                <a:gd name="T58" fmla="*/ 85 w 175"/>
                <a:gd name="T59" fmla="*/ 68 h 402"/>
                <a:gd name="T60" fmla="*/ 75 w 175"/>
                <a:gd name="T61" fmla="*/ 46 h 402"/>
                <a:gd name="T62" fmla="*/ 55 w 175"/>
                <a:gd name="T63" fmla="*/ 21 h 402"/>
                <a:gd name="T64" fmla="*/ 22 w 175"/>
                <a:gd name="T65" fmla="*/ 3 h 402"/>
                <a:gd name="T66" fmla="*/ 1 w 175"/>
                <a:gd name="T67" fmla="*/ 3 h 402"/>
                <a:gd name="T68" fmla="*/ 4 w 175"/>
                <a:gd name="T69" fmla="*/ 18 h 402"/>
                <a:gd name="T70" fmla="*/ 12 w 175"/>
                <a:gd name="T71" fmla="*/ 42 h 402"/>
                <a:gd name="T72" fmla="*/ 31 w 175"/>
                <a:gd name="T73" fmla="*/ 65 h 402"/>
                <a:gd name="T74" fmla="*/ 62 w 175"/>
                <a:gd name="T75" fmla="*/ 81 h 402"/>
                <a:gd name="T76" fmla="*/ 82 w 175"/>
                <a:gd name="T77" fmla="*/ 238 h 402"/>
                <a:gd name="T78" fmla="*/ 80 w 175"/>
                <a:gd name="T79" fmla="*/ 228 h 402"/>
                <a:gd name="T80" fmla="*/ 72 w 175"/>
                <a:gd name="T81" fmla="*/ 207 h 402"/>
                <a:gd name="T82" fmla="*/ 55 w 175"/>
                <a:gd name="T83" fmla="*/ 185 h 402"/>
                <a:gd name="T84" fmla="*/ 21 w 175"/>
                <a:gd name="T85" fmla="*/ 176 h 402"/>
                <a:gd name="T86" fmla="*/ 22 w 175"/>
                <a:gd name="T87" fmla="*/ 185 h 402"/>
                <a:gd name="T88" fmla="*/ 28 w 175"/>
                <a:gd name="T89" fmla="*/ 205 h 402"/>
                <a:gd name="T90" fmla="*/ 41 w 175"/>
                <a:gd name="T91" fmla="*/ 230 h 402"/>
                <a:gd name="T92" fmla="*/ 66 w 175"/>
                <a:gd name="T93" fmla="*/ 246 h 402"/>
                <a:gd name="T94" fmla="*/ 82 w 175"/>
                <a:gd name="T95" fmla="*/ 402 h 4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Freeform 22"/>
            <p:cNvSpPr>
              <a:spLocks/>
            </p:cNvSpPr>
            <p:nvPr/>
          </p:nvSpPr>
          <p:spPr bwMode="gray">
            <a:xfrm>
              <a:off x="2161" y="223"/>
              <a:ext cx="97" cy="370"/>
            </a:xfrm>
            <a:custGeom>
              <a:avLst/>
              <a:gdLst>
                <a:gd name="T0" fmla="*/ 52 w 97"/>
                <a:gd name="T1" fmla="*/ 237 h 373"/>
                <a:gd name="T2" fmla="*/ 59 w 97"/>
                <a:gd name="T3" fmla="*/ 237 h 373"/>
                <a:gd name="T4" fmla="*/ 74 w 97"/>
                <a:gd name="T5" fmla="*/ 232 h 373"/>
                <a:gd name="T6" fmla="*/ 90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1 w 97"/>
                <a:gd name="T13" fmla="*/ 197 h 373"/>
                <a:gd name="T14" fmla="*/ 56 w 97"/>
                <a:gd name="T15" fmla="*/ 215 h 373"/>
                <a:gd name="T16" fmla="*/ 52 w 97"/>
                <a:gd name="T17" fmla="*/ 147 h 373"/>
                <a:gd name="T18" fmla="*/ 59 w 97"/>
                <a:gd name="T19" fmla="*/ 147 h 373"/>
                <a:gd name="T20" fmla="*/ 74 w 97"/>
                <a:gd name="T21" fmla="*/ 141 h 373"/>
                <a:gd name="T22" fmla="*/ 90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1 w 97"/>
                <a:gd name="T29" fmla="*/ 109 h 373"/>
                <a:gd name="T30" fmla="*/ 56 w 97"/>
                <a:gd name="T31" fmla="*/ 126 h 373"/>
                <a:gd name="T32" fmla="*/ 52 w 97"/>
                <a:gd name="T33" fmla="*/ 46 h 373"/>
                <a:gd name="T34" fmla="*/ 51 w 97"/>
                <a:gd name="T35" fmla="*/ 37 h 373"/>
                <a:gd name="T36" fmla="*/ 45 w 97"/>
                <a:gd name="T37" fmla="*/ 23 h 373"/>
                <a:gd name="T38" fmla="*/ 32 w 97"/>
                <a:gd name="T39" fmla="*/ 6 h 373"/>
                <a:gd name="T40" fmla="*/ 6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3 w 97"/>
                <a:gd name="T47" fmla="*/ 43 h 373"/>
                <a:gd name="T48" fmla="*/ 45 w 97"/>
                <a:gd name="T49" fmla="*/ 113 h 373"/>
                <a:gd name="T50" fmla="*/ 45 w 97"/>
                <a:gd name="T51" fmla="*/ 106 h 373"/>
                <a:gd name="T52" fmla="*/ 40 w 97"/>
                <a:gd name="T53" fmla="*/ 90 h 373"/>
                <a:gd name="T54" fmla="*/ 27 w 97"/>
                <a:gd name="T55" fmla="*/ 75 h 373"/>
                <a:gd name="T56" fmla="*/ 1 w 97"/>
                <a:gd name="T57" fmla="*/ 67 h 373"/>
                <a:gd name="T58" fmla="*/ 0 w 97"/>
                <a:gd name="T59" fmla="*/ 75 h 373"/>
                <a:gd name="T60" fmla="*/ 2 w 97"/>
                <a:gd name="T61" fmla="*/ 91 h 373"/>
                <a:gd name="T62" fmla="*/ 14 w 97"/>
                <a:gd name="T63" fmla="*/ 109 h 373"/>
                <a:gd name="T64" fmla="*/ 45 w 97"/>
                <a:gd name="T65" fmla="*/ 118 h 373"/>
                <a:gd name="T66" fmla="*/ 45 w 97"/>
                <a:gd name="T67" fmla="*/ 207 h 373"/>
                <a:gd name="T68" fmla="*/ 43 w 97"/>
                <a:gd name="T69" fmla="*/ 195 h 373"/>
                <a:gd name="T70" fmla="*/ 33 w 97"/>
                <a:gd name="T71" fmla="*/ 182 h 373"/>
                <a:gd name="T72" fmla="*/ 12 w 97"/>
                <a:gd name="T73" fmla="*/ 175 h 373"/>
                <a:gd name="T74" fmla="*/ 10 w 97"/>
                <a:gd name="T75" fmla="*/ 182 h 373"/>
                <a:gd name="T76" fmla="*/ 13 w 97"/>
                <a:gd name="T77" fmla="*/ 197 h 373"/>
                <a:gd name="T78" fmla="*/ 29 w 97"/>
                <a:gd name="T79" fmla="*/ 211 h 373"/>
                <a:gd name="T80" fmla="*/ 45 w 97"/>
                <a:gd name="T81" fmla="*/ 373 h 3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gray">
            <a:xfrm>
              <a:off x="2708" y="223"/>
              <a:ext cx="97" cy="370"/>
            </a:xfrm>
            <a:custGeom>
              <a:avLst/>
              <a:gdLst>
                <a:gd name="T0" fmla="*/ 51 w 97"/>
                <a:gd name="T1" fmla="*/ 237 h 373"/>
                <a:gd name="T2" fmla="*/ 60 w 97"/>
                <a:gd name="T3" fmla="*/ 237 h 373"/>
                <a:gd name="T4" fmla="*/ 74 w 97"/>
                <a:gd name="T5" fmla="*/ 232 h 373"/>
                <a:gd name="T6" fmla="*/ 91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2 w 97"/>
                <a:gd name="T13" fmla="*/ 197 h 373"/>
                <a:gd name="T14" fmla="*/ 55 w 97"/>
                <a:gd name="T15" fmla="*/ 215 h 373"/>
                <a:gd name="T16" fmla="*/ 51 w 97"/>
                <a:gd name="T17" fmla="*/ 147 h 373"/>
                <a:gd name="T18" fmla="*/ 60 w 97"/>
                <a:gd name="T19" fmla="*/ 147 h 373"/>
                <a:gd name="T20" fmla="*/ 74 w 97"/>
                <a:gd name="T21" fmla="*/ 141 h 373"/>
                <a:gd name="T22" fmla="*/ 91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2 w 97"/>
                <a:gd name="T29" fmla="*/ 109 h 373"/>
                <a:gd name="T30" fmla="*/ 55 w 97"/>
                <a:gd name="T31" fmla="*/ 126 h 373"/>
                <a:gd name="T32" fmla="*/ 51 w 97"/>
                <a:gd name="T33" fmla="*/ 46 h 373"/>
                <a:gd name="T34" fmla="*/ 51 w 97"/>
                <a:gd name="T35" fmla="*/ 37 h 373"/>
                <a:gd name="T36" fmla="*/ 46 w 97"/>
                <a:gd name="T37" fmla="*/ 23 h 373"/>
                <a:gd name="T38" fmla="*/ 33 w 97"/>
                <a:gd name="T39" fmla="*/ 6 h 373"/>
                <a:gd name="T40" fmla="*/ 7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4 w 97"/>
                <a:gd name="T47" fmla="*/ 43 h 373"/>
                <a:gd name="T48" fmla="*/ 46 w 97"/>
                <a:gd name="T49" fmla="*/ 113 h 373"/>
                <a:gd name="T50" fmla="*/ 46 w 97"/>
                <a:gd name="T51" fmla="*/ 106 h 373"/>
                <a:gd name="T52" fmla="*/ 41 w 97"/>
                <a:gd name="T53" fmla="*/ 90 h 373"/>
                <a:gd name="T54" fmla="*/ 27 w 97"/>
                <a:gd name="T55" fmla="*/ 75 h 373"/>
                <a:gd name="T56" fmla="*/ 0 w 97"/>
                <a:gd name="T57" fmla="*/ 67 h 373"/>
                <a:gd name="T58" fmla="*/ 0 w 97"/>
                <a:gd name="T59" fmla="*/ 75 h 373"/>
                <a:gd name="T60" fmla="*/ 3 w 97"/>
                <a:gd name="T61" fmla="*/ 91 h 373"/>
                <a:gd name="T62" fmla="*/ 15 w 97"/>
                <a:gd name="T63" fmla="*/ 109 h 373"/>
                <a:gd name="T64" fmla="*/ 46 w 97"/>
                <a:gd name="T65" fmla="*/ 118 h 373"/>
                <a:gd name="T66" fmla="*/ 46 w 97"/>
                <a:gd name="T67" fmla="*/ 207 h 373"/>
                <a:gd name="T68" fmla="*/ 43 w 97"/>
                <a:gd name="T69" fmla="*/ 195 h 373"/>
                <a:gd name="T70" fmla="*/ 34 w 97"/>
                <a:gd name="T71" fmla="*/ 182 h 373"/>
                <a:gd name="T72" fmla="*/ 12 w 97"/>
                <a:gd name="T73" fmla="*/ 175 h 373"/>
                <a:gd name="T74" fmla="*/ 11 w 97"/>
                <a:gd name="T75" fmla="*/ 182 h 373"/>
                <a:gd name="T76" fmla="*/ 14 w 97"/>
                <a:gd name="T77" fmla="*/ 197 h 373"/>
                <a:gd name="T78" fmla="*/ 30 w 97"/>
                <a:gd name="T79" fmla="*/ 211 h 373"/>
                <a:gd name="T80" fmla="*/ 46 w 97"/>
                <a:gd name="T81" fmla="*/ 373 h 3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1" name="Freeform 27" descr="Dark upward diagonal"/>
          <p:cNvSpPr>
            <a:spLocks/>
          </p:cNvSpPr>
          <p:nvPr/>
        </p:nvSpPr>
        <p:spPr bwMode="gray">
          <a:xfrm>
            <a:off x="85725" y="76200"/>
            <a:ext cx="8977313" cy="500063"/>
          </a:xfrm>
          <a:custGeom>
            <a:avLst/>
            <a:gdLst>
              <a:gd name="T0" fmla="*/ 0 w 5655"/>
              <a:gd name="T1" fmla="*/ 1 h 315"/>
              <a:gd name="T2" fmla="*/ 5546 w 5655"/>
              <a:gd name="T3" fmla="*/ 0 h 315"/>
              <a:gd name="T4" fmla="*/ 5655 w 5655"/>
              <a:gd name="T5" fmla="*/ 84 h 315"/>
              <a:gd name="T6" fmla="*/ 5649 w 5655"/>
              <a:gd name="T7" fmla="*/ 315 h 315"/>
              <a:gd name="T8" fmla="*/ 1 w 5655"/>
              <a:gd name="T9" fmla="*/ 314 h 315"/>
              <a:gd name="T10" fmla="*/ 0 w 5655"/>
              <a:gd name="T11" fmla="*/ 1 h 31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655" h="315">
                <a:moveTo>
                  <a:pt x="0" y="1"/>
                </a:moveTo>
                <a:lnTo>
                  <a:pt x="5546" y="0"/>
                </a:lnTo>
                <a:cubicBezTo>
                  <a:pt x="5652" y="0"/>
                  <a:pt x="5655" y="84"/>
                  <a:pt x="5655" y="84"/>
                </a:cubicBezTo>
                <a:lnTo>
                  <a:pt x="5649" y="315"/>
                </a:lnTo>
                <a:lnTo>
                  <a:pt x="1" y="314"/>
                </a:lnTo>
                <a:lnTo>
                  <a:pt x="0" y="1"/>
                </a:lnTo>
                <a:close/>
              </a:path>
            </a:pathLst>
          </a:custGeom>
          <a:pattFill prst="dkUpDiag">
            <a:fgClr>
              <a:schemeClr val="bg1">
                <a:alpha val="76862"/>
              </a:schemeClr>
            </a:fgClr>
            <a:bgClr>
              <a:schemeClr val="tx1">
                <a:alpha val="76862"/>
              </a:schemeClr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2" name="Rectangle 28"/>
          <p:cNvSpPr>
            <a:spLocks noChangeArrowheads="1"/>
          </p:cNvSpPr>
          <p:nvPr/>
        </p:nvSpPr>
        <p:spPr bwMode="gray">
          <a:xfrm>
            <a:off x="114300" y="6610350"/>
            <a:ext cx="8931275" cy="1635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grpSp>
        <p:nvGrpSpPr>
          <p:cNvPr id="33" name="Group 74"/>
          <p:cNvGrpSpPr>
            <a:grpSpLocks/>
          </p:cNvGrpSpPr>
          <p:nvPr/>
        </p:nvGrpSpPr>
        <p:grpSpPr bwMode="auto">
          <a:xfrm>
            <a:off x="85725" y="854075"/>
            <a:ext cx="8982075" cy="1131888"/>
            <a:chOff x="54" y="538"/>
            <a:chExt cx="5658" cy="713"/>
          </a:xfrm>
        </p:grpSpPr>
        <p:sp>
          <p:nvSpPr>
            <p:cNvPr id="34" name="Freeform 30"/>
            <p:cNvSpPr>
              <a:spLocks/>
            </p:cNvSpPr>
            <p:nvPr userDrawn="1"/>
          </p:nvSpPr>
          <p:spPr bwMode="gray">
            <a:xfrm>
              <a:off x="54" y="736"/>
              <a:ext cx="5658" cy="515"/>
            </a:xfrm>
            <a:custGeom>
              <a:avLst/>
              <a:gdLst>
                <a:gd name="T0" fmla="*/ 0 w 5446"/>
                <a:gd name="T1" fmla="*/ 0 h 590"/>
                <a:gd name="T2" fmla="*/ 5446 w 5446"/>
                <a:gd name="T3" fmla="*/ 0 h 590"/>
                <a:gd name="T4" fmla="*/ 5446 w 5446"/>
                <a:gd name="T5" fmla="*/ 312 h 590"/>
                <a:gd name="T6" fmla="*/ 5446 w 5446"/>
                <a:gd name="T7" fmla="*/ 451 h 590"/>
                <a:gd name="T8" fmla="*/ 1512 w 5446"/>
                <a:gd name="T9" fmla="*/ 443 h 590"/>
                <a:gd name="T10" fmla="*/ 1288 w 5446"/>
                <a:gd name="T11" fmla="*/ 584 h 590"/>
                <a:gd name="T12" fmla="*/ 0 w 5446"/>
                <a:gd name="T13" fmla="*/ 590 h 590"/>
                <a:gd name="T14" fmla="*/ 0 w 5446"/>
                <a:gd name="T15" fmla="*/ 0 h 5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46" h="590">
                  <a:moveTo>
                    <a:pt x="0" y="0"/>
                  </a:moveTo>
                  <a:lnTo>
                    <a:pt x="5446" y="0"/>
                  </a:lnTo>
                  <a:lnTo>
                    <a:pt x="5446" y="312"/>
                  </a:lnTo>
                  <a:lnTo>
                    <a:pt x="5446" y="451"/>
                  </a:lnTo>
                  <a:cubicBezTo>
                    <a:pt x="4790" y="473"/>
                    <a:pt x="2205" y="421"/>
                    <a:pt x="1512" y="443"/>
                  </a:cubicBezTo>
                  <a:lnTo>
                    <a:pt x="1288" y="584"/>
                  </a:lnTo>
                  <a:lnTo>
                    <a:pt x="0" y="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" name="Freeform 31"/>
            <p:cNvSpPr>
              <a:spLocks/>
            </p:cNvSpPr>
            <p:nvPr userDrawn="1"/>
          </p:nvSpPr>
          <p:spPr bwMode="gray">
            <a:xfrm>
              <a:off x="54" y="538"/>
              <a:ext cx="5658" cy="655"/>
            </a:xfrm>
            <a:custGeom>
              <a:avLst/>
              <a:gdLst>
                <a:gd name="T0" fmla="*/ 1 w 5658"/>
                <a:gd name="T1" fmla="*/ 0 h 655"/>
                <a:gd name="T2" fmla="*/ 5657 w 5658"/>
                <a:gd name="T3" fmla="*/ 0 h 655"/>
                <a:gd name="T4" fmla="*/ 5658 w 5658"/>
                <a:gd name="T5" fmla="*/ 534 h 655"/>
                <a:gd name="T6" fmla="*/ 1553 w 5658"/>
                <a:gd name="T7" fmla="*/ 528 h 655"/>
                <a:gd name="T8" fmla="*/ 1317 w 5658"/>
                <a:gd name="T9" fmla="*/ 651 h 655"/>
                <a:gd name="T10" fmla="*/ 0 w 5658"/>
                <a:gd name="T11" fmla="*/ 655 h 655"/>
                <a:gd name="T12" fmla="*/ 1 w 5658"/>
                <a:gd name="T13" fmla="*/ 0 h 6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658" h="655">
                  <a:moveTo>
                    <a:pt x="1" y="0"/>
                  </a:moveTo>
                  <a:lnTo>
                    <a:pt x="5657" y="0"/>
                  </a:lnTo>
                  <a:lnTo>
                    <a:pt x="5658" y="534"/>
                  </a:lnTo>
                  <a:lnTo>
                    <a:pt x="1553" y="528"/>
                  </a:lnTo>
                  <a:lnTo>
                    <a:pt x="1317" y="651"/>
                  </a:lnTo>
                  <a:lnTo>
                    <a:pt x="0" y="6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" name="Freeform 32"/>
            <p:cNvSpPr>
              <a:spLocks/>
            </p:cNvSpPr>
            <p:nvPr userDrawn="1"/>
          </p:nvSpPr>
          <p:spPr bwMode="gray">
            <a:xfrm>
              <a:off x="54" y="1062"/>
              <a:ext cx="1496" cy="98"/>
            </a:xfrm>
            <a:custGeom>
              <a:avLst/>
              <a:gdLst>
                <a:gd name="T0" fmla="*/ 1440 w 1440"/>
                <a:gd name="T1" fmla="*/ 1 h 112"/>
                <a:gd name="T2" fmla="*/ 1261 w 1440"/>
                <a:gd name="T3" fmla="*/ 112 h 112"/>
                <a:gd name="T4" fmla="*/ 0 w 1440"/>
                <a:gd name="T5" fmla="*/ 110 h 112"/>
                <a:gd name="T6" fmla="*/ 0 w 1440"/>
                <a:gd name="T7" fmla="*/ 49 h 112"/>
                <a:gd name="T8" fmla="*/ 1069 w 1440"/>
                <a:gd name="T9" fmla="*/ 50 h 112"/>
                <a:gd name="T10" fmla="*/ 1142 w 1440"/>
                <a:gd name="T11" fmla="*/ 0 h 112"/>
                <a:gd name="T12" fmla="*/ 1440 w 1440"/>
                <a:gd name="T13" fmla="*/ 1 h 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40" h="112">
                  <a:moveTo>
                    <a:pt x="1440" y="1"/>
                  </a:moveTo>
                  <a:lnTo>
                    <a:pt x="1261" y="112"/>
                  </a:lnTo>
                  <a:lnTo>
                    <a:pt x="0" y="110"/>
                  </a:lnTo>
                  <a:lnTo>
                    <a:pt x="0" y="49"/>
                  </a:lnTo>
                  <a:lnTo>
                    <a:pt x="1069" y="50"/>
                  </a:lnTo>
                  <a:lnTo>
                    <a:pt x="1142" y="0"/>
                  </a:lnTo>
                  <a:lnTo>
                    <a:pt x="1440" y="1"/>
                  </a:ln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7" name="Rectangle 33"/>
          <p:cNvSpPr>
            <a:spLocks noChangeArrowheads="1"/>
          </p:cNvSpPr>
          <p:nvPr/>
        </p:nvSpPr>
        <p:spPr bwMode="gray">
          <a:xfrm>
            <a:off x="85725" y="609600"/>
            <a:ext cx="8982075" cy="1857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8" name="Rectangle 38" descr="1"/>
          <p:cNvSpPr>
            <a:spLocks noChangeArrowheads="1"/>
          </p:cNvSpPr>
          <p:nvPr/>
        </p:nvSpPr>
        <p:spPr bwMode="gray">
          <a:xfrm>
            <a:off x="4067175" y="4497388"/>
            <a:ext cx="741363" cy="74295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9" name="Rectangle 40" descr="7"/>
          <p:cNvSpPr>
            <a:spLocks noChangeArrowheads="1"/>
          </p:cNvSpPr>
          <p:nvPr/>
        </p:nvSpPr>
        <p:spPr bwMode="gray">
          <a:xfrm>
            <a:off x="3275013" y="5314950"/>
            <a:ext cx="742950" cy="74295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0" name="Rectangle 42"/>
          <p:cNvSpPr>
            <a:spLocks noChangeArrowheads="1"/>
          </p:cNvSpPr>
          <p:nvPr/>
        </p:nvSpPr>
        <p:spPr bwMode="gray">
          <a:xfrm>
            <a:off x="3282950" y="4510088"/>
            <a:ext cx="741363" cy="744537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1" name="Rectangle 37" descr="6"/>
          <p:cNvSpPr>
            <a:spLocks noChangeArrowheads="1"/>
          </p:cNvSpPr>
          <p:nvPr/>
        </p:nvSpPr>
        <p:spPr bwMode="gray">
          <a:xfrm>
            <a:off x="1703388" y="5314950"/>
            <a:ext cx="742950" cy="742950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2" name="Rectangle 49"/>
          <p:cNvSpPr>
            <a:spLocks noChangeArrowheads="1"/>
          </p:cNvSpPr>
          <p:nvPr/>
        </p:nvSpPr>
        <p:spPr bwMode="gray">
          <a:xfrm>
            <a:off x="1703388" y="4511675"/>
            <a:ext cx="742950" cy="74295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3" name="Rectangle 50"/>
          <p:cNvSpPr>
            <a:spLocks noChangeArrowheads="1"/>
          </p:cNvSpPr>
          <p:nvPr/>
        </p:nvSpPr>
        <p:spPr bwMode="gray">
          <a:xfrm>
            <a:off x="128588" y="4511675"/>
            <a:ext cx="741362" cy="74295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4" name="Rectangle 52"/>
          <p:cNvSpPr>
            <a:spLocks noChangeArrowheads="1"/>
          </p:cNvSpPr>
          <p:nvPr/>
        </p:nvSpPr>
        <p:spPr bwMode="gray">
          <a:xfrm>
            <a:off x="2492375" y="5314950"/>
            <a:ext cx="742950" cy="7429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5" name="Rectangle 70" descr="2"/>
          <p:cNvSpPr>
            <a:spLocks noChangeArrowheads="1"/>
          </p:cNvSpPr>
          <p:nvPr userDrawn="1"/>
        </p:nvSpPr>
        <p:spPr bwMode="gray">
          <a:xfrm>
            <a:off x="1701800" y="3705225"/>
            <a:ext cx="744538" cy="742950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46" name="Рисунок 84" descr="4632_0c14546b.jpg"/>
          <p:cNvPicPr>
            <a:picLocks noChangeAspect="1"/>
          </p:cNvPicPr>
          <p:nvPr userDrawn="1"/>
        </p:nvPicPr>
        <p:blipFill>
          <a:blip r:embed="rId8" cstate="print"/>
          <a:srcRect b="7475"/>
          <a:stretch>
            <a:fillRect/>
          </a:stretch>
        </p:blipFill>
        <p:spPr bwMode="auto">
          <a:xfrm>
            <a:off x="142875" y="2643188"/>
            <a:ext cx="1500188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85" descr="ef8bfac465cd638e49bfd66e08d89a10.jpg"/>
          <p:cNvPicPr>
            <a:picLocks noChangeAspect="1"/>
          </p:cNvPicPr>
          <p:nvPr userDrawn="1"/>
        </p:nvPicPr>
        <p:blipFill>
          <a:blip r:embed="rId9" cstate="print"/>
          <a:srcRect b="9502"/>
          <a:stretch>
            <a:fillRect/>
          </a:stretch>
        </p:blipFill>
        <p:spPr bwMode="auto">
          <a:xfrm>
            <a:off x="1714500" y="4500563"/>
            <a:ext cx="22860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" name="Группа 18"/>
          <p:cNvGrpSpPr>
            <a:grpSpLocks/>
          </p:cNvGrpSpPr>
          <p:nvPr userDrawn="1"/>
        </p:nvGrpSpPr>
        <p:grpSpPr bwMode="auto">
          <a:xfrm>
            <a:off x="214313" y="857250"/>
            <a:ext cx="866775" cy="857250"/>
            <a:chOff x="2339752" y="1484784"/>
            <a:chExt cx="3528392" cy="3812634"/>
          </a:xfrm>
        </p:grpSpPr>
        <p:pic>
          <p:nvPicPr>
            <p:cNvPr id="49" name="Picture 40" descr="original_metal_w"/>
            <p:cNvPicPr>
              <a:picLocks noChangeAspect="1" noChangeArrowheads="1" noCrop="1"/>
            </p:cNvPicPr>
            <p:nvPr/>
          </p:nvPicPr>
          <p:blipFill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39752" y="1484784"/>
              <a:ext cx="3528392" cy="331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TextBox 8"/>
            <p:cNvSpPr txBox="1">
              <a:spLocks noChangeArrowheads="1"/>
            </p:cNvSpPr>
            <p:nvPr/>
          </p:nvSpPr>
          <p:spPr bwMode="auto">
            <a:xfrm>
              <a:off x="2979513" y="2437945"/>
              <a:ext cx="2410424" cy="1503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ВИР</a:t>
              </a:r>
            </a:p>
          </p:txBody>
        </p:sp>
        <p:sp>
          <p:nvSpPr>
            <p:cNvPr id="51" name="Полилиния 50"/>
            <p:cNvSpPr/>
            <p:nvPr/>
          </p:nvSpPr>
          <p:spPr>
            <a:xfrm>
              <a:off x="4136259" y="3864152"/>
              <a:ext cx="1111508" cy="1433266"/>
            </a:xfrm>
            <a:custGeom>
              <a:avLst/>
              <a:gdLst>
                <a:gd name="connsiteX0" fmla="*/ 10160 w 1108710"/>
                <a:gd name="connsiteY0" fmla="*/ 1403985 h 1436370"/>
                <a:gd name="connsiteX1" fmla="*/ 10160 w 1108710"/>
                <a:gd name="connsiteY1" fmla="*/ 1179195 h 1436370"/>
                <a:gd name="connsiteX2" fmla="*/ 48260 w 1108710"/>
                <a:gd name="connsiteY2" fmla="*/ 958215 h 1436370"/>
                <a:gd name="connsiteX3" fmla="*/ 158750 w 1108710"/>
                <a:gd name="connsiteY3" fmla="*/ 760095 h 1436370"/>
                <a:gd name="connsiteX4" fmla="*/ 265430 w 1108710"/>
                <a:gd name="connsiteY4" fmla="*/ 664845 h 1436370"/>
                <a:gd name="connsiteX5" fmla="*/ 379730 w 1108710"/>
                <a:gd name="connsiteY5" fmla="*/ 592455 h 1436370"/>
                <a:gd name="connsiteX6" fmla="*/ 520700 w 1108710"/>
                <a:gd name="connsiteY6" fmla="*/ 520065 h 1436370"/>
                <a:gd name="connsiteX7" fmla="*/ 642620 w 1108710"/>
                <a:gd name="connsiteY7" fmla="*/ 436245 h 1436370"/>
                <a:gd name="connsiteX8" fmla="*/ 795020 w 1108710"/>
                <a:gd name="connsiteY8" fmla="*/ 344805 h 1436370"/>
                <a:gd name="connsiteX9" fmla="*/ 905510 w 1108710"/>
                <a:gd name="connsiteY9" fmla="*/ 257175 h 1436370"/>
                <a:gd name="connsiteX10" fmla="*/ 1000760 w 1108710"/>
                <a:gd name="connsiteY10" fmla="*/ 154305 h 1436370"/>
                <a:gd name="connsiteX11" fmla="*/ 1092200 w 1108710"/>
                <a:gd name="connsiteY11" fmla="*/ 1905 h 1436370"/>
                <a:gd name="connsiteX12" fmla="*/ 1099820 w 1108710"/>
                <a:gd name="connsiteY12" fmla="*/ 165735 h 1436370"/>
                <a:gd name="connsiteX13" fmla="*/ 1061720 w 1108710"/>
                <a:gd name="connsiteY13" fmla="*/ 398145 h 1436370"/>
                <a:gd name="connsiteX14" fmla="*/ 985520 w 1108710"/>
                <a:gd name="connsiteY14" fmla="*/ 653415 h 1436370"/>
                <a:gd name="connsiteX15" fmla="*/ 878840 w 1108710"/>
                <a:gd name="connsiteY15" fmla="*/ 832485 h 1436370"/>
                <a:gd name="connsiteX16" fmla="*/ 718820 w 1108710"/>
                <a:gd name="connsiteY16" fmla="*/ 977265 h 1436370"/>
                <a:gd name="connsiteX17" fmla="*/ 608330 w 1108710"/>
                <a:gd name="connsiteY17" fmla="*/ 1038225 h 1436370"/>
                <a:gd name="connsiteX18" fmla="*/ 516890 w 1108710"/>
                <a:gd name="connsiteY18" fmla="*/ 1072515 h 1436370"/>
                <a:gd name="connsiteX19" fmla="*/ 433070 w 1108710"/>
                <a:gd name="connsiteY19" fmla="*/ 1102995 h 1436370"/>
                <a:gd name="connsiteX20" fmla="*/ 353060 w 1108710"/>
                <a:gd name="connsiteY20" fmla="*/ 1137285 h 1436370"/>
                <a:gd name="connsiteX21" fmla="*/ 288290 w 1108710"/>
                <a:gd name="connsiteY21" fmla="*/ 1163955 h 1436370"/>
                <a:gd name="connsiteX22" fmla="*/ 227330 w 1108710"/>
                <a:gd name="connsiteY22" fmla="*/ 1209675 h 1436370"/>
                <a:gd name="connsiteX23" fmla="*/ 185420 w 1108710"/>
                <a:gd name="connsiteY23" fmla="*/ 1236345 h 1436370"/>
                <a:gd name="connsiteX24" fmla="*/ 147320 w 1108710"/>
                <a:gd name="connsiteY24" fmla="*/ 1274445 h 1436370"/>
                <a:gd name="connsiteX25" fmla="*/ 109220 w 1108710"/>
                <a:gd name="connsiteY25" fmla="*/ 1320165 h 1436370"/>
                <a:gd name="connsiteX26" fmla="*/ 71120 w 1108710"/>
                <a:gd name="connsiteY26" fmla="*/ 1373505 h 1436370"/>
                <a:gd name="connsiteX27" fmla="*/ 10160 w 1108710"/>
                <a:gd name="connsiteY27" fmla="*/ 1403985 h 1436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08710" h="1436370">
                  <a:moveTo>
                    <a:pt x="10160" y="1403985"/>
                  </a:moveTo>
                  <a:cubicBezTo>
                    <a:pt x="0" y="1371600"/>
                    <a:pt x="3810" y="1253490"/>
                    <a:pt x="10160" y="1179195"/>
                  </a:cubicBezTo>
                  <a:cubicBezTo>
                    <a:pt x="16510" y="1104900"/>
                    <a:pt x="23495" y="1028065"/>
                    <a:pt x="48260" y="958215"/>
                  </a:cubicBezTo>
                  <a:cubicBezTo>
                    <a:pt x="73025" y="888365"/>
                    <a:pt x="122555" y="808990"/>
                    <a:pt x="158750" y="760095"/>
                  </a:cubicBezTo>
                  <a:cubicBezTo>
                    <a:pt x="194945" y="711200"/>
                    <a:pt x="228600" y="692785"/>
                    <a:pt x="265430" y="664845"/>
                  </a:cubicBezTo>
                  <a:cubicBezTo>
                    <a:pt x="302260" y="636905"/>
                    <a:pt x="337185" y="616585"/>
                    <a:pt x="379730" y="592455"/>
                  </a:cubicBezTo>
                  <a:cubicBezTo>
                    <a:pt x="422275" y="568325"/>
                    <a:pt x="476885" y="546100"/>
                    <a:pt x="520700" y="520065"/>
                  </a:cubicBezTo>
                  <a:cubicBezTo>
                    <a:pt x="564515" y="494030"/>
                    <a:pt x="596900" y="465455"/>
                    <a:pt x="642620" y="436245"/>
                  </a:cubicBezTo>
                  <a:cubicBezTo>
                    <a:pt x="688340" y="407035"/>
                    <a:pt x="751205" y="374650"/>
                    <a:pt x="795020" y="344805"/>
                  </a:cubicBezTo>
                  <a:cubicBezTo>
                    <a:pt x="838835" y="314960"/>
                    <a:pt x="871220" y="288925"/>
                    <a:pt x="905510" y="257175"/>
                  </a:cubicBezTo>
                  <a:cubicBezTo>
                    <a:pt x="939800" y="225425"/>
                    <a:pt x="969645" y="196850"/>
                    <a:pt x="1000760" y="154305"/>
                  </a:cubicBezTo>
                  <a:cubicBezTo>
                    <a:pt x="1031875" y="111760"/>
                    <a:pt x="1075690" y="0"/>
                    <a:pt x="1092200" y="1905"/>
                  </a:cubicBezTo>
                  <a:cubicBezTo>
                    <a:pt x="1108710" y="3810"/>
                    <a:pt x="1104900" y="99695"/>
                    <a:pt x="1099820" y="165735"/>
                  </a:cubicBezTo>
                  <a:cubicBezTo>
                    <a:pt x="1094740" y="231775"/>
                    <a:pt x="1080770" y="316865"/>
                    <a:pt x="1061720" y="398145"/>
                  </a:cubicBezTo>
                  <a:cubicBezTo>
                    <a:pt x="1042670" y="479425"/>
                    <a:pt x="1016000" y="581025"/>
                    <a:pt x="985520" y="653415"/>
                  </a:cubicBezTo>
                  <a:cubicBezTo>
                    <a:pt x="955040" y="725805"/>
                    <a:pt x="923290" y="778510"/>
                    <a:pt x="878840" y="832485"/>
                  </a:cubicBezTo>
                  <a:cubicBezTo>
                    <a:pt x="834390" y="886460"/>
                    <a:pt x="763905" y="942975"/>
                    <a:pt x="718820" y="977265"/>
                  </a:cubicBezTo>
                  <a:cubicBezTo>
                    <a:pt x="673735" y="1011555"/>
                    <a:pt x="641985" y="1022350"/>
                    <a:pt x="608330" y="1038225"/>
                  </a:cubicBezTo>
                  <a:cubicBezTo>
                    <a:pt x="574675" y="1054100"/>
                    <a:pt x="516890" y="1072515"/>
                    <a:pt x="516890" y="1072515"/>
                  </a:cubicBezTo>
                  <a:cubicBezTo>
                    <a:pt x="487680" y="1083310"/>
                    <a:pt x="460375" y="1092200"/>
                    <a:pt x="433070" y="1102995"/>
                  </a:cubicBezTo>
                  <a:cubicBezTo>
                    <a:pt x="405765" y="1113790"/>
                    <a:pt x="353060" y="1137285"/>
                    <a:pt x="353060" y="1137285"/>
                  </a:cubicBezTo>
                  <a:cubicBezTo>
                    <a:pt x="328930" y="1147445"/>
                    <a:pt x="309245" y="1151890"/>
                    <a:pt x="288290" y="1163955"/>
                  </a:cubicBezTo>
                  <a:cubicBezTo>
                    <a:pt x="267335" y="1176020"/>
                    <a:pt x="244475" y="1197610"/>
                    <a:pt x="227330" y="1209675"/>
                  </a:cubicBezTo>
                  <a:cubicBezTo>
                    <a:pt x="210185" y="1221740"/>
                    <a:pt x="198755" y="1225550"/>
                    <a:pt x="185420" y="1236345"/>
                  </a:cubicBezTo>
                  <a:cubicBezTo>
                    <a:pt x="172085" y="1247140"/>
                    <a:pt x="160020" y="1260475"/>
                    <a:pt x="147320" y="1274445"/>
                  </a:cubicBezTo>
                  <a:cubicBezTo>
                    <a:pt x="134620" y="1288415"/>
                    <a:pt x="121920" y="1303655"/>
                    <a:pt x="109220" y="1320165"/>
                  </a:cubicBezTo>
                  <a:cubicBezTo>
                    <a:pt x="96520" y="1336675"/>
                    <a:pt x="86995" y="1358900"/>
                    <a:pt x="71120" y="1373505"/>
                  </a:cubicBezTo>
                  <a:cubicBezTo>
                    <a:pt x="55245" y="1388110"/>
                    <a:pt x="20320" y="1436370"/>
                    <a:pt x="10160" y="1403985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2" name="Полилиния 51"/>
            <p:cNvSpPr/>
            <p:nvPr/>
          </p:nvSpPr>
          <p:spPr>
            <a:xfrm flipH="1">
              <a:off x="2914891" y="3864152"/>
              <a:ext cx="1111508" cy="1433266"/>
            </a:xfrm>
            <a:custGeom>
              <a:avLst/>
              <a:gdLst>
                <a:gd name="connsiteX0" fmla="*/ 10160 w 1108710"/>
                <a:gd name="connsiteY0" fmla="*/ 1403985 h 1436370"/>
                <a:gd name="connsiteX1" fmla="*/ 10160 w 1108710"/>
                <a:gd name="connsiteY1" fmla="*/ 1179195 h 1436370"/>
                <a:gd name="connsiteX2" fmla="*/ 48260 w 1108710"/>
                <a:gd name="connsiteY2" fmla="*/ 958215 h 1436370"/>
                <a:gd name="connsiteX3" fmla="*/ 158750 w 1108710"/>
                <a:gd name="connsiteY3" fmla="*/ 760095 h 1436370"/>
                <a:gd name="connsiteX4" fmla="*/ 265430 w 1108710"/>
                <a:gd name="connsiteY4" fmla="*/ 664845 h 1436370"/>
                <a:gd name="connsiteX5" fmla="*/ 379730 w 1108710"/>
                <a:gd name="connsiteY5" fmla="*/ 592455 h 1436370"/>
                <a:gd name="connsiteX6" fmla="*/ 520700 w 1108710"/>
                <a:gd name="connsiteY6" fmla="*/ 520065 h 1436370"/>
                <a:gd name="connsiteX7" fmla="*/ 642620 w 1108710"/>
                <a:gd name="connsiteY7" fmla="*/ 436245 h 1436370"/>
                <a:gd name="connsiteX8" fmla="*/ 795020 w 1108710"/>
                <a:gd name="connsiteY8" fmla="*/ 344805 h 1436370"/>
                <a:gd name="connsiteX9" fmla="*/ 905510 w 1108710"/>
                <a:gd name="connsiteY9" fmla="*/ 257175 h 1436370"/>
                <a:gd name="connsiteX10" fmla="*/ 1000760 w 1108710"/>
                <a:gd name="connsiteY10" fmla="*/ 154305 h 1436370"/>
                <a:gd name="connsiteX11" fmla="*/ 1092200 w 1108710"/>
                <a:gd name="connsiteY11" fmla="*/ 1905 h 1436370"/>
                <a:gd name="connsiteX12" fmla="*/ 1099820 w 1108710"/>
                <a:gd name="connsiteY12" fmla="*/ 165735 h 1436370"/>
                <a:gd name="connsiteX13" fmla="*/ 1061720 w 1108710"/>
                <a:gd name="connsiteY13" fmla="*/ 398145 h 1436370"/>
                <a:gd name="connsiteX14" fmla="*/ 985520 w 1108710"/>
                <a:gd name="connsiteY14" fmla="*/ 653415 h 1436370"/>
                <a:gd name="connsiteX15" fmla="*/ 878840 w 1108710"/>
                <a:gd name="connsiteY15" fmla="*/ 832485 h 1436370"/>
                <a:gd name="connsiteX16" fmla="*/ 718820 w 1108710"/>
                <a:gd name="connsiteY16" fmla="*/ 977265 h 1436370"/>
                <a:gd name="connsiteX17" fmla="*/ 608330 w 1108710"/>
                <a:gd name="connsiteY17" fmla="*/ 1038225 h 1436370"/>
                <a:gd name="connsiteX18" fmla="*/ 516890 w 1108710"/>
                <a:gd name="connsiteY18" fmla="*/ 1072515 h 1436370"/>
                <a:gd name="connsiteX19" fmla="*/ 433070 w 1108710"/>
                <a:gd name="connsiteY19" fmla="*/ 1102995 h 1436370"/>
                <a:gd name="connsiteX20" fmla="*/ 353060 w 1108710"/>
                <a:gd name="connsiteY20" fmla="*/ 1137285 h 1436370"/>
                <a:gd name="connsiteX21" fmla="*/ 288290 w 1108710"/>
                <a:gd name="connsiteY21" fmla="*/ 1163955 h 1436370"/>
                <a:gd name="connsiteX22" fmla="*/ 227330 w 1108710"/>
                <a:gd name="connsiteY22" fmla="*/ 1209675 h 1436370"/>
                <a:gd name="connsiteX23" fmla="*/ 185420 w 1108710"/>
                <a:gd name="connsiteY23" fmla="*/ 1236345 h 1436370"/>
                <a:gd name="connsiteX24" fmla="*/ 147320 w 1108710"/>
                <a:gd name="connsiteY24" fmla="*/ 1274445 h 1436370"/>
                <a:gd name="connsiteX25" fmla="*/ 109220 w 1108710"/>
                <a:gd name="connsiteY25" fmla="*/ 1320165 h 1436370"/>
                <a:gd name="connsiteX26" fmla="*/ 71120 w 1108710"/>
                <a:gd name="connsiteY26" fmla="*/ 1373505 h 1436370"/>
                <a:gd name="connsiteX27" fmla="*/ 10160 w 1108710"/>
                <a:gd name="connsiteY27" fmla="*/ 1403985 h 1436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08710" h="1436370">
                  <a:moveTo>
                    <a:pt x="10160" y="1403985"/>
                  </a:moveTo>
                  <a:cubicBezTo>
                    <a:pt x="0" y="1371600"/>
                    <a:pt x="3810" y="1253490"/>
                    <a:pt x="10160" y="1179195"/>
                  </a:cubicBezTo>
                  <a:cubicBezTo>
                    <a:pt x="16510" y="1104900"/>
                    <a:pt x="23495" y="1028065"/>
                    <a:pt x="48260" y="958215"/>
                  </a:cubicBezTo>
                  <a:cubicBezTo>
                    <a:pt x="73025" y="888365"/>
                    <a:pt x="122555" y="808990"/>
                    <a:pt x="158750" y="760095"/>
                  </a:cubicBezTo>
                  <a:cubicBezTo>
                    <a:pt x="194945" y="711200"/>
                    <a:pt x="228600" y="692785"/>
                    <a:pt x="265430" y="664845"/>
                  </a:cubicBezTo>
                  <a:cubicBezTo>
                    <a:pt x="302260" y="636905"/>
                    <a:pt x="337185" y="616585"/>
                    <a:pt x="379730" y="592455"/>
                  </a:cubicBezTo>
                  <a:cubicBezTo>
                    <a:pt x="422275" y="568325"/>
                    <a:pt x="476885" y="546100"/>
                    <a:pt x="520700" y="520065"/>
                  </a:cubicBezTo>
                  <a:cubicBezTo>
                    <a:pt x="564515" y="494030"/>
                    <a:pt x="596900" y="465455"/>
                    <a:pt x="642620" y="436245"/>
                  </a:cubicBezTo>
                  <a:cubicBezTo>
                    <a:pt x="688340" y="407035"/>
                    <a:pt x="751205" y="374650"/>
                    <a:pt x="795020" y="344805"/>
                  </a:cubicBezTo>
                  <a:cubicBezTo>
                    <a:pt x="838835" y="314960"/>
                    <a:pt x="871220" y="288925"/>
                    <a:pt x="905510" y="257175"/>
                  </a:cubicBezTo>
                  <a:cubicBezTo>
                    <a:pt x="939800" y="225425"/>
                    <a:pt x="969645" y="196850"/>
                    <a:pt x="1000760" y="154305"/>
                  </a:cubicBezTo>
                  <a:cubicBezTo>
                    <a:pt x="1031875" y="111760"/>
                    <a:pt x="1075690" y="0"/>
                    <a:pt x="1092200" y="1905"/>
                  </a:cubicBezTo>
                  <a:cubicBezTo>
                    <a:pt x="1108710" y="3810"/>
                    <a:pt x="1104900" y="99695"/>
                    <a:pt x="1099820" y="165735"/>
                  </a:cubicBezTo>
                  <a:cubicBezTo>
                    <a:pt x="1094740" y="231775"/>
                    <a:pt x="1080770" y="316865"/>
                    <a:pt x="1061720" y="398145"/>
                  </a:cubicBezTo>
                  <a:cubicBezTo>
                    <a:pt x="1042670" y="479425"/>
                    <a:pt x="1016000" y="581025"/>
                    <a:pt x="985520" y="653415"/>
                  </a:cubicBezTo>
                  <a:cubicBezTo>
                    <a:pt x="955040" y="725805"/>
                    <a:pt x="923290" y="778510"/>
                    <a:pt x="878840" y="832485"/>
                  </a:cubicBezTo>
                  <a:cubicBezTo>
                    <a:pt x="834390" y="886460"/>
                    <a:pt x="763905" y="942975"/>
                    <a:pt x="718820" y="977265"/>
                  </a:cubicBezTo>
                  <a:cubicBezTo>
                    <a:pt x="673735" y="1011555"/>
                    <a:pt x="641985" y="1022350"/>
                    <a:pt x="608330" y="1038225"/>
                  </a:cubicBezTo>
                  <a:cubicBezTo>
                    <a:pt x="574675" y="1054100"/>
                    <a:pt x="516890" y="1072515"/>
                    <a:pt x="516890" y="1072515"/>
                  </a:cubicBezTo>
                  <a:cubicBezTo>
                    <a:pt x="487680" y="1083310"/>
                    <a:pt x="460375" y="1092200"/>
                    <a:pt x="433070" y="1102995"/>
                  </a:cubicBezTo>
                  <a:cubicBezTo>
                    <a:pt x="405765" y="1113790"/>
                    <a:pt x="353060" y="1137285"/>
                    <a:pt x="353060" y="1137285"/>
                  </a:cubicBezTo>
                  <a:cubicBezTo>
                    <a:pt x="328930" y="1147445"/>
                    <a:pt x="309245" y="1151890"/>
                    <a:pt x="288290" y="1163955"/>
                  </a:cubicBezTo>
                  <a:cubicBezTo>
                    <a:pt x="267335" y="1176020"/>
                    <a:pt x="244475" y="1197610"/>
                    <a:pt x="227330" y="1209675"/>
                  </a:cubicBezTo>
                  <a:cubicBezTo>
                    <a:pt x="210185" y="1221740"/>
                    <a:pt x="198755" y="1225550"/>
                    <a:pt x="185420" y="1236345"/>
                  </a:cubicBezTo>
                  <a:cubicBezTo>
                    <a:pt x="172085" y="1247140"/>
                    <a:pt x="160020" y="1260475"/>
                    <a:pt x="147320" y="1274445"/>
                  </a:cubicBezTo>
                  <a:cubicBezTo>
                    <a:pt x="134620" y="1288415"/>
                    <a:pt x="121920" y="1303655"/>
                    <a:pt x="109220" y="1320165"/>
                  </a:cubicBezTo>
                  <a:cubicBezTo>
                    <a:pt x="96520" y="1336675"/>
                    <a:pt x="86995" y="1358900"/>
                    <a:pt x="71120" y="1373505"/>
                  </a:cubicBezTo>
                  <a:cubicBezTo>
                    <a:pt x="55245" y="1388110"/>
                    <a:pt x="20320" y="1436370"/>
                    <a:pt x="10160" y="1403985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14800" y="6196013"/>
            <a:ext cx="4811713" cy="403225"/>
          </a:xfrm>
        </p:spPr>
        <p:txBody>
          <a:bodyPr/>
          <a:lstStyle>
            <a:lvl1pPr marL="0" indent="0" algn="r">
              <a:buFontTx/>
              <a:buNone/>
              <a:defRPr sz="1600" i="1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19400" y="2819400"/>
            <a:ext cx="6019800" cy="1470025"/>
          </a:xfrm>
        </p:spPr>
        <p:txBody>
          <a:bodyPr/>
          <a:lstStyle>
            <a:lvl1pPr algn="r">
              <a:defRPr sz="4800">
                <a:solidFill>
                  <a:srgbClr val="00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574925" y="6445250"/>
            <a:ext cx="2990850" cy="317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700713" y="6445250"/>
            <a:ext cx="2205037" cy="317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0F663-253B-4620-8FDE-32091EC66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95BBA-FA07-4E2A-8D94-520F6BDAC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38125"/>
            <a:ext cx="2057400" cy="59340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38125"/>
            <a:ext cx="6019800" cy="59340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E3372-613A-4961-94D6-AE23F034C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438275"/>
            <a:ext cx="4038600" cy="47339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38275"/>
            <a:ext cx="4038600" cy="47339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08114-8875-400E-AF13-63DE82B09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438275"/>
            <a:ext cx="8229600" cy="4733925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8586C-7B98-44D6-8447-763B22023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438275"/>
            <a:ext cx="8229600" cy="4733925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59203-E9B5-4C1E-AC2B-E6C6A8D4B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438275"/>
            <a:ext cx="8229600" cy="4733925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8D152-C0AE-4D3A-A1C6-DBD37BECD1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A22BC-3C5D-4400-9910-04A8F86A09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333375"/>
            <a:ext cx="8388350" cy="5762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39825-E5BE-4233-B072-E49420134F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3B303-8CDA-4DD9-9A66-66D951AB5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C97AE-1BB7-483C-9580-DA2DE4FCD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38275"/>
            <a:ext cx="40386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38275"/>
            <a:ext cx="40386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28E7F-F10B-49F8-8C93-6F68486E5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1965D-E91E-45BE-AA80-8099073BC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8EC78-E5B7-4B15-A77F-2426655732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AC7B9-EED8-46C0-A110-801572DEF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B74C3-1AE8-4E99-AD0B-514DEB898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774DE-419B-46EF-BE40-DEFB442A4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553200" y="6013450"/>
            <a:ext cx="2392363" cy="563563"/>
            <a:chOff x="1566" y="164"/>
            <a:chExt cx="1455" cy="425"/>
          </a:xfrm>
        </p:grpSpPr>
        <p:sp>
          <p:nvSpPr>
            <p:cNvPr id="1047" name="Freeform 8"/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>
                <a:gd name="T0" fmla="*/ 37 w 39"/>
                <a:gd name="T1" fmla="*/ 36 h 121"/>
                <a:gd name="T2" fmla="*/ 35 w 39"/>
                <a:gd name="T3" fmla="*/ 36 h 121"/>
                <a:gd name="T4" fmla="*/ 30 w 39"/>
                <a:gd name="T5" fmla="*/ 36 h 121"/>
                <a:gd name="T6" fmla="*/ 22 w 39"/>
                <a:gd name="T7" fmla="*/ 34 h 121"/>
                <a:gd name="T8" fmla="*/ 15 w 39"/>
                <a:gd name="T9" fmla="*/ 30 h 121"/>
                <a:gd name="T10" fmla="*/ 7 w 39"/>
                <a:gd name="T11" fmla="*/ 23 h 121"/>
                <a:gd name="T12" fmla="*/ 3 w 39"/>
                <a:gd name="T13" fmla="*/ 13 h 121"/>
                <a:gd name="T14" fmla="*/ 0 w 39"/>
                <a:gd name="T15" fmla="*/ 0 h 121"/>
                <a:gd name="T16" fmla="*/ 3 w 39"/>
                <a:gd name="T17" fmla="*/ 0 h 121"/>
                <a:gd name="T18" fmla="*/ 7 w 39"/>
                <a:gd name="T19" fmla="*/ 1 h 121"/>
                <a:gd name="T20" fmla="*/ 15 w 39"/>
                <a:gd name="T21" fmla="*/ 3 h 121"/>
                <a:gd name="T22" fmla="*/ 23 w 39"/>
                <a:gd name="T23" fmla="*/ 5 h 121"/>
                <a:gd name="T24" fmla="*/ 30 w 39"/>
                <a:gd name="T25" fmla="*/ 11 h 121"/>
                <a:gd name="T26" fmla="*/ 37 w 39"/>
                <a:gd name="T27" fmla="*/ 20 h 121"/>
                <a:gd name="T28" fmla="*/ 39 w 39"/>
                <a:gd name="T29" fmla="*/ 34 h 121"/>
                <a:gd name="T30" fmla="*/ 39 w 39"/>
                <a:gd name="T31" fmla="*/ 121 h 121"/>
                <a:gd name="T32" fmla="*/ 37 w 39"/>
                <a:gd name="T33" fmla="*/ 121 h 121"/>
                <a:gd name="T34" fmla="*/ 37 w 39"/>
                <a:gd name="T35" fmla="*/ 36 h 12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8" name="Freeform 9"/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>
                <a:gd name="T0" fmla="*/ 3 w 45"/>
                <a:gd name="T1" fmla="*/ 42 h 139"/>
                <a:gd name="T2" fmla="*/ 6 w 45"/>
                <a:gd name="T3" fmla="*/ 42 h 139"/>
                <a:gd name="T4" fmla="*/ 12 w 45"/>
                <a:gd name="T5" fmla="*/ 42 h 139"/>
                <a:gd name="T6" fmla="*/ 20 w 45"/>
                <a:gd name="T7" fmla="*/ 39 h 139"/>
                <a:gd name="T8" fmla="*/ 29 w 45"/>
                <a:gd name="T9" fmla="*/ 35 h 139"/>
                <a:gd name="T10" fmla="*/ 37 w 45"/>
                <a:gd name="T11" fmla="*/ 27 h 139"/>
                <a:gd name="T12" fmla="*/ 43 w 45"/>
                <a:gd name="T13" fmla="*/ 17 h 139"/>
                <a:gd name="T14" fmla="*/ 45 w 45"/>
                <a:gd name="T15" fmla="*/ 2 h 139"/>
                <a:gd name="T16" fmla="*/ 43 w 45"/>
                <a:gd name="T17" fmla="*/ 0 h 139"/>
                <a:gd name="T18" fmla="*/ 37 w 45"/>
                <a:gd name="T19" fmla="*/ 2 h 139"/>
                <a:gd name="T20" fmla="*/ 29 w 45"/>
                <a:gd name="T21" fmla="*/ 3 h 139"/>
                <a:gd name="T22" fmla="*/ 19 w 45"/>
                <a:gd name="T23" fmla="*/ 7 h 139"/>
                <a:gd name="T24" fmla="*/ 11 w 45"/>
                <a:gd name="T25" fmla="*/ 14 h 139"/>
                <a:gd name="T26" fmla="*/ 4 w 45"/>
                <a:gd name="T27" fmla="*/ 23 h 139"/>
                <a:gd name="T28" fmla="*/ 0 w 45"/>
                <a:gd name="T29" fmla="*/ 39 h 139"/>
                <a:gd name="T30" fmla="*/ 0 w 45"/>
                <a:gd name="T31" fmla="*/ 139 h 139"/>
                <a:gd name="T32" fmla="*/ 3 w 45"/>
                <a:gd name="T33" fmla="*/ 139 h 139"/>
                <a:gd name="T34" fmla="*/ 3 w 45"/>
                <a:gd name="T35" fmla="*/ 42 h 1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9" name="Freeform 10"/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>
                <a:gd name="T0" fmla="*/ 68 w 146"/>
                <a:gd name="T1" fmla="*/ 67 h 211"/>
                <a:gd name="T2" fmla="*/ 67 w 146"/>
                <a:gd name="T3" fmla="*/ 67 h 211"/>
                <a:gd name="T4" fmla="*/ 60 w 146"/>
                <a:gd name="T5" fmla="*/ 66 h 211"/>
                <a:gd name="T6" fmla="*/ 50 w 146"/>
                <a:gd name="T7" fmla="*/ 64 h 211"/>
                <a:gd name="T8" fmla="*/ 41 w 146"/>
                <a:gd name="T9" fmla="*/ 62 h 211"/>
                <a:gd name="T10" fmla="*/ 29 w 146"/>
                <a:gd name="T11" fmla="*/ 55 h 211"/>
                <a:gd name="T12" fmla="*/ 18 w 146"/>
                <a:gd name="T13" fmla="*/ 47 h 211"/>
                <a:gd name="T14" fmla="*/ 10 w 146"/>
                <a:gd name="T15" fmla="*/ 35 h 211"/>
                <a:gd name="T16" fmla="*/ 3 w 146"/>
                <a:gd name="T17" fmla="*/ 20 h 211"/>
                <a:gd name="T18" fmla="*/ 0 w 146"/>
                <a:gd name="T19" fmla="*/ 0 h 211"/>
                <a:gd name="T20" fmla="*/ 3 w 146"/>
                <a:gd name="T21" fmla="*/ 0 h 211"/>
                <a:gd name="T22" fmla="*/ 10 w 146"/>
                <a:gd name="T23" fmla="*/ 0 h 211"/>
                <a:gd name="T24" fmla="*/ 19 w 146"/>
                <a:gd name="T25" fmla="*/ 0 h 211"/>
                <a:gd name="T26" fmla="*/ 30 w 146"/>
                <a:gd name="T27" fmla="*/ 2 h 211"/>
                <a:gd name="T28" fmla="*/ 41 w 146"/>
                <a:gd name="T29" fmla="*/ 6 h 211"/>
                <a:gd name="T30" fmla="*/ 53 w 146"/>
                <a:gd name="T31" fmla="*/ 14 h 211"/>
                <a:gd name="T32" fmla="*/ 62 w 146"/>
                <a:gd name="T33" fmla="*/ 25 h 211"/>
                <a:gd name="T34" fmla="*/ 69 w 146"/>
                <a:gd name="T35" fmla="*/ 41 h 211"/>
                <a:gd name="T36" fmla="*/ 73 w 146"/>
                <a:gd name="T37" fmla="*/ 62 h 211"/>
                <a:gd name="T38" fmla="*/ 73 w 146"/>
                <a:gd name="T39" fmla="*/ 60 h 211"/>
                <a:gd name="T40" fmla="*/ 73 w 146"/>
                <a:gd name="T41" fmla="*/ 55 h 211"/>
                <a:gd name="T42" fmla="*/ 75 w 146"/>
                <a:gd name="T43" fmla="*/ 45 h 211"/>
                <a:gd name="T44" fmla="*/ 79 w 146"/>
                <a:gd name="T45" fmla="*/ 36 h 211"/>
                <a:gd name="T46" fmla="*/ 84 w 146"/>
                <a:gd name="T47" fmla="*/ 25 h 211"/>
                <a:gd name="T48" fmla="*/ 92 w 146"/>
                <a:gd name="T49" fmla="*/ 16 h 211"/>
                <a:gd name="T50" fmla="*/ 106 w 146"/>
                <a:gd name="T51" fmla="*/ 8 h 211"/>
                <a:gd name="T52" fmla="*/ 123 w 146"/>
                <a:gd name="T53" fmla="*/ 2 h 211"/>
                <a:gd name="T54" fmla="*/ 146 w 146"/>
                <a:gd name="T55" fmla="*/ 0 h 211"/>
                <a:gd name="T56" fmla="*/ 145 w 146"/>
                <a:gd name="T57" fmla="*/ 2 h 211"/>
                <a:gd name="T58" fmla="*/ 145 w 146"/>
                <a:gd name="T59" fmla="*/ 8 h 211"/>
                <a:gd name="T60" fmla="*/ 143 w 146"/>
                <a:gd name="T61" fmla="*/ 17 h 211"/>
                <a:gd name="T62" fmla="*/ 139 w 146"/>
                <a:gd name="T63" fmla="*/ 28 h 211"/>
                <a:gd name="T64" fmla="*/ 134 w 146"/>
                <a:gd name="T65" fmla="*/ 39 h 211"/>
                <a:gd name="T66" fmla="*/ 126 w 146"/>
                <a:gd name="T67" fmla="*/ 49 h 211"/>
                <a:gd name="T68" fmla="*/ 114 w 146"/>
                <a:gd name="T69" fmla="*/ 59 h 211"/>
                <a:gd name="T70" fmla="*/ 98 w 146"/>
                <a:gd name="T71" fmla="*/ 64 h 211"/>
                <a:gd name="T72" fmla="*/ 79 w 146"/>
                <a:gd name="T73" fmla="*/ 67 h 211"/>
                <a:gd name="T74" fmla="*/ 79 w 146"/>
                <a:gd name="T75" fmla="*/ 211 h 211"/>
                <a:gd name="T76" fmla="*/ 68 w 146"/>
                <a:gd name="T77" fmla="*/ 211 h 211"/>
                <a:gd name="T78" fmla="*/ 68 w 146"/>
                <a:gd name="T79" fmla="*/ 67 h 21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0" name="Freeform 11"/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>
                <a:gd name="T0" fmla="*/ 67 w 144"/>
                <a:gd name="T1" fmla="*/ 67 h 211"/>
                <a:gd name="T2" fmla="*/ 66 w 144"/>
                <a:gd name="T3" fmla="*/ 67 h 211"/>
                <a:gd name="T4" fmla="*/ 59 w 144"/>
                <a:gd name="T5" fmla="*/ 66 h 211"/>
                <a:gd name="T6" fmla="*/ 50 w 144"/>
                <a:gd name="T7" fmla="*/ 64 h 211"/>
                <a:gd name="T8" fmla="*/ 39 w 144"/>
                <a:gd name="T9" fmla="*/ 62 h 211"/>
                <a:gd name="T10" fmla="*/ 28 w 144"/>
                <a:gd name="T11" fmla="*/ 55 h 211"/>
                <a:gd name="T12" fmla="*/ 17 w 144"/>
                <a:gd name="T13" fmla="*/ 47 h 211"/>
                <a:gd name="T14" fmla="*/ 9 w 144"/>
                <a:gd name="T15" fmla="*/ 35 h 211"/>
                <a:gd name="T16" fmla="*/ 2 w 144"/>
                <a:gd name="T17" fmla="*/ 20 h 211"/>
                <a:gd name="T18" fmla="*/ 0 w 144"/>
                <a:gd name="T19" fmla="*/ 0 h 211"/>
                <a:gd name="T20" fmla="*/ 2 w 144"/>
                <a:gd name="T21" fmla="*/ 0 h 211"/>
                <a:gd name="T22" fmla="*/ 9 w 144"/>
                <a:gd name="T23" fmla="*/ 0 h 211"/>
                <a:gd name="T24" fmla="*/ 17 w 144"/>
                <a:gd name="T25" fmla="*/ 0 h 211"/>
                <a:gd name="T26" fmla="*/ 28 w 144"/>
                <a:gd name="T27" fmla="*/ 2 h 211"/>
                <a:gd name="T28" fmla="*/ 40 w 144"/>
                <a:gd name="T29" fmla="*/ 6 h 211"/>
                <a:gd name="T30" fmla="*/ 51 w 144"/>
                <a:gd name="T31" fmla="*/ 14 h 211"/>
                <a:gd name="T32" fmla="*/ 62 w 144"/>
                <a:gd name="T33" fmla="*/ 25 h 211"/>
                <a:gd name="T34" fmla="*/ 69 w 144"/>
                <a:gd name="T35" fmla="*/ 41 h 211"/>
                <a:gd name="T36" fmla="*/ 73 w 144"/>
                <a:gd name="T37" fmla="*/ 62 h 211"/>
                <a:gd name="T38" fmla="*/ 73 w 144"/>
                <a:gd name="T39" fmla="*/ 60 h 211"/>
                <a:gd name="T40" fmla="*/ 73 w 144"/>
                <a:gd name="T41" fmla="*/ 55 h 211"/>
                <a:gd name="T42" fmla="*/ 74 w 144"/>
                <a:gd name="T43" fmla="*/ 45 h 211"/>
                <a:gd name="T44" fmla="*/ 77 w 144"/>
                <a:gd name="T45" fmla="*/ 36 h 211"/>
                <a:gd name="T46" fmla="*/ 82 w 144"/>
                <a:gd name="T47" fmla="*/ 25 h 211"/>
                <a:gd name="T48" fmla="*/ 91 w 144"/>
                <a:gd name="T49" fmla="*/ 16 h 211"/>
                <a:gd name="T50" fmla="*/ 105 w 144"/>
                <a:gd name="T51" fmla="*/ 8 h 211"/>
                <a:gd name="T52" fmla="*/ 121 w 144"/>
                <a:gd name="T53" fmla="*/ 2 h 211"/>
                <a:gd name="T54" fmla="*/ 144 w 144"/>
                <a:gd name="T55" fmla="*/ 0 h 211"/>
                <a:gd name="T56" fmla="*/ 144 w 144"/>
                <a:gd name="T57" fmla="*/ 2 h 211"/>
                <a:gd name="T58" fmla="*/ 144 w 144"/>
                <a:gd name="T59" fmla="*/ 8 h 211"/>
                <a:gd name="T60" fmla="*/ 141 w 144"/>
                <a:gd name="T61" fmla="*/ 17 h 211"/>
                <a:gd name="T62" fmla="*/ 139 w 144"/>
                <a:gd name="T63" fmla="*/ 28 h 211"/>
                <a:gd name="T64" fmla="*/ 133 w 144"/>
                <a:gd name="T65" fmla="*/ 39 h 211"/>
                <a:gd name="T66" fmla="*/ 125 w 144"/>
                <a:gd name="T67" fmla="*/ 49 h 211"/>
                <a:gd name="T68" fmla="*/ 113 w 144"/>
                <a:gd name="T69" fmla="*/ 59 h 211"/>
                <a:gd name="T70" fmla="*/ 97 w 144"/>
                <a:gd name="T71" fmla="*/ 64 h 211"/>
                <a:gd name="T72" fmla="*/ 77 w 144"/>
                <a:gd name="T73" fmla="*/ 67 h 211"/>
                <a:gd name="T74" fmla="*/ 77 w 144"/>
                <a:gd name="T75" fmla="*/ 211 h 211"/>
                <a:gd name="T76" fmla="*/ 67 w 144"/>
                <a:gd name="T77" fmla="*/ 211 h 211"/>
                <a:gd name="T78" fmla="*/ 67 w 144"/>
                <a:gd name="T79" fmla="*/ 67 h 21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1" name="Freeform 12"/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>
                <a:gd name="T0" fmla="*/ 42 w 89"/>
                <a:gd name="T1" fmla="*/ 43 h 132"/>
                <a:gd name="T2" fmla="*/ 39 w 89"/>
                <a:gd name="T3" fmla="*/ 42 h 132"/>
                <a:gd name="T4" fmla="*/ 33 w 89"/>
                <a:gd name="T5" fmla="*/ 42 h 132"/>
                <a:gd name="T6" fmla="*/ 25 w 89"/>
                <a:gd name="T7" fmla="*/ 39 h 132"/>
                <a:gd name="T8" fmla="*/ 16 w 89"/>
                <a:gd name="T9" fmla="*/ 35 h 132"/>
                <a:gd name="T10" fmla="*/ 8 w 89"/>
                <a:gd name="T11" fmla="*/ 27 h 132"/>
                <a:gd name="T12" fmla="*/ 2 w 89"/>
                <a:gd name="T13" fmla="*/ 16 h 132"/>
                <a:gd name="T14" fmla="*/ 0 w 89"/>
                <a:gd name="T15" fmla="*/ 0 h 132"/>
                <a:gd name="T16" fmla="*/ 2 w 89"/>
                <a:gd name="T17" fmla="*/ 0 h 132"/>
                <a:gd name="T18" fmla="*/ 6 w 89"/>
                <a:gd name="T19" fmla="*/ 0 h 132"/>
                <a:gd name="T20" fmla="*/ 12 w 89"/>
                <a:gd name="T21" fmla="*/ 1 h 132"/>
                <a:gd name="T22" fmla="*/ 21 w 89"/>
                <a:gd name="T23" fmla="*/ 3 h 132"/>
                <a:gd name="T24" fmla="*/ 29 w 89"/>
                <a:gd name="T25" fmla="*/ 8 h 132"/>
                <a:gd name="T26" fmla="*/ 37 w 89"/>
                <a:gd name="T27" fmla="*/ 15 h 132"/>
                <a:gd name="T28" fmla="*/ 42 w 89"/>
                <a:gd name="T29" fmla="*/ 26 h 132"/>
                <a:gd name="T30" fmla="*/ 45 w 89"/>
                <a:gd name="T31" fmla="*/ 39 h 132"/>
                <a:gd name="T32" fmla="*/ 45 w 89"/>
                <a:gd name="T33" fmla="*/ 38 h 132"/>
                <a:gd name="T34" fmla="*/ 45 w 89"/>
                <a:gd name="T35" fmla="*/ 34 h 132"/>
                <a:gd name="T36" fmla="*/ 46 w 89"/>
                <a:gd name="T37" fmla="*/ 27 h 132"/>
                <a:gd name="T38" fmla="*/ 49 w 89"/>
                <a:gd name="T39" fmla="*/ 20 h 132"/>
                <a:gd name="T40" fmla="*/ 54 w 89"/>
                <a:gd name="T41" fmla="*/ 14 h 132"/>
                <a:gd name="T42" fmla="*/ 62 w 89"/>
                <a:gd name="T43" fmla="*/ 7 h 132"/>
                <a:gd name="T44" fmla="*/ 73 w 89"/>
                <a:gd name="T45" fmla="*/ 3 h 132"/>
                <a:gd name="T46" fmla="*/ 89 w 89"/>
                <a:gd name="T47" fmla="*/ 0 h 132"/>
                <a:gd name="T48" fmla="*/ 89 w 89"/>
                <a:gd name="T49" fmla="*/ 3 h 132"/>
                <a:gd name="T50" fmla="*/ 88 w 89"/>
                <a:gd name="T51" fmla="*/ 10 h 132"/>
                <a:gd name="T52" fmla="*/ 87 w 89"/>
                <a:gd name="T53" fmla="*/ 18 h 132"/>
                <a:gd name="T54" fmla="*/ 81 w 89"/>
                <a:gd name="T55" fmla="*/ 26 h 132"/>
                <a:gd name="T56" fmla="*/ 74 w 89"/>
                <a:gd name="T57" fmla="*/ 34 h 132"/>
                <a:gd name="T58" fmla="*/ 64 w 89"/>
                <a:gd name="T59" fmla="*/ 41 h 132"/>
                <a:gd name="T60" fmla="*/ 47 w 89"/>
                <a:gd name="T61" fmla="*/ 43 h 132"/>
                <a:gd name="T62" fmla="*/ 47 w 89"/>
                <a:gd name="T63" fmla="*/ 132 h 132"/>
                <a:gd name="T64" fmla="*/ 42 w 89"/>
                <a:gd name="T65" fmla="*/ 132 h 132"/>
                <a:gd name="T66" fmla="*/ 42 w 89"/>
                <a:gd name="T67" fmla="*/ 43 h 13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2" name="Freeform 13"/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>
                <a:gd name="T0" fmla="*/ 43 w 88"/>
                <a:gd name="T1" fmla="*/ 43 h 186"/>
                <a:gd name="T2" fmla="*/ 41 w 88"/>
                <a:gd name="T3" fmla="*/ 43 h 186"/>
                <a:gd name="T4" fmla="*/ 35 w 88"/>
                <a:gd name="T5" fmla="*/ 43 h 186"/>
                <a:gd name="T6" fmla="*/ 27 w 88"/>
                <a:gd name="T7" fmla="*/ 41 h 186"/>
                <a:gd name="T8" fmla="*/ 18 w 88"/>
                <a:gd name="T9" fmla="*/ 35 h 186"/>
                <a:gd name="T10" fmla="*/ 8 w 88"/>
                <a:gd name="T11" fmla="*/ 28 h 186"/>
                <a:gd name="T12" fmla="*/ 3 w 88"/>
                <a:gd name="T13" fmla="*/ 16 h 186"/>
                <a:gd name="T14" fmla="*/ 0 w 88"/>
                <a:gd name="T15" fmla="*/ 0 h 186"/>
                <a:gd name="T16" fmla="*/ 3 w 88"/>
                <a:gd name="T17" fmla="*/ 0 h 186"/>
                <a:gd name="T18" fmla="*/ 8 w 88"/>
                <a:gd name="T19" fmla="*/ 0 h 186"/>
                <a:gd name="T20" fmla="*/ 17 w 88"/>
                <a:gd name="T21" fmla="*/ 1 h 186"/>
                <a:gd name="T22" fmla="*/ 26 w 88"/>
                <a:gd name="T23" fmla="*/ 6 h 186"/>
                <a:gd name="T24" fmla="*/ 35 w 88"/>
                <a:gd name="T25" fmla="*/ 12 h 186"/>
                <a:gd name="T26" fmla="*/ 42 w 88"/>
                <a:gd name="T27" fmla="*/ 24 h 186"/>
                <a:gd name="T28" fmla="*/ 48 w 88"/>
                <a:gd name="T29" fmla="*/ 41 h 186"/>
                <a:gd name="T30" fmla="*/ 48 w 88"/>
                <a:gd name="T31" fmla="*/ 90 h 186"/>
                <a:gd name="T32" fmla="*/ 48 w 88"/>
                <a:gd name="T33" fmla="*/ 88 h 186"/>
                <a:gd name="T34" fmla="*/ 48 w 88"/>
                <a:gd name="T35" fmla="*/ 82 h 186"/>
                <a:gd name="T36" fmla="*/ 50 w 88"/>
                <a:gd name="T37" fmla="*/ 74 h 186"/>
                <a:gd name="T38" fmla="*/ 54 w 88"/>
                <a:gd name="T39" fmla="*/ 66 h 186"/>
                <a:gd name="T40" fmla="*/ 61 w 88"/>
                <a:gd name="T41" fmla="*/ 58 h 186"/>
                <a:gd name="T42" fmla="*/ 72 w 88"/>
                <a:gd name="T43" fmla="*/ 53 h 186"/>
                <a:gd name="T44" fmla="*/ 87 w 88"/>
                <a:gd name="T45" fmla="*/ 50 h 186"/>
                <a:gd name="T46" fmla="*/ 88 w 88"/>
                <a:gd name="T47" fmla="*/ 51 h 186"/>
                <a:gd name="T48" fmla="*/ 88 w 88"/>
                <a:gd name="T49" fmla="*/ 57 h 186"/>
                <a:gd name="T50" fmla="*/ 87 w 88"/>
                <a:gd name="T51" fmla="*/ 64 h 186"/>
                <a:gd name="T52" fmla="*/ 84 w 88"/>
                <a:gd name="T53" fmla="*/ 72 h 186"/>
                <a:gd name="T54" fmla="*/ 80 w 88"/>
                <a:gd name="T55" fmla="*/ 80 h 186"/>
                <a:gd name="T56" fmla="*/ 73 w 88"/>
                <a:gd name="T57" fmla="*/ 86 h 186"/>
                <a:gd name="T58" fmla="*/ 62 w 88"/>
                <a:gd name="T59" fmla="*/ 92 h 186"/>
                <a:gd name="T60" fmla="*/ 48 w 88"/>
                <a:gd name="T61" fmla="*/ 93 h 186"/>
                <a:gd name="T62" fmla="*/ 48 w 88"/>
                <a:gd name="T63" fmla="*/ 186 h 186"/>
                <a:gd name="T64" fmla="*/ 43 w 88"/>
                <a:gd name="T65" fmla="*/ 186 h 186"/>
                <a:gd name="T66" fmla="*/ 43 w 88"/>
                <a:gd name="T67" fmla="*/ 143 h 186"/>
                <a:gd name="T68" fmla="*/ 42 w 88"/>
                <a:gd name="T69" fmla="*/ 143 h 186"/>
                <a:gd name="T70" fmla="*/ 37 w 88"/>
                <a:gd name="T71" fmla="*/ 142 h 186"/>
                <a:gd name="T72" fmla="*/ 29 w 88"/>
                <a:gd name="T73" fmla="*/ 140 h 186"/>
                <a:gd name="T74" fmla="*/ 22 w 88"/>
                <a:gd name="T75" fmla="*/ 136 h 186"/>
                <a:gd name="T76" fmla="*/ 14 w 88"/>
                <a:gd name="T77" fmla="*/ 130 h 186"/>
                <a:gd name="T78" fmla="*/ 8 w 88"/>
                <a:gd name="T79" fmla="*/ 120 h 186"/>
                <a:gd name="T80" fmla="*/ 7 w 88"/>
                <a:gd name="T81" fmla="*/ 105 h 186"/>
                <a:gd name="T82" fmla="*/ 8 w 88"/>
                <a:gd name="T83" fmla="*/ 105 h 186"/>
                <a:gd name="T84" fmla="*/ 12 w 88"/>
                <a:gd name="T85" fmla="*/ 107 h 186"/>
                <a:gd name="T86" fmla="*/ 19 w 88"/>
                <a:gd name="T87" fmla="*/ 108 h 186"/>
                <a:gd name="T88" fmla="*/ 26 w 88"/>
                <a:gd name="T89" fmla="*/ 111 h 186"/>
                <a:gd name="T90" fmla="*/ 34 w 88"/>
                <a:gd name="T91" fmla="*/ 117 h 186"/>
                <a:gd name="T92" fmla="*/ 39 w 88"/>
                <a:gd name="T93" fmla="*/ 127 h 186"/>
                <a:gd name="T94" fmla="*/ 43 w 88"/>
                <a:gd name="T95" fmla="*/ 140 h 186"/>
                <a:gd name="T96" fmla="*/ 43 w 88"/>
                <a:gd name="T97" fmla="*/ 43 h 18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" name="Freeform 14"/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>
                <a:gd name="T0" fmla="*/ 85 w 166"/>
                <a:gd name="T1" fmla="*/ 84 h 356"/>
                <a:gd name="T2" fmla="*/ 101 w 166"/>
                <a:gd name="T3" fmla="*/ 81 h 356"/>
                <a:gd name="T4" fmla="*/ 124 w 166"/>
                <a:gd name="T5" fmla="*/ 73 h 356"/>
                <a:gd name="T6" fmla="*/ 148 w 166"/>
                <a:gd name="T7" fmla="*/ 56 h 356"/>
                <a:gd name="T8" fmla="*/ 163 w 166"/>
                <a:gd name="T9" fmla="*/ 23 h 356"/>
                <a:gd name="T10" fmla="*/ 163 w 166"/>
                <a:gd name="T11" fmla="*/ 0 h 356"/>
                <a:gd name="T12" fmla="*/ 148 w 166"/>
                <a:gd name="T13" fmla="*/ 0 h 356"/>
                <a:gd name="T14" fmla="*/ 125 w 166"/>
                <a:gd name="T15" fmla="*/ 6 h 356"/>
                <a:gd name="T16" fmla="*/ 101 w 166"/>
                <a:gd name="T17" fmla="*/ 22 h 356"/>
                <a:gd name="T18" fmla="*/ 82 w 166"/>
                <a:gd name="T19" fmla="*/ 54 h 356"/>
                <a:gd name="T20" fmla="*/ 77 w 166"/>
                <a:gd name="T21" fmla="*/ 173 h 356"/>
                <a:gd name="T22" fmla="*/ 77 w 166"/>
                <a:gd name="T23" fmla="*/ 165 h 356"/>
                <a:gd name="T24" fmla="*/ 71 w 166"/>
                <a:gd name="T25" fmla="*/ 146 h 356"/>
                <a:gd name="T26" fmla="*/ 60 w 166"/>
                <a:gd name="T27" fmla="*/ 123 h 356"/>
                <a:gd name="T28" fmla="*/ 38 w 166"/>
                <a:gd name="T29" fmla="*/ 104 h 356"/>
                <a:gd name="T30" fmla="*/ 0 w 166"/>
                <a:gd name="T31" fmla="*/ 96 h 356"/>
                <a:gd name="T32" fmla="*/ 0 w 166"/>
                <a:gd name="T33" fmla="*/ 103 h 356"/>
                <a:gd name="T34" fmla="*/ 0 w 166"/>
                <a:gd name="T35" fmla="*/ 120 h 356"/>
                <a:gd name="T36" fmla="*/ 8 w 166"/>
                <a:gd name="T37" fmla="*/ 143 h 356"/>
                <a:gd name="T38" fmla="*/ 24 w 166"/>
                <a:gd name="T39" fmla="*/ 163 h 356"/>
                <a:gd name="T40" fmla="*/ 55 w 166"/>
                <a:gd name="T41" fmla="*/ 177 h 356"/>
                <a:gd name="T42" fmla="*/ 77 w 166"/>
                <a:gd name="T43" fmla="*/ 356 h 356"/>
                <a:gd name="T44" fmla="*/ 82 w 166"/>
                <a:gd name="T45" fmla="*/ 274 h 356"/>
                <a:gd name="T46" fmla="*/ 91 w 166"/>
                <a:gd name="T47" fmla="*/ 273 h 356"/>
                <a:gd name="T48" fmla="*/ 112 w 166"/>
                <a:gd name="T49" fmla="*/ 267 h 356"/>
                <a:gd name="T50" fmla="*/ 135 w 166"/>
                <a:gd name="T51" fmla="*/ 252 h 356"/>
                <a:gd name="T52" fmla="*/ 151 w 166"/>
                <a:gd name="T53" fmla="*/ 224 h 356"/>
                <a:gd name="T54" fmla="*/ 152 w 166"/>
                <a:gd name="T55" fmla="*/ 203 h 356"/>
                <a:gd name="T56" fmla="*/ 137 w 166"/>
                <a:gd name="T57" fmla="*/ 204 h 356"/>
                <a:gd name="T58" fmla="*/ 117 w 166"/>
                <a:gd name="T59" fmla="*/ 211 h 356"/>
                <a:gd name="T60" fmla="*/ 97 w 166"/>
                <a:gd name="T61" fmla="*/ 231 h 356"/>
                <a:gd name="T62" fmla="*/ 82 w 166"/>
                <a:gd name="T63" fmla="*/ 267 h 35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4" name="Freeform 15"/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>
                <a:gd name="T0" fmla="*/ 43 w 92"/>
                <a:gd name="T1" fmla="*/ 162 h 210"/>
                <a:gd name="T2" fmla="*/ 36 w 92"/>
                <a:gd name="T3" fmla="*/ 160 h 210"/>
                <a:gd name="T4" fmla="*/ 23 w 92"/>
                <a:gd name="T5" fmla="*/ 155 h 210"/>
                <a:gd name="T6" fmla="*/ 12 w 92"/>
                <a:gd name="T7" fmla="*/ 141 h 210"/>
                <a:gd name="T8" fmla="*/ 12 w 92"/>
                <a:gd name="T9" fmla="*/ 129 h 210"/>
                <a:gd name="T10" fmla="*/ 23 w 92"/>
                <a:gd name="T11" fmla="*/ 132 h 210"/>
                <a:gd name="T12" fmla="*/ 38 w 92"/>
                <a:gd name="T13" fmla="*/ 145 h 210"/>
                <a:gd name="T14" fmla="*/ 43 w 92"/>
                <a:gd name="T15" fmla="*/ 108 h 210"/>
                <a:gd name="T16" fmla="*/ 35 w 92"/>
                <a:gd name="T17" fmla="*/ 106 h 210"/>
                <a:gd name="T18" fmla="*/ 20 w 92"/>
                <a:gd name="T19" fmla="*/ 101 h 210"/>
                <a:gd name="T20" fmla="*/ 7 w 92"/>
                <a:gd name="T21" fmla="*/ 83 h 210"/>
                <a:gd name="T22" fmla="*/ 7 w 92"/>
                <a:gd name="T23" fmla="*/ 70 h 210"/>
                <a:gd name="T24" fmla="*/ 17 w 92"/>
                <a:gd name="T25" fmla="*/ 71 h 210"/>
                <a:gd name="T26" fmla="*/ 31 w 92"/>
                <a:gd name="T27" fmla="*/ 81 h 210"/>
                <a:gd name="T28" fmla="*/ 43 w 92"/>
                <a:gd name="T29" fmla="*/ 105 h 210"/>
                <a:gd name="T30" fmla="*/ 40 w 92"/>
                <a:gd name="T31" fmla="*/ 43 h 210"/>
                <a:gd name="T32" fmla="*/ 26 w 92"/>
                <a:gd name="T33" fmla="*/ 39 h 210"/>
                <a:gd name="T34" fmla="*/ 8 w 92"/>
                <a:gd name="T35" fmla="*/ 27 h 210"/>
                <a:gd name="T36" fmla="*/ 0 w 92"/>
                <a:gd name="T37" fmla="*/ 0 h 210"/>
                <a:gd name="T38" fmla="*/ 7 w 92"/>
                <a:gd name="T39" fmla="*/ 0 h 210"/>
                <a:gd name="T40" fmla="*/ 23 w 92"/>
                <a:gd name="T41" fmla="*/ 5 h 210"/>
                <a:gd name="T42" fmla="*/ 39 w 92"/>
                <a:gd name="T43" fmla="*/ 23 h 210"/>
                <a:gd name="T44" fmla="*/ 46 w 92"/>
                <a:gd name="T45" fmla="*/ 38 h 210"/>
                <a:gd name="T46" fmla="*/ 51 w 92"/>
                <a:gd name="T47" fmla="*/ 24 h 210"/>
                <a:gd name="T48" fmla="*/ 66 w 92"/>
                <a:gd name="T49" fmla="*/ 8 h 210"/>
                <a:gd name="T50" fmla="*/ 92 w 92"/>
                <a:gd name="T51" fmla="*/ 0 h 210"/>
                <a:gd name="T52" fmla="*/ 90 w 92"/>
                <a:gd name="T53" fmla="*/ 8 h 210"/>
                <a:gd name="T54" fmla="*/ 82 w 92"/>
                <a:gd name="T55" fmla="*/ 25 h 210"/>
                <a:gd name="T56" fmla="*/ 63 w 92"/>
                <a:gd name="T57" fmla="*/ 40 h 210"/>
                <a:gd name="T58" fmla="*/ 49 w 92"/>
                <a:gd name="T59" fmla="*/ 124 h 210"/>
                <a:gd name="T60" fmla="*/ 50 w 92"/>
                <a:gd name="T61" fmla="*/ 116 h 210"/>
                <a:gd name="T62" fmla="*/ 59 w 92"/>
                <a:gd name="T63" fmla="*/ 100 h 210"/>
                <a:gd name="T64" fmla="*/ 81 w 92"/>
                <a:gd name="T65" fmla="*/ 92 h 210"/>
                <a:gd name="T66" fmla="*/ 80 w 92"/>
                <a:gd name="T67" fmla="*/ 98 h 210"/>
                <a:gd name="T68" fmla="*/ 73 w 92"/>
                <a:gd name="T69" fmla="*/ 114 h 210"/>
                <a:gd name="T70" fmla="*/ 59 w 92"/>
                <a:gd name="T71" fmla="*/ 127 h 210"/>
                <a:gd name="T72" fmla="*/ 49 w 92"/>
                <a:gd name="T73" fmla="*/ 210 h 2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5" name="Freeform 16"/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>
                <a:gd name="T0" fmla="*/ 61 w 128"/>
                <a:gd name="T1" fmla="*/ 225 h 292"/>
                <a:gd name="T2" fmla="*/ 54 w 128"/>
                <a:gd name="T3" fmla="*/ 225 h 292"/>
                <a:gd name="T4" fmla="*/ 38 w 128"/>
                <a:gd name="T5" fmla="*/ 219 h 292"/>
                <a:gd name="T6" fmla="*/ 23 w 128"/>
                <a:gd name="T7" fmla="*/ 206 h 292"/>
                <a:gd name="T8" fmla="*/ 15 w 128"/>
                <a:gd name="T9" fmla="*/ 180 h 292"/>
                <a:gd name="T10" fmla="*/ 23 w 128"/>
                <a:gd name="T11" fmla="*/ 180 h 292"/>
                <a:gd name="T12" fmla="*/ 38 w 128"/>
                <a:gd name="T13" fmla="*/ 186 h 292"/>
                <a:gd name="T14" fmla="*/ 54 w 128"/>
                <a:gd name="T15" fmla="*/ 205 h 292"/>
                <a:gd name="T16" fmla="*/ 61 w 128"/>
                <a:gd name="T17" fmla="*/ 151 h 292"/>
                <a:gd name="T18" fmla="*/ 52 w 128"/>
                <a:gd name="T19" fmla="*/ 149 h 292"/>
                <a:gd name="T20" fmla="*/ 34 w 128"/>
                <a:gd name="T21" fmla="*/ 144 h 292"/>
                <a:gd name="T22" fmla="*/ 16 w 128"/>
                <a:gd name="T23" fmla="*/ 128 h 292"/>
                <a:gd name="T24" fmla="*/ 8 w 128"/>
                <a:gd name="T25" fmla="*/ 98 h 292"/>
                <a:gd name="T26" fmla="*/ 15 w 128"/>
                <a:gd name="T27" fmla="*/ 97 h 292"/>
                <a:gd name="T28" fmla="*/ 29 w 128"/>
                <a:gd name="T29" fmla="*/ 101 h 292"/>
                <a:gd name="T30" fmla="*/ 47 w 128"/>
                <a:gd name="T31" fmla="*/ 116 h 292"/>
                <a:gd name="T32" fmla="*/ 61 w 128"/>
                <a:gd name="T33" fmla="*/ 147 h 292"/>
                <a:gd name="T34" fmla="*/ 58 w 128"/>
                <a:gd name="T35" fmla="*/ 60 h 292"/>
                <a:gd name="T36" fmla="*/ 44 w 128"/>
                <a:gd name="T37" fmla="*/ 58 h 292"/>
                <a:gd name="T38" fmla="*/ 25 w 128"/>
                <a:gd name="T39" fmla="*/ 50 h 292"/>
                <a:gd name="T40" fmla="*/ 8 w 128"/>
                <a:gd name="T41" fmla="*/ 32 h 292"/>
                <a:gd name="T42" fmla="*/ 0 w 128"/>
                <a:gd name="T43" fmla="*/ 0 h 292"/>
                <a:gd name="T44" fmla="*/ 8 w 128"/>
                <a:gd name="T45" fmla="*/ 0 h 292"/>
                <a:gd name="T46" fmla="*/ 27 w 128"/>
                <a:gd name="T47" fmla="*/ 5 h 292"/>
                <a:gd name="T48" fmla="*/ 48 w 128"/>
                <a:gd name="T49" fmla="*/ 21 h 292"/>
                <a:gd name="T50" fmla="*/ 65 w 128"/>
                <a:gd name="T51" fmla="*/ 56 h 292"/>
                <a:gd name="T52" fmla="*/ 66 w 128"/>
                <a:gd name="T53" fmla="*/ 48 h 292"/>
                <a:gd name="T54" fmla="*/ 77 w 128"/>
                <a:gd name="T55" fmla="*/ 28 h 292"/>
                <a:gd name="T56" fmla="*/ 96 w 128"/>
                <a:gd name="T57" fmla="*/ 9 h 292"/>
                <a:gd name="T58" fmla="*/ 128 w 128"/>
                <a:gd name="T59" fmla="*/ 0 h 292"/>
                <a:gd name="T60" fmla="*/ 127 w 128"/>
                <a:gd name="T61" fmla="*/ 9 h 292"/>
                <a:gd name="T62" fmla="*/ 119 w 128"/>
                <a:gd name="T63" fmla="*/ 31 h 292"/>
                <a:gd name="T64" fmla="*/ 101 w 128"/>
                <a:gd name="T65" fmla="*/ 51 h 292"/>
                <a:gd name="T66" fmla="*/ 67 w 128"/>
                <a:gd name="T67" fmla="*/ 60 h 292"/>
                <a:gd name="T68" fmla="*/ 69 w 128"/>
                <a:gd name="T69" fmla="*/ 170 h 292"/>
                <a:gd name="T70" fmla="*/ 73 w 128"/>
                <a:gd name="T71" fmla="*/ 155 h 292"/>
                <a:gd name="T72" fmla="*/ 86 w 128"/>
                <a:gd name="T73" fmla="*/ 136 h 292"/>
                <a:gd name="T74" fmla="*/ 113 w 128"/>
                <a:gd name="T75" fmla="*/ 128 h 292"/>
                <a:gd name="T76" fmla="*/ 112 w 128"/>
                <a:gd name="T77" fmla="*/ 136 h 292"/>
                <a:gd name="T78" fmla="*/ 105 w 128"/>
                <a:gd name="T79" fmla="*/ 153 h 292"/>
                <a:gd name="T80" fmla="*/ 92 w 128"/>
                <a:gd name="T81" fmla="*/ 172 h 292"/>
                <a:gd name="T82" fmla="*/ 67 w 128"/>
                <a:gd name="T83" fmla="*/ 180 h 292"/>
                <a:gd name="T84" fmla="*/ 61 w 128"/>
                <a:gd name="T85" fmla="*/ 292 h 2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6" name="Freeform 17"/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>
                <a:gd name="T0" fmla="*/ 31 w 68"/>
                <a:gd name="T1" fmla="*/ 164 h 257"/>
                <a:gd name="T2" fmla="*/ 23 w 68"/>
                <a:gd name="T3" fmla="*/ 163 h 257"/>
                <a:gd name="T4" fmla="*/ 8 w 68"/>
                <a:gd name="T5" fmla="*/ 155 h 257"/>
                <a:gd name="T6" fmla="*/ 0 w 68"/>
                <a:gd name="T7" fmla="*/ 132 h 257"/>
                <a:gd name="T8" fmla="*/ 7 w 68"/>
                <a:gd name="T9" fmla="*/ 132 h 257"/>
                <a:gd name="T10" fmla="*/ 22 w 68"/>
                <a:gd name="T11" fmla="*/ 139 h 257"/>
                <a:gd name="T12" fmla="*/ 31 w 68"/>
                <a:gd name="T13" fmla="*/ 160 h 257"/>
                <a:gd name="T14" fmla="*/ 29 w 68"/>
                <a:gd name="T15" fmla="*/ 101 h 257"/>
                <a:gd name="T16" fmla="*/ 16 w 68"/>
                <a:gd name="T17" fmla="*/ 97 h 257"/>
                <a:gd name="T18" fmla="*/ 3 w 68"/>
                <a:gd name="T19" fmla="*/ 83 h 257"/>
                <a:gd name="T20" fmla="*/ 3 w 68"/>
                <a:gd name="T21" fmla="*/ 70 h 257"/>
                <a:gd name="T22" fmla="*/ 15 w 68"/>
                <a:gd name="T23" fmla="*/ 74 h 257"/>
                <a:gd name="T24" fmla="*/ 27 w 68"/>
                <a:gd name="T25" fmla="*/ 86 h 257"/>
                <a:gd name="T26" fmla="*/ 31 w 68"/>
                <a:gd name="T27" fmla="*/ 31 h 257"/>
                <a:gd name="T28" fmla="*/ 33 w 68"/>
                <a:gd name="T29" fmla="*/ 23 h 257"/>
                <a:gd name="T30" fmla="*/ 41 w 68"/>
                <a:gd name="T31" fmla="*/ 8 h 257"/>
                <a:gd name="T32" fmla="*/ 62 w 68"/>
                <a:gd name="T33" fmla="*/ 0 h 257"/>
                <a:gd name="T34" fmla="*/ 61 w 68"/>
                <a:gd name="T35" fmla="*/ 8 h 257"/>
                <a:gd name="T36" fmla="*/ 53 w 68"/>
                <a:gd name="T37" fmla="*/ 23 h 257"/>
                <a:gd name="T38" fmla="*/ 35 w 68"/>
                <a:gd name="T39" fmla="*/ 31 h 257"/>
                <a:gd name="T40" fmla="*/ 35 w 68"/>
                <a:gd name="T41" fmla="*/ 75 h 257"/>
                <a:gd name="T42" fmla="*/ 39 w 68"/>
                <a:gd name="T43" fmla="*/ 62 h 257"/>
                <a:gd name="T44" fmla="*/ 54 w 68"/>
                <a:gd name="T45" fmla="*/ 48 h 257"/>
                <a:gd name="T46" fmla="*/ 68 w 68"/>
                <a:gd name="T47" fmla="*/ 48 h 257"/>
                <a:gd name="T48" fmla="*/ 66 w 68"/>
                <a:gd name="T49" fmla="*/ 59 h 257"/>
                <a:gd name="T50" fmla="*/ 58 w 68"/>
                <a:gd name="T51" fmla="*/ 72 h 257"/>
                <a:gd name="T52" fmla="*/ 35 w 68"/>
                <a:gd name="T53" fmla="*/ 82 h 257"/>
                <a:gd name="T54" fmla="*/ 35 w 68"/>
                <a:gd name="T55" fmla="*/ 143 h 257"/>
                <a:gd name="T56" fmla="*/ 38 w 68"/>
                <a:gd name="T57" fmla="*/ 132 h 257"/>
                <a:gd name="T58" fmla="*/ 49 w 68"/>
                <a:gd name="T59" fmla="*/ 122 h 257"/>
                <a:gd name="T60" fmla="*/ 60 w 68"/>
                <a:gd name="T61" fmla="*/ 122 h 257"/>
                <a:gd name="T62" fmla="*/ 58 w 68"/>
                <a:gd name="T63" fmla="*/ 133 h 257"/>
                <a:gd name="T64" fmla="*/ 47 w 68"/>
                <a:gd name="T65" fmla="*/ 144 h 257"/>
                <a:gd name="T66" fmla="*/ 35 w 68"/>
                <a:gd name="T67" fmla="*/ 257 h 25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7" name="Freeform 18"/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>
                <a:gd name="T0" fmla="*/ 52 w 111"/>
                <a:gd name="T1" fmla="*/ 272 h 425"/>
                <a:gd name="T2" fmla="*/ 44 w 111"/>
                <a:gd name="T3" fmla="*/ 270 h 425"/>
                <a:gd name="T4" fmla="*/ 26 w 111"/>
                <a:gd name="T5" fmla="*/ 265 h 425"/>
                <a:gd name="T6" fmla="*/ 8 w 111"/>
                <a:gd name="T7" fmla="*/ 249 h 425"/>
                <a:gd name="T8" fmla="*/ 0 w 111"/>
                <a:gd name="T9" fmla="*/ 219 h 425"/>
                <a:gd name="T10" fmla="*/ 8 w 111"/>
                <a:gd name="T11" fmla="*/ 219 h 425"/>
                <a:gd name="T12" fmla="*/ 25 w 111"/>
                <a:gd name="T13" fmla="*/ 223 h 425"/>
                <a:gd name="T14" fmla="*/ 41 w 111"/>
                <a:gd name="T15" fmla="*/ 235 h 425"/>
                <a:gd name="T16" fmla="*/ 52 w 111"/>
                <a:gd name="T17" fmla="*/ 265 h 425"/>
                <a:gd name="T18" fmla="*/ 50 w 111"/>
                <a:gd name="T19" fmla="*/ 168 h 425"/>
                <a:gd name="T20" fmla="*/ 35 w 111"/>
                <a:gd name="T21" fmla="*/ 165 h 425"/>
                <a:gd name="T22" fmla="*/ 17 w 111"/>
                <a:gd name="T23" fmla="*/ 156 h 425"/>
                <a:gd name="T24" fmla="*/ 3 w 111"/>
                <a:gd name="T25" fmla="*/ 134 h 425"/>
                <a:gd name="T26" fmla="*/ 3 w 111"/>
                <a:gd name="T27" fmla="*/ 116 h 425"/>
                <a:gd name="T28" fmla="*/ 19 w 111"/>
                <a:gd name="T29" fmla="*/ 120 h 425"/>
                <a:gd name="T30" fmla="*/ 39 w 111"/>
                <a:gd name="T31" fmla="*/ 133 h 425"/>
                <a:gd name="T32" fmla="*/ 52 w 111"/>
                <a:gd name="T33" fmla="*/ 161 h 425"/>
                <a:gd name="T34" fmla="*/ 53 w 111"/>
                <a:gd name="T35" fmla="*/ 50 h 425"/>
                <a:gd name="T36" fmla="*/ 54 w 111"/>
                <a:gd name="T37" fmla="*/ 36 h 425"/>
                <a:gd name="T38" fmla="*/ 65 w 111"/>
                <a:gd name="T39" fmla="*/ 17 h 425"/>
                <a:gd name="T40" fmla="*/ 87 w 111"/>
                <a:gd name="T41" fmla="*/ 3 h 425"/>
                <a:gd name="T42" fmla="*/ 103 w 111"/>
                <a:gd name="T43" fmla="*/ 3 h 425"/>
                <a:gd name="T44" fmla="*/ 99 w 111"/>
                <a:gd name="T45" fmla="*/ 21 h 425"/>
                <a:gd name="T46" fmla="*/ 84 w 111"/>
                <a:gd name="T47" fmla="*/ 42 h 425"/>
                <a:gd name="T48" fmla="*/ 58 w 111"/>
                <a:gd name="T49" fmla="*/ 52 h 425"/>
                <a:gd name="T50" fmla="*/ 58 w 111"/>
                <a:gd name="T51" fmla="*/ 127 h 425"/>
                <a:gd name="T52" fmla="*/ 61 w 111"/>
                <a:gd name="T53" fmla="*/ 112 h 425"/>
                <a:gd name="T54" fmla="*/ 72 w 111"/>
                <a:gd name="T55" fmla="*/ 94 h 425"/>
                <a:gd name="T56" fmla="*/ 93 w 111"/>
                <a:gd name="T57" fmla="*/ 80 h 425"/>
                <a:gd name="T58" fmla="*/ 111 w 111"/>
                <a:gd name="T59" fmla="*/ 80 h 425"/>
                <a:gd name="T60" fmla="*/ 111 w 111"/>
                <a:gd name="T61" fmla="*/ 91 h 425"/>
                <a:gd name="T62" fmla="*/ 107 w 111"/>
                <a:gd name="T63" fmla="*/ 108 h 425"/>
                <a:gd name="T64" fmla="*/ 91 w 111"/>
                <a:gd name="T65" fmla="*/ 126 h 425"/>
                <a:gd name="T66" fmla="*/ 58 w 111"/>
                <a:gd name="T67" fmla="*/ 135 h 425"/>
                <a:gd name="T68" fmla="*/ 58 w 111"/>
                <a:gd name="T69" fmla="*/ 236 h 425"/>
                <a:gd name="T70" fmla="*/ 61 w 111"/>
                <a:gd name="T71" fmla="*/ 223 h 425"/>
                <a:gd name="T72" fmla="*/ 73 w 111"/>
                <a:gd name="T73" fmla="*/ 208 h 425"/>
                <a:gd name="T74" fmla="*/ 97 w 111"/>
                <a:gd name="T75" fmla="*/ 200 h 425"/>
                <a:gd name="T76" fmla="*/ 99 w 111"/>
                <a:gd name="T77" fmla="*/ 207 h 425"/>
                <a:gd name="T78" fmla="*/ 97 w 111"/>
                <a:gd name="T79" fmla="*/ 220 h 425"/>
                <a:gd name="T80" fmla="*/ 87 w 111"/>
                <a:gd name="T81" fmla="*/ 235 h 425"/>
                <a:gd name="T82" fmla="*/ 58 w 111"/>
                <a:gd name="T83" fmla="*/ 245 h 425"/>
                <a:gd name="T84" fmla="*/ 52 w 111"/>
                <a:gd name="T85" fmla="*/ 425 h 42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8" name="Freeform 19"/>
            <p:cNvSpPr>
              <a:spLocks/>
            </p:cNvSpPr>
            <p:nvPr/>
          </p:nvSpPr>
          <p:spPr bwMode="gray">
            <a:xfrm>
              <a:off x="2065" y="362"/>
              <a:ext cx="98" cy="227"/>
            </a:xfrm>
            <a:custGeom>
              <a:avLst/>
              <a:gdLst>
                <a:gd name="T0" fmla="*/ 52 w 100"/>
                <a:gd name="T1" fmla="*/ 176 h 228"/>
                <a:gd name="T2" fmla="*/ 59 w 100"/>
                <a:gd name="T3" fmla="*/ 176 h 228"/>
                <a:gd name="T4" fmla="*/ 74 w 100"/>
                <a:gd name="T5" fmla="*/ 169 h 228"/>
                <a:gd name="T6" fmla="*/ 86 w 100"/>
                <a:gd name="T7" fmla="*/ 154 h 228"/>
                <a:gd name="T8" fmla="*/ 86 w 100"/>
                <a:gd name="T9" fmla="*/ 141 h 228"/>
                <a:gd name="T10" fmla="*/ 74 w 100"/>
                <a:gd name="T11" fmla="*/ 143 h 228"/>
                <a:gd name="T12" fmla="*/ 58 w 100"/>
                <a:gd name="T13" fmla="*/ 158 h 228"/>
                <a:gd name="T14" fmla="*/ 52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2 w 100"/>
                <a:gd name="T29" fmla="*/ 115 h 228"/>
                <a:gd name="T30" fmla="*/ 55 w 100"/>
                <a:gd name="T31" fmla="*/ 48 h 228"/>
                <a:gd name="T32" fmla="*/ 67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3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1 w 100"/>
                <a:gd name="T53" fmla="*/ 3 h 228"/>
                <a:gd name="T54" fmla="*/ 5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5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5 w 100"/>
                <a:gd name="T71" fmla="*/ 132 h 228"/>
                <a:gd name="T72" fmla="*/ 47 w 100"/>
                <a:gd name="T73" fmla="*/ 141 h 228"/>
                <a:gd name="T74" fmla="*/ 52 w 100"/>
                <a:gd name="T75" fmla="*/ 228 h 22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9" name="Freeform 20"/>
            <p:cNvSpPr>
              <a:spLocks/>
            </p:cNvSpPr>
            <p:nvPr/>
          </p:nvSpPr>
          <p:spPr bwMode="gray">
            <a:xfrm>
              <a:off x="2921" y="362"/>
              <a:ext cx="100" cy="227"/>
            </a:xfrm>
            <a:custGeom>
              <a:avLst/>
              <a:gdLst>
                <a:gd name="T0" fmla="*/ 53 w 100"/>
                <a:gd name="T1" fmla="*/ 176 h 228"/>
                <a:gd name="T2" fmla="*/ 60 w 100"/>
                <a:gd name="T3" fmla="*/ 176 h 228"/>
                <a:gd name="T4" fmla="*/ 74 w 100"/>
                <a:gd name="T5" fmla="*/ 169 h 228"/>
                <a:gd name="T6" fmla="*/ 87 w 100"/>
                <a:gd name="T7" fmla="*/ 154 h 228"/>
                <a:gd name="T8" fmla="*/ 87 w 100"/>
                <a:gd name="T9" fmla="*/ 141 h 228"/>
                <a:gd name="T10" fmla="*/ 74 w 100"/>
                <a:gd name="T11" fmla="*/ 143 h 228"/>
                <a:gd name="T12" fmla="*/ 60 w 100"/>
                <a:gd name="T13" fmla="*/ 158 h 228"/>
                <a:gd name="T14" fmla="*/ 53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3 w 100"/>
                <a:gd name="T29" fmla="*/ 115 h 228"/>
                <a:gd name="T30" fmla="*/ 56 w 100"/>
                <a:gd name="T31" fmla="*/ 48 h 228"/>
                <a:gd name="T32" fmla="*/ 68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4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2 w 100"/>
                <a:gd name="T53" fmla="*/ 3 h 228"/>
                <a:gd name="T54" fmla="*/ 6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6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6 w 100"/>
                <a:gd name="T71" fmla="*/ 132 h 228"/>
                <a:gd name="T72" fmla="*/ 47 w 100"/>
                <a:gd name="T73" fmla="*/ 141 h 228"/>
                <a:gd name="T74" fmla="*/ 53 w 100"/>
                <a:gd name="T75" fmla="*/ 228 h 22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0" name="Freeform 21"/>
            <p:cNvSpPr>
              <a:spLocks/>
            </p:cNvSpPr>
            <p:nvPr/>
          </p:nvSpPr>
          <p:spPr bwMode="gray">
            <a:xfrm>
              <a:off x="2273" y="187"/>
              <a:ext cx="182" cy="402"/>
            </a:xfrm>
            <a:custGeom>
              <a:avLst/>
              <a:gdLst>
                <a:gd name="T0" fmla="*/ 93 w 175"/>
                <a:gd name="T1" fmla="*/ 309 h 402"/>
                <a:gd name="T2" fmla="*/ 101 w 175"/>
                <a:gd name="T3" fmla="*/ 309 h 402"/>
                <a:gd name="T4" fmla="*/ 118 w 175"/>
                <a:gd name="T5" fmla="*/ 304 h 402"/>
                <a:gd name="T6" fmla="*/ 138 w 175"/>
                <a:gd name="T7" fmla="*/ 292 h 402"/>
                <a:gd name="T8" fmla="*/ 152 w 175"/>
                <a:gd name="T9" fmla="*/ 266 h 402"/>
                <a:gd name="T10" fmla="*/ 152 w 175"/>
                <a:gd name="T11" fmla="*/ 247 h 402"/>
                <a:gd name="T12" fmla="*/ 138 w 175"/>
                <a:gd name="T13" fmla="*/ 250 h 402"/>
                <a:gd name="T14" fmla="*/ 120 w 175"/>
                <a:gd name="T15" fmla="*/ 259 h 402"/>
                <a:gd name="T16" fmla="*/ 99 w 175"/>
                <a:gd name="T17" fmla="*/ 285 h 402"/>
                <a:gd name="T18" fmla="*/ 93 w 175"/>
                <a:gd name="T19" fmla="*/ 207 h 402"/>
                <a:gd name="T20" fmla="*/ 102 w 175"/>
                <a:gd name="T21" fmla="*/ 205 h 402"/>
                <a:gd name="T22" fmla="*/ 122 w 175"/>
                <a:gd name="T23" fmla="*/ 200 h 402"/>
                <a:gd name="T24" fmla="*/ 147 w 175"/>
                <a:gd name="T25" fmla="*/ 185 h 402"/>
                <a:gd name="T26" fmla="*/ 163 w 175"/>
                <a:gd name="T27" fmla="*/ 155 h 402"/>
                <a:gd name="T28" fmla="*/ 163 w 175"/>
                <a:gd name="T29" fmla="*/ 134 h 402"/>
                <a:gd name="T30" fmla="*/ 149 w 175"/>
                <a:gd name="T31" fmla="*/ 135 h 402"/>
                <a:gd name="T32" fmla="*/ 129 w 175"/>
                <a:gd name="T33" fmla="*/ 142 h 402"/>
                <a:gd name="T34" fmla="*/ 107 w 175"/>
                <a:gd name="T35" fmla="*/ 162 h 402"/>
                <a:gd name="T36" fmla="*/ 93 w 175"/>
                <a:gd name="T37" fmla="*/ 201 h 402"/>
                <a:gd name="T38" fmla="*/ 95 w 175"/>
                <a:gd name="T39" fmla="*/ 83 h 402"/>
                <a:gd name="T40" fmla="*/ 110 w 175"/>
                <a:gd name="T41" fmla="*/ 81 h 402"/>
                <a:gd name="T42" fmla="*/ 134 w 175"/>
                <a:gd name="T43" fmla="*/ 73 h 402"/>
                <a:gd name="T44" fmla="*/ 157 w 175"/>
                <a:gd name="T45" fmla="*/ 54 h 402"/>
                <a:gd name="T46" fmla="*/ 174 w 175"/>
                <a:gd name="T47" fmla="*/ 23 h 402"/>
                <a:gd name="T48" fmla="*/ 174 w 175"/>
                <a:gd name="T49" fmla="*/ 0 h 402"/>
                <a:gd name="T50" fmla="*/ 157 w 175"/>
                <a:gd name="T51" fmla="*/ 2 h 402"/>
                <a:gd name="T52" fmla="*/ 133 w 175"/>
                <a:gd name="T53" fmla="*/ 10 h 402"/>
                <a:gd name="T54" fmla="*/ 107 w 175"/>
                <a:gd name="T55" fmla="*/ 33 h 402"/>
                <a:gd name="T56" fmla="*/ 87 w 175"/>
                <a:gd name="T57" fmla="*/ 77 h 402"/>
                <a:gd name="T58" fmla="*/ 85 w 175"/>
                <a:gd name="T59" fmla="*/ 68 h 402"/>
                <a:gd name="T60" fmla="*/ 75 w 175"/>
                <a:gd name="T61" fmla="*/ 46 h 402"/>
                <a:gd name="T62" fmla="*/ 55 w 175"/>
                <a:gd name="T63" fmla="*/ 21 h 402"/>
                <a:gd name="T64" fmla="*/ 22 w 175"/>
                <a:gd name="T65" fmla="*/ 3 h 402"/>
                <a:gd name="T66" fmla="*/ 1 w 175"/>
                <a:gd name="T67" fmla="*/ 3 h 402"/>
                <a:gd name="T68" fmla="*/ 4 w 175"/>
                <a:gd name="T69" fmla="*/ 18 h 402"/>
                <a:gd name="T70" fmla="*/ 12 w 175"/>
                <a:gd name="T71" fmla="*/ 42 h 402"/>
                <a:gd name="T72" fmla="*/ 31 w 175"/>
                <a:gd name="T73" fmla="*/ 65 h 402"/>
                <a:gd name="T74" fmla="*/ 62 w 175"/>
                <a:gd name="T75" fmla="*/ 81 h 402"/>
                <a:gd name="T76" fmla="*/ 82 w 175"/>
                <a:gd name="T77" fmla="*/ 238 h 402"/>
                <a:gd name="T78" fmla="*/ 80 w 175"/>
                <a:gd name="T79" fmla="*/ 228 h 402"/>
                <a:gd name="T80" fmla="*/ 72 w 175"/>
                <a:gd name="T81" fmla="*/ 207 h 402"/>
                <a:gd name="T82" fmla="*/ 55 w 175"/>
                <a:gd name="T83" fmla="*/ 185 h 402"/>
                <a:gd name="T84" fmla="*/ 21 w 175"/>
                <a:gd name="T85" fmla="*/ 176 h 402"/>
                <a:gd name="T86" fmla="*/ 22 w 175"/>
                <a:gd name="T87" fmla="*/ 185 h 402"/>
                <a:gd name="T88" fmla="*/ 28 w 175"/>
                <a:gd name="T89" fmla="*/ 205 h 402"/>
                <a:gd name="T90" fmla="*/ 41 w 175"/>
                <a:gd name="T91" fmla="*/ 230 h 402"/>
                <a:gd name="T92" fmla="*/ 66 w 175"/>
                <a:gd name="T93" fmla="*/ 246 h 402"/>
                <a:gd name="T94" fmla="*/ 82 w 175"/>
                <a:gd name="T95" fmla="*/ 402 h 4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1" name="Freeform 22"/>
            <p:cNvSpPr>
              <a:spLocks/>
            </p:cNvSpPr>
            <p:nvPr/>
          </p:nvSpPr>
          <p:spPr bwMode="gray">
            <a:xfrm>
              <a:off x="2161" y="215"/>
              <a:ext cx="98" cy="374"/>
            </a:xfrm>
            <a:custGeom>
              <a:avLst/>
              <a:gdLst>
                <a:gd name="T0" fmla="*/ 52 w 97"/>
                <a:gd name="T1" fmla="*/ 237 h 373"/>
                <a:gd name="T2" fmla="*/ 59 w 97"/>
                <a:gd name="T3" fmla="*/ 237 h 373"/>
                <a:gd name="T4" fmla="*/ 74 w 97"/>
                <a:gd name="T5" fmla="*/ 232 h 373"/>
                <a:gd name="T6" fmla="*/ 90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1 w 97"/>
                <a:gd name="T13" fmla="*/ 197 h 373"/>
                <a:gd name="T14" fmla="*/ 56 w 97"/>
                <a:gd name="T15" fmla="*/ 215 h 373"/>
                <a:gd name="T16" fmla="*/ 52 w 97"/>
                <a:gd name="T17" fmla="*/ 147 h 373"/>
                <a:gd name="T18" fmla="*/ 59 w 97"/>
                <a:gd name="T19" fmla="*/ 147 h 373"/>
                <a:gd name="T20" fmla="*/ 74 w 97"/>
                <a:gd name="T21" fmla="*/ 141 h 373"/>
                <a:gd name="T22" fmla="*/ 90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1 w 97"/>
                <a:gd name="T29" fmla="*/ 109 h 373"/>
                <a:gd name="T30" fmla="*/ 56 w 97"/>
                <a:gd name="T31" fmla="*/ 126 h 373"/>
                <a:gd name="T32" fmla="*/ 52 w 97"/>
                <a:gd name="T33" fmla="*/ 46 h 373"/>
                <a:gd name="T34" fmla="*/ 51 w 97"/>
                <a:gd name="T35" fmla="*/ 37 h 373"/>
                <a:gd name="T36" fmla="*/ 45 w 97"/>
                <a:gd name="T37" fmla="*/ 23 h 373"/>
                <a:gd name="T38" fmla="*/ 32 w 97"/>
                <a:gd name="T39" fmla="*/ 6 h 373"/>
                <a:gd name="T40" fmla="*/ 6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3 w 97"/>
                <a:gd name="T47" fmla="*/ 43 h 373"/>
                <a:gd name="T48" fmla="*/ 45 w 97"/>
                <a:gd name="T49" fmla="*/ 113 h 373"/>
                <a:gd name="T50" fmla="*/ 45 w 97"/>
                <a:gd name="T51" fmla="*/ 106 h 373"/>
                <a:gd name="T52" fmla="*/ 40 w 97"/>
                <a:gd name="T53" fmla="*/ 90 h 373"/>
                <a:gd name="T54" fmla="*/ 27 w 97"/>
                <a:gd name="T55" fmla="*/ 75 h 373"/>
                <a:gd name="T56" fmla="*/ 1 w 97"/>
                <a:gd name="T57" fmla="*/ 67 h 373"/>
                <a:gd name="T58" fmla="*/ 0 w 97"/>
                <a:gd name="T59" fmla="*/ 75 h 373"/>
                <a:gd name="T60" fmla="*/ 2 w 97"/>
                <a:gd name="T61" fmla="*/ 91 h 373"/>
                <a:gd name="T62" fmla="*/ 14 w 97"/>
                <a:gd name="T63" fmla="*/ 109 h 373"/>
                <a:gd name="T64" fmla="*/ 45 w 97"/>
                <a:gd name="T65" fmla="*/ 118 h 373"/>
                <a:gd name="T66" fmla="*/ 45 w 97"/>
                <a:gd name="T67" fmla="*/ 207 h 373"/>
                <a:gd name="T68" fmla="*/ 43 w 97"/>
                <a:gd name="T69" fmla="*/ 195 h 373"/>
                <a:gd name="T70" fmla="*/ 33 w 97"/>
                <a:gd name="T71" fmla="*/ 182 h 373"/>
                <a:gd name="T72" fmla="*/ 12 w 97"/>
                <a:gd name="T73" fmla="*/ 175 h 373"/>
                <a:gd name="T74" fmla="*/ 10 w 97"/>
                <a:gd name="T75" fmla="*/ 182 h 373"/>
                <a:gd name="T76" fmla="*/ 13 w 97"/>
                <a:gd name="T77" fmla="*/ 197 h 373"/>
                <a:gd name="T78" fmla="*/ 29 w 97"/>
                <a:gd name="T79" fmla="*/ 211 h 373"/>
                <a:gd name="T80" fmla="*/ 45 w 97"/>
                <a:gd name="T81" fmla="*/ 373 h 3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2" name="Freeform 23"/>
            <p:cNvSpPr>
              <a:spLocks/>
            </p:cNvSpPr>
            <p:nvPr/>
          </p:nvSpPr>
          <p:spPr bwMode="gray">
            <a:xfrm>
              <a:off x="2708" y="215"/>
              <a:ext cx="97" cy="374"/>
            </a:xfrm>
            <a:custGeom>
              <a:avLst/>
              <a:gdLst>
                <a:gd name="T0" fmla="*/ 51 w 97"/>
                <a:gd name="T1" fmla="*/ 237 h 373"/>
                <a:gd name="T2" fmla="*/ 60 w 97"/>
                <a:gd name="T3" fmla="*/ 237 h 373"/>
                <a:gd name="T4" fmla="*/ 74 w 97"/>
                <a:gd name="T5" fmla="*/ 232 h 373"/>
                <a:gd name="T6" fmla="*/ 91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2 w 97"/>
                <a:gd name="T13" fmla="*/ 197 h 373"/>
                <a:gd name="T14" fmla="*/ 55 w 97"/>
                <a:gd name="T15" fmla="*/ 215 h 373"/>
                <a:gd name="T16" fmla="*/ 51 w 97"/>
                <a:gd name="T17" fmla="*/ 147 h 373"/>
                <a:gd name="T18" fmla="*/ 60 w 97"/>
                <a:gd name="T19" fmla="*/ 147 h 373"/>
                <a:gd name="T20" fmla="*/ 74 w 97"/>
                <a:gd name="T21" fmla="*/ 141 h 373"/>
                <a:gd name="T22" fmla="*/ 91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2 w 97"/>
                <a:gd name="T29" fmla="*/ 109 h 373"/>
                <a:gd name="T30" fmla="*/ 55 w 97"/>
                <a:gd name="T31" fmla="*/ 126 h 373"/>
                <a:gd name="T32" fmla="*/ 51 w 97"/>
                <a:gd name="T33" fmla="*/ 46 h 373"/>
                <a:gd name="T34" fmla="*/ 51 w 97"/>
                <a:gd name="T35" fmla="*/ 37 h 373"/>
                <a:gd name="T36" fmla="*/ 46 w 97"/>
                <a:gd name="T37" fmla="*/ 23 h 373"/>
                <a:gd name="T38" fmla="*/ 33 w 97"/>
                <a:gd name="T39" fmla="*/ 6 h 373"/>
                <a:gd name="T40" fmla="*/ 7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4 w 97"/>
                <a:gd name="T47" fmla="*/ 43 h 373"/>
                <a:gd name="T48" fmla="*/ 46 w 97"/>
                <a:gd name="T49" fmla="*/ 113 h 373"/>
                <a:gd name="T50" fmla="*/ 46 w 97"/>
                <a:gd name="T51" fmla="*/ 106 h 373"/>
                <a:gd name="T52" fmla="*/ 41 w 97"/>
                <a:gd name="T53" fmla="*/ 90 h 373"/>
                <a:gd name="T54" fmla="*/ 27 w 97"/>
                <a:gd name="T55" fmla="*/ 75 h 373"/>
                <a:gd name="T56" fmla="*/ 0 w 97"/>
                <a:gd name="T57" fmla="*/ 67 h 373"/>
                <a:gd name="T58" fmla="*/ 0 w 97"/>
                <a:gd name="T59" fmla="*/ 75 h 373"/>
                <a:gd name="T60" fmla="*/ 3 w 97"/>
                <a:gd name="T61" fmla="*/ 91 h 373"/>
                <a:gd name="T62" fmla="*/ 15 w 97"/>
                <a:gd name="T63" fmla="*/ 109 h 373"/>
                <a:gd name="T64" fmla="*/ 46 w 97"/>
                <a:gd name="T65" fmla="*/ 118 h 373"/>
                <a:gd name="T66" fmla="*/ 46 w 97"/>
                <a:gd name="T67" fmla="*/ 207 h 373"/>
                <a:gd name="T68" fmla="*/ 43 w 97"/>
                <a:gd name="T69" fmla="*/ 195 h 373"/>
                <a:gd name="T70" fmla="*/ 34 w 97"/>
                <a:gd name="T71" fmla="*/ 182 h 373"/>
                <a:gd name="T72" fmla="*/ 12 w 97"/>
                <a:gd name="T73" fmla="*/ 175 h 373"/>
                <a:gd name="T74" fmla="*/ 11 w 97"/>
                <a:gd name="T75" fmla="*/ 182 h 373"/>
                <a:gd name="T76" fmla="*/ 14 w 97"/>
                <a:gd name="T77" fmla="*/ 197 h 373"/>
                <a:gd name="T78" fmla="*/ 30 w 97"/>
                <a:gd name="T79" fmla="*/ 211 h 373"/>
                <a:gd name="T80" fmla="*/ 46 w 97"/>
                <a:gd name="T81" fmla="*/ 373 h 3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027" name="Freeform 25"/>
          <p:cNvSpPr>
            <a:spLocks/>
          </p:cNvSpPr>
          <p:nvPr/>
        </p:nvSpPr>
        <p:spPr bwMode="gray">
          <a:xfrm>
            <a:off x="95250" y="6446838"/>
            <a:ext cx="8970963" cy="314325"/>
          </a:xfrm>
          <a:custGeom>
            <a:avLst/>
            <a:gdLst>
              <a:gd name="T0" fmla="*/ 4 w 5651"/>
              <a:gd name="T1" fmla="*/ 198 h 198"/>
              <a:gd name="T2" fmla="*/ 5651 w 5651"/>
              <a:gd name="T3" fmla="*/ 198 h 198"/>
              <a:gd name="T4" fmla="*/ 5646 w 5651"/>
              <a:gd name="T5" fmla="*/ 94 h 198"/>
              <a:gd name="T6" fmla="*/ 1491 w 5651"/>
              <a:gd name="T7" fmla="*/ 94 h 198"/>
              <a:gd name="T8" fmla="*/ 1343 w 5651"/>
              <a:gd name="T9" fmla="*/ 2 h 198"/>
              <a:gd name="T10" fmla="*/ 0 w 5651"/>
              <a:gd name="T11" fmla="*/ 0 h 198"/>
              <a:gd name="T12" fmla="*/ 4 w 5651"/>
              <a:gd name="T13" fmla="*/ 198 h 1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651" h="198">
                <a:moveTo>
                  <a:pt x="4" y="198"/>
                </a:moveTo>
                <a:lnTo>
                  <a:pt x="5651" y="198"/>
                </a:lnTo>
                <a:lnTo>
                  <a:pt x="5646" y="94"/>
                </a:lnTo>
                <a:lnTo>
                  <a:pt x="1491" y="94"/>
                </a:lnTo>
                <a:lnTo>
                  <a:pt x="1343" y="2"/>
                </a:lnTo>
                <a:lnTo>
                  <a:pt x="0" y="0"/>
                </a:lnTo>
                <a:lnTo>
                  <a:pt x="4" y="198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8" name="Freeform 26"/>
          <p:cNvSpPr>
            <a:spLocks/>
          </p:cNvSpPr>
          <p:nvPr/>
        </p:nvSpPr>
        <p:spPr bwMode="gray">
          <a:xfrm>
            <a:off x="95250" y="6491288"/>
            <a:ext cx="8975725" cy="279400"/>
          </a:xfrm>
          <a:custGeom>
            <a:avLst/>
            <a:gdLst>
              <a:gd name="T0" fmla="*/ 0 w 5650"/>
              <a:gd name="T1" fmla="*/ 176 h 176"/>
              <a:gd name="T2" fmla="*/ 5650 w 5650"/>
              <a:gd name="T3" fmla="*/ 169 h 176"/>
              <a:gd name="T4" fmla="*/ 5646 w 5650"/>
              <a:gd name="T5" fmla="*/ 95 h 176"/>
              <a:gd name="T6" fmla="*/ 1478 w 5650"/>
              <a:gd name="T7" fmla="*/ 95 h 176"/>
              <a:gd name="T8" fmla="*/ 1317 w 5650"/>
              <a:gd name="T9" fmla="*/ 3 h 176"/>
              <a:gd name="T10" fmla="*/ 0 w 5650"/>
              <a:gd name="T11" fmla="*/ 0 h 176"/>
              <a:gd name="T12" fmla="*/ 0 w 5650"/>
              <a:gd name="T13" fmla="*/ 176 h 1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650" h="176">
                <a:moveTo>
                  <a:pt x="0" y="176"/>
                </a:moveTo>
                <a:lnTo>
                  <a:pt x="5650" y="169"/>
                </a:lnTo>
                <a:lnTo>
                  <a:pt x="5646" y="95"/>
                </a:lnTo>
                <a:lnTo>
                  <a:pt x="1478" y="95"/>
                </a:lnTo>
                <a:lnTo>
                  <a:pt x="1317" y="3"/>
                </a:lnTo>
                <a:lnTo>
                  <a:pt x="0" y="0"/>
                </a:lnTo>
                <a:lnTo>
                  <a:pt x="0" y="17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9" name="Freeform 27" descr="Dark upward diagonal"/>
          <p:cNvSpPr>
            <a:spLocks/>
          </p:cNvSpPr>
          <p:nvPr/>
        </p:nvSpPr>
        <p:spPr bwMode="gray">
          <a:xfrm>
            <a:off x="92075" y="98425"/>
            <a:ext cx="8956675" cy="179388"/>
          </a:xfrm>
          <a:custGeom>
            <a:avLst/>
            <a:gdLst>
              <a:gd name="T0" fmla="*/ 0 w 5639"/>
              <a:gd name="T1" fmla="*/ 0 h 113"/>
              <a:gd name="T2" fmla="*/ 5582 w 5639"/>
              <a:gd name="T3" fmla="*/ 0 h 113"/>
              <a:gd name="T4" fmla="*/ 5639 w 5639"/>
              <a:gd name="T5" fmla="*/ 45 h 113"/>
              <a:gd name="T6" fmla="*/ 5636 w 5639"/>
              <a:gd name="T7" fmla="*/ 113 h 113"/>
              <a:gd name="T8" fmla="*/ 0 w 5639"/>
              <a:gd name="T9" fmla="*/ 113 h 113"/>
              <a:gd name="T10" fmla="*/ 0 w 5639"/>
              <a:gd name="T11" fmla="*/ 0 h 1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639" h="113">
                <a:moveTo>
                  <a:pt x="0" y="0"/>
                </a:moveTo>
                <a:lnTo>
                  <a:pt x="5582" y="0"/>
                </a:lnTo>
                <a:cubicBezTo>
                  <a:pt x="5630" y="3"/>
                  <a:pt x="5639" y="45"/>
                  <a:pt x="5639" y="45"/>
                </a:cubicBezTo>
                <a:lnTo>
                  <a:pt x="5636" y="113"/>
                </a:lnTo>
                <a:lnTo>
                  <a:pt x="0" y="113"/>
                </a:lnTo>
                <a:lnTo>
                  <a:pt x="0" y="0"/>
                </a:ln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30" name="Freeform 28"/>
          <p:cNvSpPr>
            <a:spLocks/>
          </p:cNvSpPr>
          <p:nvPr/>
        </p:nvSpPr>
        <p:spPr bwMode="gray">
          <a:xfrm>
            <a:off x="92075" y="307975"/>
            <a:ext cx="8955088" cy="938213"/>
          </a:xfrm>
          <a:custGeom>
            <a:avLst/>
            <a:gdLst>
              <a:gd name="T0" fmla="*/ 5446 w 5446"/>
              <a:gd name="T1" fmla="*/ 0 h 531"/>
              <a:gd name="T2" fmla="*/ 0 w 5446"/>
              <a:gd name="T3" fmla="*/ 0 h 531"/>
              <a:gd name="T4" fmla="*/ 2 w 5446"/>
              <a:gd name="T5" fmla="*/ 470 h 531"/>
              <a:gd name="T6" fmla="*/ 4078 w 5446"/>
              <a:gd name="T7" fmla="*/ 474 h 531"/>
              <a:gd name="T8" fmla="*/ 4178 w 5446"/>
              <a:gd name="T9" fmla="*/ 527 h 531"/>
              <a:gd name="T10" fmla="*/ 5446 w 5446"/>
              <a:gd name="T11" fmla="*/ 531 h 531"/>
              <a:gd name="T12" fmla="*/ 5446 w 5446"/>
              <a:gd name="T13" fmla="*/ 0 h 5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53" name="Freeform 29"/>
          <p:cNvSpPr>
            <a:spLocks/>
          </p:cNvSpPr>
          <p:nvPr/>
        </p:nvSpPr>
        <p:spPr bwMode="gray">
          <a:xfrm>
            <a:off x="92075" y="306388"/>
            <a:ext cx="8955088" cy="836612"/>
          </a:xfrm>
          <a:custGeom>
            <a:avLst/>
            <a:gdLst/>
            <a:ahLst/>
            <a:cxnLst>
              <a:cxn ang="0">
                <a:pos x="5446" y="0"/>
              </a:cxn>
              <a:cxn ang="0">
                <a:pos x="0" y="0"/>
              </a:cxn>
              <a:cxn ang="0">
                <a:pos x="2" y="470"/>
              </a:cxn>
              <a:cxn ang="0">
                <a:pos x="4078" y="474"/>
              </a:cxn>
              <a:cxn ang="0">
                <a:pos x="4178" y="527"/>
              </a:cxn>
              <a:cxn ang="0">
                <a:pos x="5446" y="531"/>
              </a:cxn>
              <a:cxn ang="0">
                <a:pos x="5446" y="0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66667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32" name="Rectangle 32"/>
          <p:cNvSpPr>
            <a:spLocks noChangeArrowheads="1"/>
          </p:cNvSpPr>
          <p:nvPr/>
        </p:nvSpPr>
        <p:spPr bwMode="gray">
          <a:xfrm flipV="1">
            <a:off x="95250" y="6723063"/>
            <a:ext cx="8977313" cy="555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33" name="Freeform 35"/>
          <p:cNvSpPr>
            <a:spLocks/>
          </p:cNvSpPr>
          <p:nvPr/>
        </p:nvSpPr>
        <p:spPr bwMode="gray">
          <a:xfrm>
            <a:off x="6896100" y="1047750"/>
            <a:ext cx="2155825" cy="52388"/>
          </a:xfrm>
          <a:custGeom>
            <a:avLst/>
            <a:gdLst>
              <a:gd name="T0" fmla="*/ 0 w 1358"/>
              <a:gd name="T1" fmla="*/ 2 h 33"/>
              <a:gd name="T2" fmla="*/ 1358 w 1358"/>
              <a:gd name="T3" fmla="*/ 0 h 33"/>
              <a:gd name="T4" fmla="*/ 1356 w 1358"/>
              <a:gd name="T5" fmla="*/ 32 h 33"/>
              <a:gd name="T6" fmla="*/ 60 w 1358"/>
              <a:gd name="T7" fmla="*/ 33 h 33"/>
              <a:gd name="T8" fmla="*/ 0 w 1358"/>
              <a:gd name="T9" fmla="*/ 2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58" h="33">
                <a:moveTo>
                  <a:pt x="0" y="2"/>
                </a:moveTo>
                <a:lnTo>
                  <a:pt x="1358" y="0"/>
                </a:lnTo>
                <a:lnTo>
                  <a:pt x="1356" y="32"/>
                </a:lnTo>
                <a:lnTo>
                  <a:pt x="60" y="33"/>
                </a:lnTo>
                <a:lnTo>
                  <a:pt x="0" y="2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857250" y="238125"/>
            <a:ext cx="607695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083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438275"/>
            <a:ext cx="822960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048000" y="6311900"/>
            <a:ext cx="1712913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4830763" y="6323013"/>
            <a:ext cx="23114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116763" y="6323013"/>
            <a:ext cx="161607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155D0665-4A3E-4331-91EA-724E23F603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9" name="Rectangle 31" descr="4"/>
          <p:cNvSpPr>
            <a:spLocks noChangeArrowheads="1"/>
          </p:cNvSpPr>
          <p:nvPr/>
        </p:nvSpPr>
        <p:spPr bwMode="gray">
          <a:xfrm>
            <a:off x="7596188" y="415925"/>
            <a:ext cx="558800" cy="565150"/>
          </a:xfrm>
          <a:prstGeom prst="rect">
            <a:avLst/>
          </a:prstGeom>
          <a:blipFill dpi="0" rotWithShape="1">
            <a:blip r:embed="rId19" cstate="print"/>
            <a:srcRect/>
            <a:stretch>
              <a:fillRect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3088" name="Рисунок 35" descr="Рисунок1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934200" y="404813"/>
            <a:ext cx="59055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Рисунок 37" descr="0_e0ce_4e9da345_L.jp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243888" y="404813"/>
            <a:ext cx="582612" cy="5778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grpSp>
        <p:nvGrpSpPr>
          <p:cNvPr id="3090" name="Группа 18"/>
          <p:cNvGrpSpPr>
            <a:grpSpLocks/>
          </p:cNvGrpSpPr>
          <p:nvPr/>
        </p:nvGrpSpPr>
        <p:grpSpPr bwMode="auto">
          <a:xfrm>
            <a:off x="0" y="214313"/>
            <a:ext cx="857250" cy="785812"/>
            <a:chOff x="2339752" y="1484784"/>
            <a:chExt cx="3528392" cy="3812634"/>
          </a:xfrm>
        </p:grpSpPr>
        <p:pic>
          <p:nvPicPr>
            <p:cNvPr id="3091" name="Picture 40" descr="original_metal_w"/>
            <p:cNvPicPr>
              <a:picLocks noChangeAspect="1" noChangeArrowheads="1" noCrop="1"/>
            </p:cNvPicPr>
            <p:nvPr/>
          </p:nvPicPr>
          <p:blipFill>
            <a:blip r:embed="rId2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39752" y="1484784"/>
              <a:ext cx="3528392" cy="331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TextBox 8"/>
            <p:cNvSpPr txBox="1">
              <a:spLocks noChangeArrowheads="1"/>
            </p:cNvSpPr>
            <p:nvPr/>
          </p:nvSpPr>
          <p:spPr bwMode="auto">
            <a:xfrm>
              <a:off x="2980090" y="2270418"/>
              <a:ext cx="2411070" cy="1640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ВИР</a:t>
              </a:r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4136620" y="3864791"/>
              <a:ext cx="1110790" cy="1432627"/>
            </a:xfrm>
            <a:custGeom>
              <a:avLst/>
              <a:gdLst>
                <a:gd name="connsiteX0" fmla="*/ 10160 w 1108710"/>
                <a:gd name="connsiteY0" fmla="*/ 1403985 h 1436370"/>
                <a:gd name="connsiteX1" fmla="*/ 10160 w 1108710"/>
                <a:gd name="connsiteY1" fmla="*/ 1179195 h 1436370"/>
                <a:gd name="connsiteX2" fmla="*/ 48260 w 1108710"/>
                <a:gd name="connsiteY2" fmla="*/ 958215 h 1436370"/>
                <a:gd name="connsiteX3" fmla="*/ 158750 w 1108710"/>
                <a:gd name="connsiteY3" fmla="*/ 760095 h 1436370"/>
                <a:gd name="connsiteX4" fmla="*/ 265430 w 1108710"/>
                <a:gd name="connsiteY4" fmla="*/ 664845 h 1436370"/>
                <a:gd name="connsiteX5" fmla="*/ 379730 w 1108710"/>
                <a:gd name="connsiteY5" fmla="*/ 592455 h 1436370"/>
                <a:gd name="connsiteX6" fmla="*/ 520700 w 1108710"/>
                <a:gd name="connsiteY6" fmla="*/ 520065 h 1436370"/>
                <a:gd name="connsiteX7" fmla="*/ 642620 w 1108710"/>
                <a:gd name="connsiteY7" fmla="*/ 436245 h 1436370"/>
                <a:gd name="connsiteX8" fmla="*/ 795020 w 1108710"/>
                <a:gd name="connsiteY8" fmla="*/ 344805 h 1436370"/>
                <a:gd name="connsiteX9" fmla="*/ 905510 w 1108710"/>
                <a:gd name="connsiteY9" fmla="*/ 257175 h 1436370"/>
                <a:gd name="connsiteX10" fmla="*/ 1000760 w 1108710"/>
                <a:gd name="connsiteY10" fmla="*/ 154305 h 1436370"/>
                <a:gd name="connsiteX11" fmla="*/ 1092200 w 1108710"/>
                <a:gd name="connsiteY11" fmla="*/ 1905 h 1436370"/>
                <a:gd name="connsiteX12" fmla="*/ 1099820 w 1108710"/>
                <a:gd name="connsiteY12" fmla="*/ 165735 h 1436370"/>
                <a:gd name="connsiteX13" fmla="*/ 1061720 w 1108710"/>
                <a:gd name="connsiteY13" fmla="*/ 398145 h 1436370"/>
                <a:gd name="connsiteX14" fmla="*/ 985520 w 1108710"/>
                <a:gd name="connsiteY14" fmla="*/ 653415 h 1436370"/>
                <a:gd name="connsiteX15" fmla="*/ 878840 w 1108710"/>
                <a:gd name="connsiteY15" fmla="*/ 832485 h 1436370"/>
                <a:gd name="connsiteX16" fmla="*/ 718820 w 1108710"/>
                <a:gd name="connsiteY16" fmla="*/ 977265 h 1436370"/>
                <a:gd name="connsiteX17" fmla="*/ 608330 w 1108710"/>
                <a:gd name="connsiteY17" fmla="*/ 1038225 h 1436370"/>
                <a:gd name="connsiteX18" fmla="*/ 516890 w 1108710"/>
                <a:gd name="connsiteY18" fmla="*/ 1072515 h 1436370"/>
                <a:gd name="connsiteX19" fmla="*/ 433070 w 1108710"/>
                <a:gd name="connsiteY19" fmla="*/ 1102995 h 1436370"/>
                <a:gd name="connsiteX20" fmla="*/ 353060 w 1108710"/>
                <a:gd name="connsiteY20" fmla="*/ 1137285 h 1436370"/>
                <a:gd name="connsiteX21" fmla="*/ 288290 w 1108710"/>
                <a:gd name="connsiteY21" fmla="*/ 1163955 h 1436370"/>
                <a:gd name="connsiteX22" fmla="*/ 227330 w 1108710"/>
                <a:gd name="connsiteY22" fmla="*/ 1209675 h 1436370"/>
                <a:gd name="connsiteX23" fmla="*/ 185420 w 1108710"/>
                <a:gd name="connsiteY23" fmla="*/ 1236345 h 1436370"/>
                <a:gd name="connsiteX24" fmla="*/ 147320 w 1108710"/>
                <a:gd name="connsiteY24" fmla="*/ 1274445 h 1436370"/>
                <a:gd name="connsiteX25" fmla="*/ 109220 w 1108710"/>
                <a:gd name="connsiteY25" fmla="*/ 1320165 h 1436370"/>
                <a:gd name="connsiteX26" fmla="*/ 71120 w 1108710"/>
                <a:gd name="connsiteY26" fmla="*/ 1373505 h 1436370"/>
                <a:gd name="connsiteX27" fmla="*/ 10160 w 1108710"/>
                <a:gd name="connsiteY27" fmla="*/ 1403985 h 1436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08710" h="1436370">
                  <a:moveTo>
                    <a:pt x="10160" y="1403985"/>
                  </a:moveTo>
                  <a:cubicBezTo>
                    <a:pt x="0" y="1371600"/>
                    <a:pt x="3810" y="1253490"/>
                    <a:pt x="10160" y="1179195"/>
                  </a:cubicBezTo>
                  <a:cubicBezTo>
                    <a:pt x="16510" y="1104900"/>
                    <a:pt x="23495" y="1028065"/>
                    <a:pt x="48260" y="958215"/>
                  </a:cubicBezTo>
                  <a:cubicBezTo>
                    <a:pt x="73025" y="888365"/>
                    <a:pt x="122555" y="808990"/>
                    <a:pt x="158750" y="760095"/>
                  </a:cubicBezTo>
                  <a:cubicBezTo>
                    <a:pt x="194945" y="711200"/>
                    <a:pt x="228600" y="692785"/>
                    <a:pt x="265430" y="664845"/>
                  </a:cubicBezTo>
                  <a:cubicBezTo>
                    <a:pt x="302260" y="636905"/>
                    <a:pt x="337185" y="616585"/>
                    <a:pt x="379730" y="592455"/>
                  </a:cubicBezTo>
                  <a:cubicBezTo>
                    <a:pt x="422275" y="568325"/>
                    <a:pt x="476885" y="546100"/>
                    <a:pt x="520700" y="520065"/>
                  </a:cubicBezTo>
                  <a:cubicBezTo>
                    <a:pt x="564515" y="494030"/>
                    <a:pt x="596900" y="465455"/>
                    <a:pt x="642620" y="436245"/>
                  </a:cubicBezTo>
                  <a:cubicBezTo>
                    <a:pt x="688340" y="407035"/>
                    <a:pt x="751205" y="374650"/>
                    <a:pt x="795020" y="344805"/>
                  </a:cubicBezTo>
                  <a:cubicBezTo>
                    <a:pt x="838835" y="314960"/>
                    <a:pt x="871220" y="288925"/>
                    <a:pt x="905510" y="257175"/>
                  </a:cubicBezTo>
                  <a:cubicBezTo>
                    <a:pt x="939800" y="225425"/>
                    <a:pt x="969645" y="196850"/>
                    <a:pt x="1000760" y="154305"/>
                  </a:cubicBezTo>
                  <a:cubicBezTo>
                    <a:pt x="1031875" y="111760"/>
                    <a:pt x="1075690" y="0"/>
                    <a:pt x="1092200" y="1905"/>
                  </a:cubicBezTo>
                  <a:cubicBezTo>
                    <a:pt x="1108710" y="3810"/>
                    <a:pt x="1104900" y="99695"/>
                    <a:pt x="1099820" y="165735"/>
                  </a:cubicBezTo>
                  <a:cubicBezTo>
                    <a:pt x="1094740" y="231775"/>
                    <a:pt x="1080770" y="316865"/>
                    <a:pt x="1061720" y="398145"/>
                  </a:cubicBezTo>
                  <a:cubicBezTo>
                    <a:pt x="1042670" y="479425"/>
                    <a:pt x="1016000" y="581025"/>
                    <a:pt x="985520" y="653415"/>
                  </a:cubicBezTo>
                  <a:cubicBezTo>
                    <a:pt x="955040" y="725805"/>
                    <a:pt x="923290" y="778510"/>
                    <a:pt x="878840" y="832485"/>
                  </a:cubicBezTo>
                  <a:cubicBezTo>
                    <a:pt x="834390" y="886460"/>
                    <a:pt x="763905" y="942975"/>
                    <a:pt x="718820" y="977265"/>
                  </a:cubicBezTo>
                  <a:cubicBezTo>
                    <a:pt x="673735" y="1011555"/>
                    <a:pt x="641985" y="1022350"/>
                    <a:pt x="608330" y="1038225"/>
                  </a:cubicBezTo>
                  <a:cubicBezTo>
                    <a:pt x="574675" y="1054100"/>
                    <a:pt x="516890" y="1072515"/>
                    <a:pt x="516890" y="1072515"/>
                  </a:cubicBezTo>
                  <a:cubicBezTo>
                    <a:pt x="487680" y="1083310"/>
                    <a:pt x="460375" y="1092200"/>
                    <a:pt x="433070" y="1102995"/>
                  </a:cubicBezTo>
                  <a:cubicBezTo>
                    <a:pt x="405765" y="1113790"/>
                    <a:pt x="353060" y="1137285"/>
                    <a:pt x="353060" y="1137285"/>
                  </a:cubicBezTo>
                  <a:cubicBezTo>
                    <a:pt x="328930" y="1147445"/>
                    <a:pt x="309245" y="1151890"/>
                    <a:pt x="288290" y="1163955"/>
                  </a:cubicBezTo>
                  <a:cubicBezTo>
                    <a:pt x="267335" y="1176020"/>
                    <a:pt x="244475" y="1197610"/>
                    <a:pt x="227330" y="1209675"/>
                  </a:cubicBezTo>
                  <a:cubicBezTo>
                    <a:pt x="210185" y="1221740"/>
                    <a:pt x="198755" y="1225550"/>
                    <a:pt x="185420" y="1236345"/>
                  </a:cubicBezTo>
                  <a:cubicBezTo>
                    <a:pt x="172085" y="1247140"/>
                    <a:pt x="160020" y="1260475"/>
                    <a:pt x="147320" y="1274445"/>
                  </a:cubicBezTo>
                  <a:cubicBezTo>
                    <a:pt x="134620" y="1288415"/>
                    <a:pt x="121920" y="1303655"/>
                    <a:pt x="109220" y="1320165"/>
                  </a:cubicBezTo>
                  <a:cubicBezTo>
                    <a:pt x="96520" y="1336675"/>
                    <a:pt x="86995" y="1358900"/>
                    <a:pt x="71120" y="1373505"/>
                  </a:cubicBezTo>
                  <a:cubicBezTo>
                    <a:pt x="55245" y="1388110"/>
                    <a:pt x="20320" y="1436370"/>
                    <a:pt x="10160" y="1403985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8" name="Полилиния 47"/>
            <p:cNvSpPr/>
            <p:nvPr/>
          </p:nvSpPr>
          <p:spPr>
            <a:xfrm flipH="1">
              <a:off x="2914749" y="3864791"/>
              <a:ext cx="1110790" cy="1432627"/>
            </a:xfrm>
            <a:custGeom>
              <a:avLst/>
              <a:gdLst>
                <a:gd name="connsiteX0" fmla="*/ 10160 w 1108710"/>
                <a:gd name="connsiteY0" fmla="*/ 1403985 h 1436370"/>
                <a:gd name="connsiteX1" fmla="*/ 10160 w 1108710"/>
                <a:gd name="connsiteY1" fmla="*/ 1179195 h 1436370"/>
                <a:gd name="connsiteX2" fmla="*/ 48260 w 1108710"/>
                <a:gd name="connsiteY2" fmla="*/ 958215 h 1436370"/>
                <a:gd name="connsiteX3" fmla="*/ 158750 w 1108710"/>
                <a:gd name="connsiteY3" fmla="*/ 760095 h 1436370"/>
                <a:gd name="connsiteX4" fmla="*/ 265430 w 1108710"/>
                <a:gd name="connsiteY4" fmla="*/ 664845 h 1436370"/>
                <a:gd name="connsiteX5" fmla="*/ 379730 w 1108710"/>
                <a:gd name="connsiteY5" fmla="*/ 592455 h 1436370"/>
                <a:gd name="connsiteX6" fmla="*/ 520700 w 1108710"/>
                <a:gd name="connsiteY6" fmla="*/ 520065 h 1436370"/>
                <a:gd name="connsiteX7" fmla="*/ 642620 w 1108710"/>
                <a:gd name="connsiteY7" fmla="*/ 436245 h 1436370"/>
                <a:gd name="connsiteX8" fmla="*/ 795020 w 1108710"/>
                <a:gd name="connsiteY8" fmla="*/ 344805 h 1436370"/>
                <a:gd name="connsiteX9" fmla="*/ 905510 w 1108710"/>
                <a:gd name="connsiteY9" fmla="*/ 257175 h 1436370"/>
                <a:gd name="connsiteX10" fmla="*/ 1000760 w 1108710"/>
                <a:gd name="connsiteY10" fmla="*/ 154305 h 1436370"/>
                <a:gd name="connsiteX11" fmla="*/ 1092200 w 1108710"/>
                <a:gd name="connsiteY11" fmla="*/ 1905 h 1436370"/>
                <a:gd name="connsiteX12" fmla="*/ 1099820 w 1108710"/>
                <a:gd name="connsiteY12" fmla="*/ 165735 h 1436370"/>
                <a:gd name="connsiteX13" fmla="*/ 1061720 w 1108710"/>
                <a:gd name="connsiteY13" fmla="*/ 398145 h 1436370"/>
                <a:gd name="connsiteX14" fmla="*/ 985520 w 1108710"/>
                <a:gd name="connsiteY14" fmla="*/ 653415 h 1436370"/>
                <a:gd name="connsiteX15" fmla="*/ 878840 w 1108710"/>
                <a:gd name="connsiteY15" fmla="*/ 832485 h 1436370"/>
                <a:gd name="connsiteX16" fmla="*/ 718820 w 1108710"/>
                <a:gd name="connsiteY16" fmla="*/ 977265 h 1436370"/>
                <a:gd name="connsiteX17" fmla="*/ 608330 w 1108710"/>
                <a:gd name="connsiteY17" fmla="*/ 1038225 h 1436370"/>
                <a:gd name="connsiteX18" fmla="*/ 516890 w 1108710"/>
                <a:gd name="connsiteY18" fmla="*/ 1072515 h 1436370"/>
                <a:gd name="connsiteX19" fmla="*/ 433070 w 1108710"/>
                <a:gd name="connsiteY19" fmla="*/ 1102995 h 1436370"/>
                <a:gd name="connsiteX20" fmla="*/ 353060 w 1108710"/>
                <a:gd name="connsiteY20" fmla="*/ 1137285 h 1436370"/>
                <a:gd name="connsiteX21" fmla="*/ 288290 w 1108710"/>
                <a:gd name="connsiteY21" fmla="*/ 1163955 h 1436370"/>
                <a:gd name="connsiteX22" fmla="*/ 227330 w 1108710"/>
                <a:gd name="connsiteY22" fmla="*/ 1209675 h 1436370"/>
                <a:gd name="connsiteX23" fmla="*/ 185420 w 1108710"/>
                <a:gd name="connsiteY23" fmla="*/ 1236345 h 1436370"/>
                <a:gd name="connsiteX24" fmla="*/ 147320 w 1108710"/>
                <a:gd name="connsiteY24" fmla="*/ 1274445 h 1436370"/>
                <a:gd name="connsiteX25" fmla="*/ 109220 w 1108710"/>
                <a:gd name="connsiteY25" fmla="*/ 1320165 h 1436370"/>
                <a:gd name="connsiteX26" fmla="*/ 71120 w 1108710"/>
                <a:gd name="connsiteY26" fmla="*/ 1373505 h 1436370"/>
                <a:gd name="connsiteX27" fmla="*/ 10160 w 1108710"/>
                <a:gd name="connsiteY27" fmla="*/ 1403985 h 1436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08710" h="1436370">
                  <a:moveTo>
                    <a:pt x="10160" y="1403985"/>
                  </a:moveTo>
                  <a:cubicBezTo>
                    <a:pt x="0" y="1371600"/>
                    <a:pt x="3810" y="1253490"/>
                    <a:pt x="10160" y="1179195"/>
                  </a:cubicBezTo>
                  <a:cubicBezTo>
                    <a:pt x="16510" y="1104900"/>
                    <a:pt x="23495" y="1028065"/>
                    <a:pt x="48260" y="958215"/>
                  </a:cubicBezTo>
                  <a:cubicBezTo>
                    <a:pt x="73025" y="888365"/>
                    <a:pt x="122555" y="808990"/>
                    <a:pt x="158750" y="760095"/>
                  </a:cubicBezTo>
                  <a:cubicBezTo>
                    <a:pt x="194945" y="711200"/>
                    <a:pt x="228600" y="692785"/>
                    <a:pt x="265430" y="664845"/>
                  </a:cubicBezTo>
                  <a:cubicBezTo>
                    <a:pt x="302260" y="636905"/>
                    <a:pt x="337185" y="616585"/>
                    <a:pt x="379730" y="592455"/>
                  </a:cubicBezTo>
                  <a:cubicBezTo>
                    <a:pt x="422275" y="568325"/>
                    <a:pt x="476885" y="546100"/>
                    <a:pt x="520700" y="520065"/>
                  </a:cubicBezTo>
                  <a:cubicBezTo>
                    <a:pt x="564515" y="494030"/>
                    <a:pt x="596900" y="465455"/>
                    <a:pt x="642620" y="436245"/>
                  </a:cubicBezTo>
                  <a:cubicBezTo>
                    <a:pt x="688340" y="407035"/>
                    <a:pt x="751205" y="374650"/>
                    <a:pt x="795020" y="344805"/>
                  </a:cubicBezTo>
                  <a:cubicBezTo>
                    <a:pt x="838835" y="314960"/>
                    <a:pt x="871220" y="288925"/>
                    <a:pt x="905510" y="257175"/>
                  </a:cubicBezTo>
                  <a:cubicBezTo>
                    <a:pt x="939800" y="225425"/>
                    <a:pt x="969645" y="196850"/>
                    <a:pt x="1000760" y="154305"/>
                  </a:cubicBezTo>
                  <a:cubicBezTo>
                    <a:pt x="1031875" y="111760"/>
                    <a:pt x="1075690" y="0"/>
                    <a:pt x="1092200" y="1905"/>
                  </a:cubicBezTo>
                  <a:cubicBezTo>
                    <a:pt x="1108710" y="3810"/>
                    <a:pt x="1104900" y="99695"/>
                    <a:pt x="1099820" y="165735"/>
                  </a:cubicBezTo>
                  <a:cubicBezTo>
                    <a:pt x="1094740" y="231775"/>
                    <a:pt x="1080770" y="316865"/>
                    <a:pt x="1061720" y="398145"/>
                  </a:cubicBezTo>
                  <a:cubicBezTo>
                    <a:pt x="1042670" y="479425"/>
                    <a:pt x="1016000" y="581025"/>
                    <a:pt x="985520" y="653415"/>
                  </a:cubicBezTo>
                  <a:cubicBezTo>
                    <a:pt x="955040" y="725805"/>
                    <a:pt x="923290" y="778510"/>
                    <a:pt x="878840" y="832485"/>
                  </a:cubicBezTo>
                  <a:cubicBezTo>
                    <a:pt x="834390" y="886460"/>
                    <a:pt x="763905" y="942975"/>
                    <a:pt x="718820" y="977265"/>
                  </a:cubicBezTo>
                  <a:cubicBezTo>
                    <a:pt x="673735" y="1011555"/>
                    <a:pt x="641985" y="1022350"/>
                    <a:pt x="608330" y="1038225"/>
                  </a:cubicBezTo>
                  <a:cubicBezTo>
                    <a:pt x="574675" y="1054100"/>
                    <a:pt x="516890" y="1072515"/>
                    <a:pt x="516890" y="1072515"/>
                  </a:cubicBezTo>
                  <a:cubicBezTo>
                    <a:pt x="487680" y="1083310"/>
                    <a:pt x="460375" y="1092200"/>
                    <a:pt x="433070" y="1102995"/>
                  </a:cubicBezTo>
                  <a:cubicBezTo>
                    <a:pt x="405765" y="1113790"/>
                    <a:pt x="353060" y="1137285"/>
                    <a:pt x="353060" y="1137285"/>
                  </a:cubicBezTo>
                  <a:cubicBezTo>
                    <a:pt x="328930" y="1147445"/>
                    <a:pt x="309245" y="1151890"/>
                    <a:pt x="288290" y="1163955"/>
                  </a:cubicBezTo>
                  <a:cubicBezTo>
                    <a:pt x="267335" y="1176020"/>
                    <a:pt x="244475" y="1197610"/>
                    <a:pt x="227330" y="1209675"/>
                  </a:cubicBezTo>
                  <a:cubicBezTo>
                    <a:pt x="210185" y="1221740"/>
                    <a:pt x="198755" y="1225550"/>
                    <a:pt x="185420" y="1236345"/>
                  </a:cubicBezTo>
                  <a:cubicBezTo>
                    <a:pt x="172085" y="1247140"/>
                    <a:pt x="160020" y="1260475"/>
                    <a:pt x="147320" y="1274445"/>
                  </a:cubicBezTo>
                  <a:cubicBezTo>
                    <a:pt x="134620" y="1288415"/>
                    <a:pt x="121920" y="1303655"/>
                    <a:pt x="109220" y="1320165"/>
                  </a:cubicBezTo>
                  <a:cubicBezTo>
                    <a:pt x="96520" y="1336675"/>
                    <a:pt x="86995" y="1358900"/>
                    <a:pt x="71120" y="1373505"/>
                  </a:cubicBezTo>
                  <a:cubicBezTo>
                    <a:pt x="55245" y="1388110"/>
                    <a:pt x="20320" y="1436370"/>
                    <a:pt x="10160" y="1403985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2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  <p:sldLayoutId id="2147484278" r:id="rId12"/>
    <p:sldLayoutId id="2147484279" r:id="rId13"/>
    <p:sldLayoutId id="2147484280" r:id="rId14"/>
    <p:sldLayoutId id="2147484281" r:id="rId15"/>
    <p:sldLayoutId id="2147484283" r:id="rId16"/>
    <p:sldLayoutId id="2147484284" r:id="rId17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www/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gjeringen.no/upload/LMD/kampanjeSvalbard/bildearkiv/Hvelvet_F_Mari_Tefre.jpg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evin.ru/collections/herbariums.html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2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пшеница\wheat_field копия.jpg"/>
          <p:cNvPicPr>
            <a:picLocks noChangeAspect="1" noChangeArrowheads="1"/>
          </p:cNvPicPr>
          <p:nvPr/>
        </p:nvPicPr>
        <p:blipFill>
          <a:blip r:embed="rId2" cstate="print"/>
          <a:srcRect r="10033"/>
          <a:stretch>
            <a:fillRect/>
          </a:stretch>
        </p:blipFill>
        <p:spPr bwMode="auto">
          <a:xfrm>
            <a:off x="0" y="0"/>
            <a:ext cx="9244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5720" y="3629759"/>
            <a:ext cx="8858280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ГНЦ РФ ВИР Россельхозакадемии</a:t>
            </a:r>
          </a:p>
          <a:p>
            <a:pPr algn="ctr"/>
            <a:endParaRPr lang="ru-RU" sz="54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2" name="Группа 18"/>
          <p:cNvGrpSpPr>
            <a:grpSpLocks/>
          </p:cNvGrpSpPr>
          <p:nvPr/>
        </p:nvGrpSpPr>
        <p:grpSpPr bwMode="auto">
          <a:xfrm>
            <a:off x="6643702" y="142852"/>
            <a:ext cx="2428892" cy="2357454"/>
            <a:chOff x="2339752" y="1484784"/>
            <a:chExt cx="3528392" cy="3812634"/>
          </a:xfrm>
        </p:grpSpPr>
        <p:pic>
          <p:nvPicPr>
            <p:cNvPr id="5" name="Picture 40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39752" y="1484784"/>
              <a:ext cx="3528392" cy="331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8"/>
            <p:cNvSpPr txBox="1">
              <a:spLocks noChangeArrowheads="1"/>
            </p:cNvSpPr>
            <p:nvPr/>
          </p:nvSpPr>
          <p:spPr bwMode="auto">
            <a:xfrm>
              <a:off x="2980091" y="2495473"/>
              <a:ext cx="2411070" cy="1244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4400" b="1" dirty="0" smtClean="0">
                  <a:ln>
                    <a:prstDash val="solid"/>
                  </a:ln>
                  <a:solidFill>
                    <a:srgbClr val="FF0000"/>
                  </a:soli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Trebuchet MS" pitchFamily="34" charset="0"/>
                </a:rPr>
                <a:t>ВИР</a:t>
              </a:r>
              <a:endParaRPr lang="ru-RU" sz="44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4136620" y="3864791"/>
              <a:ext cx="1110790" cy="1432627"/>
            </a:xfrm>
            <a:custGeom>
              <a:avLst/>
              <a:gdLst>
                <a:gd name="connsiteX0" fmla="*/ 10160 w 1108710"/>
                <a:gd name="connsiteY0" fmla="*/ 1403985 h 1436370"/>
                <a:gd name="connsiteX1" fmla="*/ 10160 w 1108710"/>
                <a:gd name="connsiteY1" fmla="*/ 1179195 h 1436370"/>
                <a:gd name="connsiteX2" fmla="*/ 48260 w 1108710"/>
                <a:gd name="connsiteY2" fmla="*/ 958215 h 1436370"/>
                <a:gd name="connsiteX3" fmla="*/ 158750 w 1108710"/>
                <a:gd name="connsiteY3" fmla="*/ 760095 h 1436370"/>
                <a:gd name="connsiteX4" fmla="*/ 265430 w 1108710"/>
                <a:gd name="connsiteY4" fmla="*/ 664845 h 1436370"/>
                <a:gd name="connsiteX5" fmla="*/ 379730 w 1108710"/>
                <a:gd name="connsiteY5" fmla="*/ 592455 h 1436370"/>
                <a:gd name="connsiteX6" fmla="*/ 520700 w 1108710"/>
                <a:gd name="connsiteY6" fmla="*/ 520065 h 1436370"/>
                <a:gd name="connsiteX7" fmla="*/ 642620 w 1108710"/>
                <a:gd name="connsiteY7" fmla="*/ 436245 h 1436370"/>
                <a:gd name="connsiteX8" fmla="*/ 795020 w 1108710"/>
                <a:gd name="connsiteY8" fmla="*/ 344805 h 1436370"/>
                <a:gd name="connsiteX9" fmla="*/ 905510 w 1108710"/>
                <a:gd name="connsiteY9" fmla="*/ 257175 h 1436370"/>
                <a:gd name="connsiteX10" fmla="*/ 1000760 w 1108710"/>
                <a:gd name="connsiteY10" fmla="*/ 154305 h 1436370"/>
                <a:gd name="connsiteX11" fmla="*/ 1092200 w 1108710"/>
                <a:gd name="connsiteY11" fmla="*/ 1905 h 1436370"/>
                <a:gd name="connsiteX12" fmla="*/ 1099820 w 1108710"/>
                <a:gd name="connsiteY12" fmla="*/ 165735 h 1436370"/>
                <a:gd name="connsiteX13" fmla="*/ 1061720 w 1108710"/>
                <a:gd name="connsiteY13" fmla="*/ 398145 h 1436370"/>
                <a:gd name="connsiteX14" fmla="*/ 985520 w 1108710"/>
                <a:gd name="connsiteY14" fmla="*/ 653415 h 1436370"/>
                <a:gd name="connsiteX15" fmla="*/ 878840 w 1108710"/>
                <a:gd name="connsiteY15" fmla="*/ 832485 h 1436370"/>
                <a:gd name="connsiteX16" fmla="*/ 718820 w 1108710"/>
                <a:gd name="connsiteY16" fmla="*/ 977265 h 1436370"/>
                <a:gd name="connsiteX17" fmla="*/ 608330 w 1108710"/>
                <a:gd name="connsiteY17" fmla="*/ 1038225 h 1436370"/>
                <a:gd name="connsiteX18" fmla="*/ 516890 w 1108710"/>
                <a:gd name="connsiteY18" fmla="*/ 1072515 h 1436370"/>
                <a:gd name="connsiteX19" fmla="*/ 433070 w 1108710"/>
                <a:gd name="connsiteY19" fmla="*/ 1102995 h 1436370"/>
                <a:gd name="connsiteX20" fmla="*/ 353060 w 1108710"/>
                <a:gd name="connsiteY20" fmla="*/ 1137285 h 1436370"/>
                <a:gd name="connsiteX21" fmla="*/ 288290 w 1108710"/>
                <a:gd name="connsiteY21" fmla="*/ 1163955 h 1436370"/>
                <a:gd name="connsiteX22" fmla="*/ 227330 w 1108710"/>
                <a:gd name="connsiteY22" fmla="*/ 1209675 h 1436370"/>
                <a:gd name="connsiteX23" fmla="*/ 185420 w 1108710"/>
                <a:gd name="connsiteY23" fmla="*/ 1236345 h 1436370"/>
                <a:gd name="connsiteX24" fmla="*/ 147320 w 1108710"/>
                <a:gd name="connsiteY24" fmla="*/ 1274445 h 1436370"/>
                <a:gd name="connsiteX25" fmla="*/ 109220 w 1108710"/>
                <a:gd name="connsiteY25" fmla="*/ 1320165 h 1436370"/>
                <a:gd name="connsiteX26" fmla="*/ 71120 w 1108710"/>
                <a:gd name="connsiteY26" fmla="*/ 1373505 h 1436370"/>
                <a:gd name="connsiteX27" fmla="*/ 10160 w 1108710"/>
                <a:gd name="connsiteY27" fmla="*/ 1403985 h 1436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08710" h="1436370">
                  <a:moveTo>
                    <a:pt x="10160" y="1403985"/>
                  </a:moveTo>
                  <a:cubicBezTo>
                    <a:pt x="0" y="1371600"/>
                    <a:pt x="3810" y="1253490"/>
                    <a:pt x="10160" y="1179195"/>
                  </a:cubicBezTo>
                  <a:cubicBezTo>
                    <a:pt x="16510" y="1104900"/>
                    <a:pt x="23495" y="1028065"/>
                    <a:pt x="48260" y="958215"/>
                  </a:cubicBezTo>
                  <a:cubicBezTo>
                    <a:pt x="73025" y="888365"/>
                    <a:pt x="122555" y="808990"/>
                    <a:pt x="158750" y="760095"/>
                  </a:cubicBezTo>
                  <a:cubicBezTo>
                    <a:pt x="194945" y="711200"/>
                    <a:pt x="228600" y="692785"/>
                    <a:pt x="265430" y="664845"/>
                  </a:cubicBezTo>
                  <a:cubicBezTo>
                    <a:pt x="302260" y="636905"/>
                    <a:pt x="337185" y="616585"/>
                    <a:pt x="379730" y="592455"/>
                  </a:cubicBezTo>
                  <a:cubicBezTo>
                    <a:pt x="422275" y="568325"/>
                    <a:pt x="476885" y="546100"/>
                    <a:pt x="520700" y="520065"/>
                  </a:cubicBezTo>
                  <a:cubicBezTo>
                    <a:pt x="564515" y="494030"/>
                    <a:pt x="596900" y="465455"/>
                    <a:pt x="642620" y="436245"/>
                  </a:cubicBezTo>
                  <a:cubicBezTo>
                    <a:pt x="688340" y="407035"/>
                    <a:pt x="751205" y="374650"/>
                    <a:pt x="795020" y="344805"/>
                  </a:cubicBezTo>
                  <a:cubicBezTo>
                    <a:pt x="838835" y="314960"/>
                    <a:pt x="871220" y="288925"/>
                    <a:pt x="905510" y="257175"/>
                  </a:cubicBezTo>
                  <a:cubicBezTo>
                    <a:pt x="939800" y="225425"/>
                    <a:pt x="969645" y="196850"/>
                    <a:pt x="1000760" y="154305"/>
                  </a:cubicBezTo>
                  <a:cubicBezTo>
                    <a:pt x="1031875" y="111760"/>
                    <a:pt x="1075690" y="0"/>
                    <a:pt x="1092200" y="1905"/>
                  </a:cubicBezTo>
                  <a:cubicBezTo>
                    <a:pt x="1108710" y="3810"/>
                    <a:pt x="1104900" y="99695"/>
                    <a:pt x="1099820" y="165735"/>
                  </a:cubicBezTo>
                  <a:cubicBezTo>
                    <a:pt x="1094740" y="231775"/>
                    <a:pt x="1080770" y="316865"/>
                    <a:pt x="1061720" y="398145"/>
                  </a:cubicBezTo>
                  <a:cubicBezTo>
                    <a:pt x="1042670" y="479425"/>
                    <a:pt x="1016000" y="581025"/>
                    <a:pt x="985520" y="653415"/>
                  </a:cubicBezTo>
                  <a:cubicBezTo>
                    <a:pt x="955040" y="725805"/>
                    <a:pt x="923290" y="778510"/>
                    <a:pt x="878840" y="832485"/>
                  </a:cubicBezTo>
                  <a:cubicBezTo>
                    <a:pt x="834390" y="886460"/>
                    <a:pt x="763905" y="942975"/>
                    <a:pt x="718820" y="977265"/>
                  </a:cubicBezTo>
                  <a:cubicBezTo>
                    <a:pt x="673735" y="1011555"/>
                    <a:pt x="641985" y="1022350"/>
                    <a:pt x="608330" y="1038225"/>
                  </a:cubicBezTo>
                  <a:cubicBezTo>
                    <a:pt x="574675" y="1054100"/>
                    <a:pt x="516890" y="1072515"/>
                    <a:pt x="516890" y="1072515"/>
                  </a:cubicBezTo>
                  <a:cubicBezTo>
                    <a:pt x="487680" y="1083310"/>
                    <a:pt x="460375" y="1092200"/>
                    <a:pt x="433070" y="1102995"/>
                  </a:cubicBezTo>
                  <a:cubicBezTo>
                    <a:pt x="405765" y="1113790"/>
                    <a:pt x="353060" y="1137285"/>
                    <a:pt x="353060" y="1137285"/>
                  </a:cubicBezTo>
                  <a:cubicBezTo>
                    <a:pt x="328930" y="1147445"/>
                    <a:pt x="309245" y="1151890"/>
                    <a:pt x="288290" y="1163955"/>
                  </a:cubicBezTo>
                  <a:cubicBezTo>
                    <a:pt x="267335" y="1176020"/>
                    <a:pt x="244475" y="1197610"/>
                    <a:pt x="227330" y="1209675"/>
                  </a:cubicBezTo>
                  <a:cubicBezTo>
                    <a:pt x="210185" y="1221740"/>
                    <a:pt x="198755" y="1225550"/>
                    <a:pt x="185420" y="1236345"/>
                  </a:cubicBezTo>
                  <a:cubicBezTo>
                    <a:pt x="172085" y="1247140"/>
                    <a:pt x="160020" y="1260475"/>
                    <a:pt x="147320" y="1274445"/>
                  </a:cubicBezTo>
                  <a:cubicBezTo>
                    <a:pt x="134620" y="1288415"/>
                    <a:pt x="121920" y="1303655"/>
                    <a:pt x="109220" y="1320165"/>
                  </a:cubicBezTo>
                  <a:cubicBezTo>
                    <a:pt x="96520" y="1336675"/>
                    <a:pt x="86995" y="1358900"/>
                    <a:pt x="71120" y="1373505"/>
                  </a:cubicBezTo>
                  <a:cubicBezTo>
                    <a:pt x="55245" y="1388110"/>
                    <a:pt x="20320" y="1436370"/>
                    <a:pt x="10160" y="1403985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олилиния 7"/>
            <p:cNvSpPr/>
            <p:nvPr/>
          </p:nvSpPr>
          <p:spPr>
            <a:xfrm flipH="1">
              <a:off x="2914749" y="3864791"/>
              <a:ext cx="1110790" cy="1432627"/>
            </a:xfrm>
            <a:custGeom>
              <a:avLst/>
              <a:gdLst>
                <a:gd name="connsiteX0" fmla="*/ 10160 w 1108710"/>
                <a:gd name="connsiteY0" fmla="*/ 1403985 h 1436370"/>
                <a:gd name="connsiteX1" fmla="*/ 10160 w 1108710"/>
                <a:gd name="connsiteY1" fmla="*/ 1179195 h 1436370"/>
                <a:gd name="connsiteX2" fmla="*/ 48260 w 1108710"/>
                <a:gd name="connsiteY2" fmla="*/ 958215 h 1436370"/>
                <a:gd name="connsiteX3" fmla="*/ 158750 w 1108710"/>
                <a:gd name="connsiteY3" fmla="*/ 760095 h 1436370"/>
                <a:gd name="connsiteX4" fmla="*/ 265430 w 1108710"/>
                <a:gd name="connsiteY4" fmla="*/ 664845 h 1436370"/>
                <a:gd name="connsiteX5" fmla="*/ 379730 w 1108710"/>
                <a:gd name="connsiteY5" fmla="*/ 592455 h 1436370"/>
                <a:gd name="connsiteX6" fmla="*/ 520700 w 1108710"/>
                <a:gd name="connsiteY6" fmla="*/ 520065 h 1436370"/>
                <a:gd name="connsiteX7" fmla="*/ 642620 w 1108710"/>
                <a:gd name="connsiteY7" fmla="*/ 436245 h 1436370"/>
                <a:gd name="connsiteX8" fmla="*/ 795020 w 1108710"/>
                <a:gd name="connsiteY8" fmla="*/ 344805 h 1436370"/>
                <a:gd name="connsiteX9" fmla="*/ 905510 w 1108710"/>
                <a:gd name="connsiteY9" fmla="*/ 257175 h 1436370"/>
                <a:gd name="connsiteX10" fmla="*/ 1000760 w 1108710"/>
                <a:gd name="connsiteY10" fmla="*/ 154305 h 1436370"/>
                <a:gd name="connsiteX11" fmla="*/ 1092200 w 1108710"/>
                <a:gd name="connsiteY11" fmla="*/ 1905 h 1436370"/>
                <a:gd name="connsiteX12" fmla="*/ 1099820 w 1108710"/>
                <a:gd name="connsiteY12" fmla="*/ 165735 h 1436370"/>
                <a:gd name="connsiteX13" fmla="*/ 1061720 w 1108710"/>
                <a:gd name="connsiteY13" fmla="*/ 398145 h 1436370"/>
                <a:gd name="connsiteX14" fmla="*/ 985520 w 1108710"/>
                <a:gd name="connsiteY14" fmla="*/ 653415 h 1436370"/>
                <a:gd name="connsiteX15" fmla="*/ 878840 w 1108710"/>
                <a:gd name="connsiteY15" fmla="*/ 832485 h 1436370"/>
                <a:gd name="connsiteX16" fmla="*/ 718820 w 1108710"/>
                <a:gd name="connsiteY16" fmla="*/ 977265 h 1436370"/>
                <a:gd name="connsiteX17" fmla="*/ 608330 w 1108710"/>
                <a:gd name="connsiteY17" fmla="*/ 1038225 h 1436370"/>
                <a:gd name="connsiteX18" fmla="*/ 516890 w 1108710"/>
                <a:gd name="connsiteY18" fmla="*/ 1072515 h 1436370"/>
                <a:gd name="connsiteX19" fmla="*/ 433070 w 1108710"/>
                <a:gd name="connsiteY19" fmla="*/ 1102995 h 1436370"/>
                <a:gd name="connsiteX20" fmla="*/ 353060 w 1108710"/>
                <a:gd name="connsiteY20" fmla="*/ 1137285 h 1436370"/>
                <a:gd name="connsiteX21" fmla="*/ 288290 w 1108710"/>
                <a:gd name="connsiteY21" fmla="*/ 1163955 h 1436370"/>
                <a:gd name="connsiteX22" fmla="*/ 227330 w 1108710"/>
                <a:gd name="connsiteY22" fmla="*/ 1209675 h 1436370"/>
                <a:gd name="connsiteX23" fmla="*/ 185420 w 1108710"/>
                <a:gd name="connsiteY23" fmla="*/ 1236345 h 1436370"/>
                <a:gd name="connsiteX24" fmla="*/ 147320 w 1108710"/>
                <a:gd name="connsiteY24" fmla="*/ 1274445 h 1436370"/>
                <a:gd name="connsiteX25" fmla="*/ 109220 w 1108710"/>
                <a:gd name="connsiteY25" fmla="*/ 1320165 h 1436370"/>
                <a:gd name="connsiteX26" fmla="*/ 71120 w 1108710"/>
                <a:gd name="connsiteY26" fmla="*/ 1373505 h 1436370"/>
                <a:gd name="connsiteX27" fmla="*/ 10160 w 1108710"/>
                <a:gd name="connsiteY27" fmla="*/ 1403985 h 1436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08710" h="1436370">
                  <a:moveTo>
                    <a:pt x="10160" y="1403985"/>
                  </a:moveTo>
                  <a:cubicBezTo>
                    <a:pt x="0" y="1371600"/>
                    <a:pt x="3810" y="1253490"/>
                    <a:pt x="10160" y="1179195"/>
                  </a:cubicBezTo>
                  <a:cubicBezTo>
                    <a:pt x="16510" y="1104900"/>
                    <a:pt x="23495" y="1028065"/>
                    <a:pt x="48260" y="958215"/>
                  </a:cubicBezTo>
                  <a:cubicBezTo>
                    <a:pt x="73025" y="888365"/>
                    <a:pt x="122555" y="808990"/>
                    <a:pt x="158750" y="760095"/>
                  </a:cubicBezTo>
                  <a:cubicBezTo>
                    <a:pt x="194945" y="711200"/>
                    <a:pt x="228600" y="692785"/>
                    <a:pt x="265430" y="664845"/>
                  </a:cubicBezTo>
                  <a:cubicBezTo>
                    <a:pt x="302260" y="636905"/>
                    <a:pt x="337185" y="616585"/>
                    <a:pt x="379730" y="592455"/>
                  </a:cubicBezTo>
                  <a:cubicBezTo>
                    <a:pt x="422275" y="568325"/>
                    <a:pt x="476885" y="546100"/>
                    <a:pt x="520700" y="520065"/>
                  </a:cubicBezTo>
                  <a:cubicBezTo>
                    <a:pt x="564515" y="494030"/>
                    <a:pt x="596900" y="465455"/>
                    <a:pt x="642620" y="436245"/>
                  </a:cubicBezTo>
                  <a:cubicBezTo>
                    <a:pt x="688340" y="407035"/>
                    <a:pt x="751205" y="374650"/>
                    <a:pt x="795020" y="344805"/>
                  </a:cubicBezTo>
                  <a:cubicBezTo>
                    <a:pt x="838835" y="314960"/>
                    <a:pt x="871220" y="288925"/>
                    <a:pt x="905510" y="257175"/>
                  </a:cubicBezTo>
                  <a:cubicBezTo>
                    <a:pt x="939800" y="225425"/>
                    <a:pt x="969645" y="196850"/>
                    <a:pt x="1000760" y="154305"/>
                  </a:cubicBezTo>
                  <a:cubicBezTo>
                    <a:pt x="1031875" y="111760"/>
                    <a:pt x="1075690" y="0"/>
                    <a:pt x="1092200" y="1905"/>
                  </a:cubicBezTo>
                  <a:cubicBezTo>
                    <a:pt x="1108710" y="3810"/>
                    <a:pt x="1104900" y="99695"/>
                    <a:pt x="1099820" y="165735"/>
                  </a:cubicBezTo>
                  <a:cubicBezTo>
                    <a:pt x="1094740" y="231775"/>
                    <a:pt x="1080770" y="316865"/>
                    <a:pt x="1061720" y="398145"/>
                  </a:cubicBezTo>
                  <a:cubicBezTo>
                    <a:pt x="1042670" y="479425"/>
                    <a:pt x="1016000" y="581025"/>
                    <a:pt x="985520" y="653415"/>
                  </a:cubicBezTo>
                  <a:cubicBezTo>
                    <a:pt x="955040" y="725805"/>
                    <a:pt x="923290" y="778510"/>
                    <a:pt x="878840" y="832485"/>
                  </a:cubicBezTo>
                  <a:cubicBezTo>
                    <a:pt x="834390" y="886460"/>
                    <a:pt x="763905" y="942975"/>
                    <a:pt x="718820" y="977265"/>
                  </a:cubicBezTo>
                  <a:cubicBezTo>
                    <a:pt x="673735" y="1011555"/>
                    <a:pt x="641985" y="1022350"/>
                    <a:pt x="608330" y="1038225"/>
                  </a:cubicBezTo>
                  <a:cubicBezTo>
                    <a:pt x="574675" y="1054100"/>
                    <a:pt x="516890" y="1072515"/>
                    <a:pt x="516890" y="1072515"/>
                  </a:cubicBezTo>
                  <a:cubicBezTo>
                    <a:pt x="487680" y="1083310"/>
                    <a:pt x="460375" y="1092200"/>
                    <a:pt x="433070" y="1102995"/>
                  </a:cubicBezTo>
                  <a:cubicBezTo>
                    <a:pt x="405765" y="1113790"/>
                    <a:pt x="353060" y="1137285"/>
                    <a:pt x="353060" y="1137285"/>
                  </a:cubicBezTo>
                  <a:cubicBezTo>
                    <a:pt x="328930" y="1147445"/>
                    <a:pt x="309245" y="1151890"/>
                    <a:pt x="288290" y="1163955"/>
                  </a:cubicBezTo>
                  <a:cubicBezTo>
                    <a:pt x="267335" y="1176020"/>
                    <a:pt x="244475" y="1197610"/>
                    <a:pt x="227330" y="1209675"/>
                  </a:cubicBezTo>
                  <a:cubicBezTo>
                    <a:pt x="210185" y="1221740"/>
                    <a:pt x="198755" y="1225550"/>
                    <a:pt x="185420" y="1236345"/>
                  </a:cubicBezTo>
                  <a:cubicBezTo>
                    <a:pt x="172085" y="1247140"/>
                    <a:pt x="160020" y="1260475"/>
                    <a:pt x="147320" y="1274445"/>
                  </a:cubicBezTo>
                  <a:cubicBezTo>
                    <a:pt x="134620" y="1288415"/>
                    <a:pt x="121920" y="1303655"/>
                    <a:pt x="109220" y="1320165"/>
                  </a:cubicBezTo>
                  <a:cubicBezTo>
                    <a:pt x="96520" y="1336675"/>
                    <a:pt x="86995" y="1358900"/>
                    <a:pt x="71120" y="1373505"/>
                  </a:cubicBezTo>
                  <a:cubicBezTo>
                    <a:pt x="55245" y="1388110"/>
                    <a:pt x="20320" y="1436370"/>
                    <a:pt x="10160" y="1403985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6078700"/>
            <a:ext cx="892971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ru-RU" sz="4000" b="1" dirty="0" smtClean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Проф. </a:t>
            </a:r>
            <a:r>
              <a:rPr lang="ru-RU" sz="4000" b="1" dirty="0" err="1" smtClean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Дзюбенко</a:t>
            </a:r>
            <a:r>
              <a:rPr lang="ru-RU" sz="4000" b="1" dirty="0" smtClean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Н. И.</a:t>
            </a:r>
            <a:endParaRPr lang="ru-RU" sz="4000" b="1" dirty="0">
              <a:ln>
                <a:prstDash val="solid"/>
              </a:ln>
              <a:solidFill>
                <a:srgbClr val="C0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844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99592" y="44450"/>
            <a:ext cx="6192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Стратегия мобилизации ГРР </a:t>
            </a:r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3857625" y="1341438"/>
            <a:ext cx="1538288" cy="1624012"/>
          </a:xfrm>
          <a:prstGeom prst="ellipse">
            <a:avLst/>
          </a:prstGeom>
          <a:solidFill>
            <a:srgbClr val="0000FF"/>
          </a:solidFill>
          <a:ln w="38100" algn="ctr">
            <a:noFill/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70" name="AutoShape 6"/>
          <p:cNvSpPr>
            <a:spLocks noChangeArrowheads="1"/>
          </p:cNvSpPr>
          <p:nvPr/>
        </p:nvSpPr>
        <p:spPr bwMode="auto">
          <a:xfrm>
            <a:off x="2409825" y="1870075"/>
            <a:ext cx="4552950" cy="394017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lin ang="5400000" scaled="1"/>
          </a:gradFill>
          <a:ln w="76200" cmpd="tri" algn="ctr">
            <a:solidFill>
              <a:srgbClr val="80000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4043363" y="1533525"/>
            <a:ext cx="1171575" cy="123666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38100" algn="ctr">
            <a:solidFill>
              <a:srgbClr val="FFFF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3817938" y="2705100"/>
            <a:ext cx="1352550" cy="3444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0">
                <a:solidFill>
                  <a:srgbClr val="FF9900"/>
                </a:solidFill>
              </a:rPr>
              <a:t>?</a:t>
            </a:r>
            <a:endParaRPr lang="ru-RU" sz="22000">
              <a:solidFill>
                <a:srgbClr val="FF9900"/>
              </a:solidFill>
            </a:endParaRP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4048125" y="1924050"/>
            <a:ext cx="1952625" cy="5794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dirty="0">
                <a:ln>
                  <a:solidFill>
                    <a:srgbClr val="090A02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ЧТО</a:t>
            </a:r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6313488" y="4983163"/>
            <a:ext cx="1171575" cy="1236662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38100" algn="ctr">
            <a:noFill/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76" name="Oval 12"/>
          <p:cNvSpPr>
            <a:spLocks noChangeArrowheads="1"/>
          </p:cNvSpPr>
          <p:nvPr/>
        </p:nvSpPr>
        <p:spPr bwMode="auto">
          <a:xfrm>
            <a:off x="1887538" y="4983163"/>
            <a:ext cx="1169987" cy="1236662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38100" algn="ctr">
            <a:noFill/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3230563" y="4133850"/>
            <a:ext cx="3516312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Arial Black" pitchFamily="34" charset="0"/>
              </a:rPr>
              <a:t>СОБИРАТЬ</a:t>
            </a:r>
          </a:p>
        </p:txBody>
      </p:sp>
    </p:spTree>
    <p:extLst>
      <p:ext uri="{BB962C8B-B14F-4D97-AF65-F5344CB8AC3E}">
        <p14:creationId xmlns:p14="http://schemas.microsoft.com/office/powerpoint/2010/main" val="39055432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 animBg="1"/>
      <p:bldP spid="3687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7950" y="1412875"/>
          <a:ext cx="8929688" cy="501506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148959"/>
                <a:gridCol w="2299164"/>
                <a:gridCol w="795913"/>
                <a:gridCol w="868931"/>
                <a:gridCol w="3816721"/>
              </a:tblGrid>
              <a:tr h="3855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90A02"/>
                          </a:solidFill>
                        </a:rPr>
                        <a:t>Объект</a:t>
                      </a:r>
                      <a:endParaRPr lang="ru-RU" sz="1100" b="1" dirty="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90A02"/>
                          </a:solidFill>
                        </a:rPr>
                        <a:t>Группа генотипов</a:t>
                      </a:r>
                      <a:endParaRPr lang="ru-RU" sz="1100" b="1" dirty="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90A02"/>
                          </a:solidFill>
                        </a:rPr>
                        <a:t>Число образцов</a:t>
                      </a:r>
                      <a:endParaRPr lang="ru-RU" sz="1100" b="1" dirty="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90A02"/>
                          </a:solidFill>
                        </a:rPr>
                        <a:t>Число генотипов</a:t>
                      </a:r>
                      <a:endParaRPr lang="ru-RU" sz="1100" b="1" dirty="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90A02"/>
                          </a:solidFill>
                        </a:rPr>
                        <a:t>Локусы, по которым проводилось изучение</a:t>
                      </a:r>
                      <a:endParaRPr lang="ru-RU" sz="1100" b="1" dirty="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1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90A02"/>
                          </a:solidFill>
                        </a:rPr>
                        <a:t>Подсолнечник,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90A02"/>
                          </a:solidFill>
                        </a:rPr>
                        <a:t>рапс</a:t>
                      </a:r>
                      <a:endParaRPr lang="ru-RU" sz="1200" dirty="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90A02"/>
                          </a:solidFill>
                        </a:rPr>
                        <a:t>Helianthus </a:t>
                      </a:r>
                      <a:r>
                        <a:rPr lang="en-US" sz="1200" dirty="0" err="1">
                          <a:solidFill>
                            <a:srgbClr val="090A02"/>
                          </a:solidFill>
                        </a:rPr>
                        <a:t>annuus</a:t>
                      </a:r>
                      <a:r>
                        <a:rPr lang="ru-RU" sz="1200" dirty="0">
                          <a:solidFill>
                            <a:srgbClr val="090A02"/>
                          </a:solidFill>
                        </a:rPr>
                        <a:t>, дикие виды, </a:t>
                      </a:r>
                      <a:r>
                        <a:rPr lang="ru-RU" sz="1200" dirty="0" err="1">
                          <a:solidFill>
                            <a:srgbClr val="090A02"/>
                          </a:solidFill>
                        </a:rPr>
                        <a:t>автофертильные</a:t>
                      </a:r>
                      <a:r>
                        <a:rPr lang="ru-RU" sz="1200" dirty="0">
                          <a:solidFill>
                            <a:srgbClr val="090A02"/>
                          </a:solidFill>
                        </a:rPr>
                        <a:t> линии, линии ЦМС, линии ЗС, межвидовые гибриды и др.</a:t>
                      </a:r>
                      <a:endParaRPr lang="ru-RU" sz="1200" dirty="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30</a:t>
                      </a:r>
                      <a:r>
                        <a:rPr lang="en-US" sz="1200">
                          <a:solidFill>
                            <a:srgbClr val="090A02"/>
                          </a:solidFill>
                        </a:rPr>
                        <a:t>9</a:t>
                      </a:r>
                      <a:endParaRPr lang="ru-RU" sz="120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1</a:t>
                      </a:r>
                      <a:r>
                        <a:rPr lang="en-US" sz="1200">
                          <a:solidFill>
                            <a:srgbClr val="090A02"/>
                          </a:solidFill>
                        </a:rPr>
                        <a:t>807</a:t>
                      </a:r>
                      <a:endParaRPr lang="ru-RU" sz="120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90A02"/>
                          </a:solidFill>
                        </a:rPr>
                        <a:t>RAPD</a:t>
                      </a: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, гены, кодирующие запасные белки семян, гены восстановления фертильности, митохондриальные гены, ассоциированные с ЦМС, гены устойчивости к ложной мучнистой росе, гены, вовлеченные в синтез эруковой и линоленовой кислот</a:t>
                      </a:r>
                      <a:endParaRPr lang="ru-RU" sz="120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6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Салат</a:t>
                      </a:r>
                      <a:endParaRPr lang="ru-RU" sz="120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90A02"/>
                          </a:solidFill>
                        </a:rPr>
                        <a:t>Дикие виды, сорта, примитивные формы</a:t>
                      </a:r>
                      <a:endParaRPr lang="ru-RU" sz="1200" dirty="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90A02"/>
                          </a:solidFill>
                        </a:rPr>
                        <a:t>75</a:t>
                      </a:r>
                      <a:endParaRPr lang="ru-RU" sz="1200" dirty="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166</a:t>
                      </a:r>
                      <a:endParaRPr lang="ru-RU" sz="120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Гены устойчивости к ложной мучнистой росе</a:t>
                      </a:r>
                      <a:endParaRPr lang="ru-RU" sz="120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6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Яблоня, ирга, груша</a:t>
                      </a:r>
                      <a:endParaRPr lang="ru-RU" sz="120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Сорта</a:t>
                      </a:r>
                      <a:endParaRPr lang="ru-RU" sz="120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13</a:t>
                      </a:r>
                      <a:endParaRPr lang="ru-RU" sz="120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90A02"/>
                          </a:solidFill>
                        </a:rPr>
                        <a:t>40</a:t>
                      </a:r>
                      <a:endParaRPr lang="ru-RU" sz="1200" dirty="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Гены ферритина</a:t>
                      </a:r>
                      <a:endParaRPr lang="ru-RU" sz="120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6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Фасоль</a:t>
                      </a:r>
                      <a:r>
                        <a:rPr lang="en-US" sz="1200">
                          <a:solidFill>
                            <a:srgbClr val="090A02"/>
                          </a:solidFill>
                        </a:rPr>
                        <a:t>, </a:t>
                      </a: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чина</a:t>
                      </a:r>
                      <a:r>
                        <a:rPr lang="en-US" sz="1200">
                          <a:solidFill>
                            <a:srgbClr val="090A02"/>
                          </a:solidFill>
                        </a:rPr>
                        <a:t>, </a:t>
                      </a: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горох </a:t>
                      </a:r>
                      <a:endParaRPr lang="ru-RU" sz="120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Местные и селекционные сорта, виды</a:t>
                      </a:r>
                      <a:endParaRPr lang="ru-RU" sz="120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140</a:t>
                      </a:r>
                      <a:endParaRPr lang="ru-RU" sz="120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355</a:t>
                      </a:r>
                      <a:endParaRPr lang="ru-RU" sz="120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90A02"/>
                          </a:solidFill>
                        </a:rPr>
                        <a:t>RAPD</a:t>
                      </a:r>
                      <a:r>
                        <a:rPr lang="ru-RU" sz="1200" dirty="0">
                          <a:solidFill>
                            <a:srgbClr val="090A02"/>
                          </a:solidFill>
                        </a:rPr>
                        <a:t>, </a:t>
                      </a:r>
                      <a:r>
                        <a:rPr lang="en-US" sz="1200" dirty="0">
                          <a:solidFill>
                            <a:srgbClr val="090A02"/>
                          </a:solidFill>
                        </a:rPr>
                        <a:t>ISSR</a:t>
                      </a:r>
                      <a:r>
                        <a:rPr lang="ru-RU" sz="1200" dirty="0">
                          <a:solidFill>
                            <a:srgbClr val="090A02"/>
                          </a:solidFill>
                        </a:rPr>
                        <a:t>, гены </a:t>
                      </a:r>
                      <a:r>
                        <a:rPr lang="ru-RU" sz="1200" dirty="0" err="1">
                          <a:solidFill>
                            <a:srgbClr val="090A02"/>
                          </a:solidFill>
                        </a:rPr>
                        <a:t>ферритина</a:t>
                      </a:r>
                      <a:endParaRPr lang="ru-RU" sz="1200" dirty="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5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Пшеница, тритикале, ячмень, сорго </a:t>
                      </a:r>
                      <a:endParaRPr lang="ru-RU" sz="120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Сорта, сомаклоны, местные образцы</a:t>
                      </a:r>
                      <a:endParaRPr lang="ru-RU" sz="120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90A02"/>
                          </a:solidFill>
                        </a:rPr>
                        <a:t>2</a:t>
                      </a: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97</a:t>
                      </a:r>
                      <a:endParaRPr lang="ru-RU" sz="120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480</a:t>
                      </a:r>
                      <a:endParaRPr lang="ru-RU" sz="120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90A02"/>
                          </a:solidFill>
                        </a:rPr>
                        <a:t>RAPD</a:t>
                      </a:r>
                      <a:r>
                        <a:rPr lang="ru-RU" sz="1200" dirty="0">
                          <a:solidFill>
                            <a:srgbClr val="090A02"/>
                          </a:solidFill>
                        </a:rPr>
                        <a:t>, гены устойчивости к бурой и листовой ржавчинам, гены устойчивости к темно-бурой листовой пятнистости, </a:t>
                      </a:r>
                      <a:r>
                        <a:rPr lang="ru-RU" sz="1200" dirty="0" err="1">
                          <a:solidFill>
                            <a:srgbClr val="090A02"/>
                          </a:solidFill>
                        </a:rPr>
                        <a:t>ринхоспориозу</a:t>
                      </a:r>
                      <a:r>
                        <a:rPr lang="ru-RU" sz="1200" dirty="0">
                          <a:solidFill>
                            <a:srgbClr val="090A02"/>
                          </a:solidFill>
                        </a:rPr>
                        <a:t>, гены запасных белков семян, гены восстановления фертильности и др.</a:t>
                      </a:r>
                      <a:endParaRPr lang="ru-RU" sz="1200" dirty="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2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Картофель</a:t>
                      </a:r>
                      <a:endParaRPr lang="ru-RU" sz="120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90A02"/>
                          </a:solidFill>
                        </a:rPr>
                        <a:t>Местные </a:t>
                      </a:r>
                      <a:r>
                        <a:rPr lang="ru-RU" sz="1200" dirty="0">
                          <a:solidFill>
                            <a:srgbClr val="090A02"/>
                          </a:solidFill>
                        </a:rPr>
                        <a:t>сорта  </a:t>
                      </a:r>
                      <a:r>
                        <a:rPr lang="ru-RU" sz="1200" dirty="0" smtClean="0">
                          <a:solidFill>
                            <a:srgbClr val="090A02"/>
                          </a:solidFill>
                        </a:rPr>
                        <a:t>культурных </a:t>
                      </a:r>
                      <a:r>
                        <a:rPr lang="ru-RU" sz="1200" dirty="0">
                          <a:solidFill>
                            <a:srgbClr val="090A02"/>
                          </a:solidFill>
                        </a:rPr>
                        <a:t>видов картофеля </a:t>
                      </a:r>
                      <a:endParaRPr lang="ru-RU" sz="1200" dirty="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200</a:t>
                      </a:r>
                      <a:endParaRPr lang="ru-RU" sz="120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200</a:t>
                      </a:r>
                      <a:endParaRPr lang="ru-RU" sz="120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90A02"/>
                          </a:solidFill>
                        </a:rPr>
                        <a:t>Геномные ДНК</a:t>
                      </a:r>
                      <a:endParaRPr lang="ru-RU" sz="1200" dirty="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6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Обыкновенная злаковая тля </a:t>
                      </a:r>
                      <a:endParaRPr lang="ru-RU" sz="120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90A02"/>
                          </a:solidFill>
                        </a:rPr>
                        <a:t>Клоны, выделенные из краснодарской популяции</a:t>
                      </a:r>
                      <a:endParaRPr lang="ru-RU" sz="120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90A02"/>
                          </a:solidFill>
                        </a:rPr>
                        <a:t>550</a:t>
                      </a:r>
                      <a:endParaRPr lang="ru-RU" sz="1200" b="1" dirty="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90A02"/>
                          </a:solidFill>
                        </a:rPr>
                        <a:t>550</a:t>
                      </a:r>
                      <a:endParaRPr lang="ru-RU" sz="1200" b="1" dirty="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90A02"/>
                          </a:solidFill>
                        </a:rPr>
                        <a:t>RAPD</a:t>
                      </a:r>
                      <a:endParaRPr lang="ru-RU" sz="1200" dirty="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5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</a:rPr>
                        <a:t>Итого: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</a:rPr>
                        <a:t>1584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</a:rPr>
                        <a:t>3598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90A0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012" marR="46012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55650" y="338138"/>
            <a:ext cx="6192838" cy="642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ГНУ ВИР сохраняется рабочая коллекция ДНК, включающая  1584 образца (3598 генотипов)</a:t>
            </a:r>
            <a:endParaRPr lang="ru-RU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182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2143125" y="357188"/>
            <a:ext cx="6715125" cy="6330157"/>
            <a:chOff x="2143108" y="357166"/>
            <a:chExt cx="6715172" cy="6330214"/>
          </a:xfrm>
        </p:grpSpPr>
        <p:pic>
          <p:nvPicPr>
            <p:cNvPr id="3" name="Picture 2" descr="I:\Дзюбенко_07.05.2010\герман мёллер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43438" y="357166"/>
              <a:ext cx="4159760" cy="5317787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2143108" y="5733283"/>
              <a:ext cx="6715172" cy="9540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ru-RU" sz="28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</a:t>
              </a:r>
              <a:r>
                <a:rPr lang="ru-RU" sz="2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Герман </a:t>
              </a:r>
              <a:r>
                <a:rPr lang="ru-RU" sz="2800" b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Мёллер</a:t>
              </a:r>
              <a:r>
                <a:rPr lang="ru-RU" sz="2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(1953),</a:t>
              </a:r>
            </a:p>
            <a:p>
              <a:pPr algn="r">
                <a:defRPr/>
              </a:pPr>
              <a:r>
                <a:rPr lang="ru-RU" sz="2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лауреат Нобелевской премии </a:t>
              </a:r>
              <a:endPara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95536" y="1052736"/>
            <a:ext cx="385765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ru-RU" sz="2800" b="1" dirty="0">
                <a:solidFill>
                  <a:srgbClr val="0000FF"/>
                </a:solidFill>
                <a:latin typeface="Arial" charset="0"/>
              </a:rPr>
              <a:t>«Этот сказочно продуктивный человек сделал для генетического развития сельского хозяйства своей страны больше, чем сделал кто-либо другой для какой-либо страны в мире» </a:t>
            </a:r>
            <a:endParaRPr lang="ru-RU" sz="2800" dirty="0">
              <a:solidFill>
                <a:srgbClr val="0000FF"/>
              </a:solidFill>
              <a:latin typeface="Arial" charset="0"/>
            </a:endParaRPr>
          </a:p>
          <a:p>
            <a:pPr eaLnBrk="0" hangingPunct="0">
              <a:defRPr/>
            </a:pPr>
            <a:endParaRPr lang="ru-RU" sz="2800" dirty="0">
              <a:solidFill>
                <a:srgbClr val="0000FF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8" name="Picture 6" descr="C:\Documents and Settings\а\Рабочий стол\8_меж_конгресс_пшеница_2010\Хокс.jpg"/>
          <p:cNvPicPr>
            <a:picLocks noChangeAspect="1" noChangeArrowheads="1"/>
          </p:cNvPicPr>
          <p:nvPr/>
        </p:nvPicPr>
        <p:blipFill>
          <a:blip r:embed="rId2" cstate="print"/>
          <a:srcRect l="8929" t="4063" r="10714"/>
          <a:stretch>
            <a:fillRect/>
          </a:stretch>
        </p:blipFill>
        <p:spPr bwMode="auto">
          <a:xfrm>
            <a:off x="5840950" y="1054950"/>
            <a:ext cx="3096178" cy="48743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4200" y="955749"/>
            <a:ext cx="589512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«…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естественно, наше понимание проблем происхождения и </a:t>
            </a:r>
            <a:r>
              <a:rPr lang="ru-RU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разно-образия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культурных растений в значительной степени </a:t>
            </a:r>
            <a:r>
              <a:rPr lang="ru-RU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расшири-лось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последнее время, но вряд ли сегодня 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существуют 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более  лучшие методы исследования этой </a:t>
            </a:r>
            <a:r>
              <a:rPr lang="ru-RU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про-блемы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чем </a:t>
            </a:r>
            <a:r>
              <a:rPr lang="ru-RU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Вавиловские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которые служат для нас моделью. </a:t>
            </a:r>
            <a:endParaRPr lang="ru-RU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Он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первооткрыватель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всей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про-блемы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генетического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разнообразия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культурных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растений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786" y="357166"/>
            <a:ext cx="60722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«The Diversity of Crop Plants»</a:t>
            </a:r>
            <a:r>
              <a:rPr lang="ru-RU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1983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000760" y="6000768"/>
            <a:ext cx="292895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00CC"/>
                </a:solidFill>
              </a:rPr>
              <a:t>Дж. </a:t>
            </a:r>
            <a:r>
              <a:rPr lang="ru-RU" sz="3200" dirty="0" err="1" smtClean="0">
                <a:solidFill>
                  <a:srgbClr val="0000CC"/>
                </a:solidFill>
              </a:rPr>
              <a:t>Хоукс</a:t>
            </a:r>
            <a:endParaRPr lang="ru-RU" sz="32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18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44zag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7961"/>
            <a:ext cx="4824536" cy="6551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76056" y="455175"/>
            <a:ext cx="3816424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«Если какой-либо ученый заслуживает посмертной Нобелевской премии, то это, конечно, Николай Иванович Вавилов </a:t>
            </a:r>
          </a:p>
          <a:p>
            <a:pPr algn="r"/>
            <a:r>
              <a:rPr lang="ru-RU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(2007, стр.57)»</a:t>
            </a:r>
          </a:p>
          <a:p>
            <a:pPr algn="r"/>
            <a:endParaRPr lang="ru-RU" sz="36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36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3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постгеномика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738"/>
            <a:ext cx="6659563" cy="635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6659563" y="171450"/>
            <a:ext cx="248443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0" i="0" u="none" dirty="0">
                <a:solidFill>
                  <a:srgbClr val="C00000"/>
                </a:solidFill>
                <a:latin typeface="Arial" pitchFamily="34" charset="0"/>
              </a:rPr>
              <a:t>Центром исследований является информация о</a:t>
            </a:r>
            <a:r>
              <a:rPr lang="ru-RU" sz="1600" b="0" i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ru-RU" sz="1600" b="0" i="0" u="none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сиквенсе</a:t>
            </a:r>
            <a:r>
              <a:rPr lang="ru-RU" sz="1600" b="0" i="0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генома </a:t>
            </a:r>
            <a:r>
              <a:rPr lang="ru-RU" sz="1600" b="0" i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(</a:t>
            </a:r>
            <a:r>
              <a:rPr lang="ru-RU" sz="1600" b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центральный круг</a:t>
            </a:r>
            <a:r>
              <a:rPr lang="ru-RU" sz="1600" b="0" i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).</a:t>
            </a:r>
          </a:p>
          <a:p>
            <a:pPr>
              <a:defRPr/>
            </a:pPr>
            <a:r>
              <a:rPr lang="ru-RU" sz="1600" b="0" i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 </a:t>
            </a:r>
          </a:p>
          <a:p>
            <a:pPr>
              <a:defRPr/>
            </a:pPr>
            <a:r>
              <a:rPr lang="ru-RU" sz="1600" b="0" i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Эта информация дает основу для анализа процессов </a:t>
            </a:r>
            <a:r>
              <a:rPr lang="ru-RU" sz="1600" b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на разных уровнях: </a:t>
            </a:r>
            <a:endParaRPr lang="en-US" sz="1600" b="0" u="none" dirty="0">
              <a:solidFill>
                <a:schemeClr val="tx1">
                  <a:lumMod val="50000"/>
                </a:schemeClr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sz="1600" b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-</a:t>
            </a:r>
            <a:r>
              <a:rPr lang="ru-RU" sz="1600" b="0" i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Биохимическом</a:t>
            </a:r>
            <a:r>
              <a:rPr lang="en-US" sz="1600" b="0" i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;</a:t>
            </a:r>
          </a:p>
          <a:p>
            <a:pPr>
              <a:buFontTx/>
              <a:buChar char="-"/>
              <a:defRPr/>
            </a:pPr>
            <a:r>
              <a:rPr lang="ru-RU" sz="1600" b="0" i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Генетическом</a:t>
            </a:r>
            <a:r>
              <a:rPr lang="en-US" sz="1600" b="0" i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;</a:t>
            </a:r>
          </a:p>
          <a:p>
            <a:pPr>
              <a:buFontTx/>
              <a:buChar char="-"/>
              <a:defRPr/>
            </a:pPr>
            <a:r>
              <a:rPr lang="ru-RU" sz="1600" b="0" i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Регуляторном</a:t>
            </a:r>
            <a:r>
              <a:rPr lang="en-US" sz="1600" b="0" i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;</a:t>
            </a:r>
            <a:r>
              <a:rPr lang="ru-RU" sz="1600" b="0" i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 </a:t>
            </a:r>
            <a:endParaRPr lang="en-US" sz="1600" b="0" i="0" u="none" dirty="0">
              <a:solidFill>
                <a:schemeClr val="tx1">
                  <a:lumMod val="50000"/>
                </a:schemeClr>
              </a:solidFill>
              <a:latin typeface="Arial" pitchFamily="34" charset="0"/>
            </a:endParaRPr>
          </a:p>
          <a:p>
            <a:pPr>
              <a:buFontTx/>
              <a:buChar char="-"/>
              <a:defRPr/>
            </a:pPr>
            <a:r>
              <a:rPr lang="en-US" sz="1600" b="0" i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ru-RU" sz="1600" b="0" i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Клеточном</a:t>
            </a:r>
            <a:r>
              <a:rPr lang="en-US" sz="1600" b="0" i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;</a:t>
            </a:r>
          </a:p>
          <a:p>
            <a:pPr>
              <a:buFontTx/>
              <a:buChar char="-"/>
              <a:defRPr/>
            </a:pPr>
            <a:r>
              <a:rPr lang="en-US" sz="1600" b="0" i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ru-RU" sz="1600" b="0" i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Организменном</a:t>
            </a:r>
            <a:r>
              <a:rPr lang="en-US" sz="1600" b="0" i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;</a:t>
            </a:r>
          </a:p>
          <a:p>
            <a:pPr>
              <a:buFontTx/>
              <a:buChar char="-"/>
              <a:defRPr/>
            </a:pPr>
            <a:r>
              <a:rPr lang="ru-RU" sz="1600" b="0" i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 Эволюционном.  </a:t>
            </a:r>
          </a:p>
          <a:p>
            <a:pPr>
              <a:defRPr/>
            </a:pPr>
            <a:endParaRPr lang="ru-RU" sz="1400" b="0" i="0" u="none" dirty="0">
              <a:solidFill>
                <a:schemeClr val="tx1">
                  <a:lumMod val="50000"/>
                </a:schemeClr>
              </a:solidFill>
              <a:latin typeface="Arial" pitchFamily="34" charset="0"/>
            </a:endParaRPr>
          </a:p>
          <a:p>
            <a:pPr>
              <a:defRPr/>
            </a:pPr>
            <a:r>
              <a:rPr lang="ru-RU" sz="1400" b="0" i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Методы, применяемые для этих целей показаны между кругами.</a:t>
            </a:r>
            <a:r>
              <a:rPr lang="ru-RU" sz="1400" b="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1116013" y="0"/>
            <a:ext cx="4914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0" u="none">
                <a:solidFill>
                  <a:srgbClr val="C00000"/>
                </a:solidFill>
                <a:latin typeface="Comic Sans MS" pitchFamily="66" charset="0"/>
              </a:rPr>
              <a:t>Post-genomics world of science</a:t>
            </a:r>
            <a:endParaRPr lang="ru-RU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6715125" y="5000625"/>
            <a:ext cx="24288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0" i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Одна из доступных баз данных по генам и геномам –</a:t>
            </a:r>
            <a:r>
              <a:rPr lang="en-US" sz="1600" b="0" i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 </a:t>
            </a:r>
            <a:endParaRPr lang="ru-RU" sz="1600" b="0" i="0" u="none" dirty="0">
              <a:solidFill>
                <a:schemeClr val="tx1">
                  <a:lumMod val="50000"/>
                </a:schemeClr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sz="1600" b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Kyoto Encyclopedia of Genes and Genomes</a:t>
            </a:r>
            <a:r>
              <a:rPr lang="ru-RU" sz="1600" b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 (</a:t>
            </a:r>
            <a:r>
              <a:rPr lang="en-US" sz="1600" b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KEGG; </a:t>
            </a:r>
            <a:r>
              <a:rPr lang="en-US" sz="1600" b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hlinkClick r:id="rId3"/>
              </a:rPr>
              <a:t>http://www</a:t>
            </a:r>
            <a:r>
              <a:rPr lang="en-US" sz="1600" b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.</a:t>
            </a:r>
            <a:r>
              <a:rPr lang="ru-RU" sz="1600" b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1600" b="0" u="none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genome.ad.jg</a:t>
            </a:r>
            <a:r>
              <a:rPr lang="en-US" sz="1600" b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/</a:t>
            </a:r>
            <a:r>
              <a:rPr lang="en-US" sz="1600" b="0" u="none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kegg</a:t>
            </a:r>
            <a:r>
              <a:rPr lang="ru-RU" sz="1600" b="0" u="none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48782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_coli_metabolism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 b="11758"/>
          <a:stretch>
            <a:fillRect/>
          </a:stretch>
        </p:blipFill>
        <p:spPr bwMode="auto">
          <a:xfrm>
            <a:off x="-36513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755650" y="404813"/>
            <a:ext cx="741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 i="1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 i="1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 i="1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 i="1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ru-RU" sz="2000" b="0" i="0" u="none">
              <a:latin typeface="Tahoma" pitchFamily="34" charset="0"/>
            </a:endParaRPr>
          </a:p>
        </p:txBody>
      </p:sp>
      <p:sp>
        <p:nvSpPr>
          <p:cNvPr id="530436" name="Text Box 4"/>
          <p:cNvSpPr txBox="1">
            <a:spLocks noChangeArrowheads="1"/>
          </p:cNvSpPr>
          <p:nvPr/>
        </p:nvSpPr>
        <p:spPr bwMode="auto">
          <a:xfrm>
            <a:off x="323850" y="260350"/>
            <a:ext cx="8424863" cy="1066800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  <a:alpha val="94000"/>
                </a:srgbClr>
              </a:gs>
              <a:gs pos="50000">
                <a:srgbClr val="FF0000">
                  <a:alpha val="46001"/>
                </a:srgbClr>
              </a:gs>
              <a:gs pos="100000">
                <a:srgbClr val="FF0000">
                  <a:gamma/>
                  <a:shade val="46275"/>
                  <a:invGamma/>
                  <a:alpha val="94000"/>
                </a:srgbClr>
              </a:gs>
            </a:gsLst>
            <a:lin ang="5400000" scaled="1"/>
          </a:gradFill>
          <a:ln w="12700" cap="sq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200" b="0" i="0" u="none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ГРАФ МЕТАБОЛИЧЕСКИХ РЕАКЦИЙ </a:t>
            </a:r>
            <a:r>
              <a:rPr lang="en-US" sz="3200" b="0" i="0" u="none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ESCHERICHIA COLI K-12</a:t>
            </a:r>
            <a:endParaRPr lang="ru-RU" sz="3200" b="0" i="0" u="none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530437" name="Text Box 5"/>
          <p:cNvSpPr txBox="1">
            <a:spLocks noChangeArrowheads="1"/>
          </p:cNvSpPr>
          <p:nvPr/>
        </p:nvSpPr>
        <p:spPr bwMode="auto">
          <a:xfrm>
            <a:off x="468313" y="6092825"/>
            <a:ext cx="2305050" cy="701675"/>
          </a:xfrm>
          <a:prstGeom prst="rect">
            <a:avLst/>
          </a:prstGeom>
          <a:gradFill rotWithShape="1">
            <a:gsLst>
              <a:gs pos="0">
                <a:srgbClr val="9999FF">
                  <a:alpha val="53999"/>
                </a:srgbClr>
              </a:gs>
              <a:gs pos="100000">
                <a:srgbClr val="9999FF">
                  <a:gamma/>
                  <a:shade val="46275"/>
                  <a:invGamma/>
                  <a:alpha val="86000"/>
                </a:srgbClr>
              </a:gs>
            </a:gsLst>
            <a:lin ang="5400000" scaled="1"/>
          </a:gradFill>
          <a:ln w="12700" cap="sq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0" i="0" u="none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В ИЦиГ СО РАН, Колчанов Н.А.</a:t>
            </a:r>
          </a:p>
        </p:txBody>
      </p:sp>
      <p:grpSp>
        <p:nvGrpSpPr>
          <p:cNvPr id="11272" name="Group 6"/>
          <p:cNvGrpSpPr>
            <a:grpSpLocks/>
          </p:cNvGrpSpPr>
          <p:nvPr/>
        </p:nvGrpSpPr>
        <p:grpSpPr bwMode="auto">
          <a:xfrm>
            <a:off x="4932363" y="4868863"/>
            <a:ext cx="4105275" cy="2592387"/>
            <a:chOff x="113" y="2840"/>
            <a:chExt cx="2586" cy="1633"/>
          </a:xfrm>
        </p:grpSpPr>
        <p:sp>
          <p:nvSpPr>
            <p:cNvPr id="11273" name="Rectangle 7" descr="Белый мрамор"/>
            <p:cNvSpPr>
              <a:spLocks noChangeArrowheads="1"/>
            </p:cNvSpPr>
            <p:nvPr/>
          </p:nvSpPr>
          <p:spPr bwMode="auto">
            <a:xfrm>
              <a:off x="159" y="3022"/>
              <a:ext cx="2540" cy="1043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74" name="Rectangle 8"/>
            <p:cNvSpPr>
              <a:spLocks noChangeArrowheads="1"/>
            </p:cNvSpPr>
            <p:nvPr/>
          </p:nvSpPr>
          <p:spPr bwMode="auto">
            <a:xfrm>
              <a:off x="323" y="3152"/>
              <a:ext cx="646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75" name="Rectangle 9"/>
            <p:cNvSpPr>
              <a:spLocks noChangeArrowheads="1"/>
            </p:cNvSpPr>
            <p:nvPr/>
          </p:nvSpPr>
          <p:spPr bwMode="auto">
            <a:xfrm>
              <a:off x="524" y="3032"/>
              <a:ext cx="4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 i="0" u="none">
                  <a:solidFill>
                    <a:srgbClr val="FF0000"/>
                  </a:solidFill>
                </a:rPr>
                <a:t>-</a:t>
              </a:r>
              <a:endParaRPr lang="en-US" sz="2000" b="0" i="0" u="none"/>
            </a:p>
          </p:txBody>
        </p:sp>
        <p:sp>
          <p:nvSpPr>
            <p:cNvPr id="11276" name="Rectangle 10"/>
            <p:cNvSpPr>
              <a:spLocks noChangeArrowheads="1"/>
            </p:cNvSpPr>
            <p:nvPr/>
          </p:nvSpPr>
          <p:spPr bwMode="auto">
            <a:xfrm>
              <a:off x="526" y="3212"/>
              <a:ext cx="4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 i="0" u="none">
                  <a:solidFill>
                    <a:srgbClr val="3333CC"/>
                  </a:solidFill>
                </a:rPr>
                <a:t>-</a:t>
              </a:r>
              <a:endParaRPr lang="en-US" sz="2000" b="0" i="0" u="none"/>
            </a:p>
          </p:txBody>
        </p:sp>
        <p:sp>
          <p:nvSpPr>
            <p:cNvPr id="11277" name="Oval 11"/>
            <p:cNvSpPr>
              <a:spLocks noChangeArrowheads="1"/>
            </p:cNvSpPr>
            <p:nvPr/>
          </p:nvSpPr>
          <p:spPr bwMode="auto">
            <a:xfrm>
              <a:off x="351" y="3085"/>
              <a:ext cx="86" cy="92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78" name="Rectangle 12"/>
            <p:cNvSpPr>
              <a:spLocks noChangeArrowheads="1"/>
            </p:cNvSpPr>
            <p:nvPr/>
          </p:nvSpPr>
          <p:spPr bwMode="auto">
            <a:xfrm>
              <a:off x="352" y="3255"/>
              <a:ext cx="79" cy="84"/>
            </a:xfrm>
            <a:prstGeom prst="rect">
              <a:avLst/>
            </a:prstGeom>
            <a:solidFill>
              <a:srgbClr val="3333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79" name="Rectangle 13"/>
            <p:cNvSpPr>
              <a:spLocks noChangeArrowheads="1"/>
            </p:cNvSpPr>
            <p:nvPr/>
          </p:nvSpPr>
          <p:spPr bwMode="auto">
            <a:xfrm>
              <a:off x="571" y="3267"/>
              <a:ext cx="864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80" name="Line 14"/>
            <p:cNvSpPr>
              <a:spLocks noChangeShapeType="1"/>
            </p:cNvSpPr>
            <p:nvPr/>
          </p:nvSpPr>
          <p:spPr bwMode="auto">
            <a:xfrm>
              <a:off x="250" y="3521"/>
              <a:ext cx="222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281" name="Text Box 15"/>
            <p:cNvSpPr txBox="1">
              <a:spLocks noChangeArrowheads="1"/>
            </p:cNvSpPr>
            <p:nvPr/>
          </p:nvSpPr>
          <p:spPr bwMode="auto">
            <a:xfrm>
              <a:off x="589" y="3430"/>
              <a:ext cx="188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 i="1" u="sng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 i="1" u="sng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 i="1" u="sng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 i="1" u="sng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 i="1" u="sng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ru-RU" sz="1400" b="0" i="0" u="none" dirty="0">
                  <a:solidFill>
                    <a:srgbClr val="FF0000"/>
                  </a:solidFill>
                  <a:latin typeface="Tahoma" pitchFamily="34" charset="0"/>
                </a:rPr>
                <a:t>- участие в процессе с ненулевой стехиометрией</a:t>
              </a:r>
              <a:r>
                <a:rPr lang="ru-RU" sz="1400" i="0" u="none" dirty="0">
                  <a:solidFill>
                    <a:srgbClr val="FF0000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11282" name="Line 16"/>
            <p:cNvSpPr>
              <a:spLocks noChangeShapeType="1"/>
            </p:cNvSpPr>
            <p:nvPr/>
          </p:nvSpPr>
          <p:spPr bwMode="auto">
            <a:xfrm>
              <a:off x="250" y="3838"/>
              <a:ext cx="222" cy="0"/>
            </a:xfrm>
            <a:prstGeom prst="line">
              <a:avLst/>
            </a:prstGeom>
            <a:noFill/>
            <a:ln w="22225">
              <a:solidFill>
                <a:srgbClr val="008000"/>
              </a:solidFill>
              <a:prstDash val="dash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283" name="Text Box 17"/>
            <p:cNvSpPr txBox="1">
              <a:spLocks noChangeArrowheads="1"/>
            </p:cNvSpPr>
            <p:nvPr/>
          </p:nvSpPr>
          <p:spPr bwMode="auto">
            <a:xfrm>
              <a:off x="589" y="3702"/>
              <a:ext cx="201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 i="1" u="sng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 i="1" u="sng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 i="1" u="sng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 i="1" u="sng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 i="1" u="sng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ru-RU" sz="1400" b="0" i="0" u="none" dirty="0">
                  <a:solidFill>
                    <a:srgbClr val="FF0000"/>
                  </a:solidFill>
                  <a:latin typeface="Tahoma" pitchFamily="34" charset="0"/>
                </a:rPr>
                <a:t>- участие в процессе с нулевой   стехиометрией</a:t>
              </a:r>
              <a:r>
                <a:rPr lang="ru-RU" sz="1400" i="0" u="none" dirty="0">
                  <a:solidFill>
                    <a:srgbClr val="FF0000"/>
                  </a:solidFill>
                  <a:latin typeface="Tahoma" pitchFamily="34" charset="0"/>
                </a:rPr>
                <a:t> </a:t>
              </a:r>
            </a:p>
          </p:txBody>
        </p:sp>
        <p:sp>
          <p:nvSpPr>
            <p:cNvPr id="11284" name="Rectangle 18"/>
            <p:cNvSpPr>
              <a:spLocks noChangeArrowheads="1"/>
            </p:cNvSpPr>
            <p:nvPr/>
          </p:nvSpPr>
          <p:spPr bwMode="auto">
            <a:xfrm>
              <a:off x="644" y="3065"/>
              <a:ext cx="27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400" i="0" u="none">
                  <a:solidFill>
                    <a:srgbClr val="FF0000"/>
                  </a:solidFill>
                  <a:latin typeface="Arial" charset="0"/>
                </a:rPr>
                <a:t>4036</a:t>
              </a:r>
              <a:r>
                <a:rPr lang="en-US" sz="1400" i="0" u="none">
                  <a:solidFill>
                    <a:srgbClr val="FF0000"/>
                  </a:solidFill>
                </a:rPr>
                <a:t> </a:t>
              </a:r>
              <a:endParaRPr lang="en-US" sz="1400" i="0" u="none"/>
            </a:p>
          </p:txBody>
        </p:sp>
        <p:sp>
          <p:nvSpPr>
            <p:cNvPr id="11285" name="Rectangle 19"/>
            <p:cNvSpPr>
              <a:spLocks noChangeArrowheads="1"/>
            </p:cNvSpPr>
            <p:nvPr/>
          </p:nvSpPr>
          <p:spPr bwMode="auto">
            <a:xfrm>
              <a:off x="648" y="3249"/>
              <a:ext cx="27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400" i="0" u="none">
                  <a:solidFill>
                    <a:srgbClr val="3333CC"/>
                  </a:solidFill>
                  <a:latin typeface="Arial" charset="0"/>
                </a:rPr>
                <a:t>3973</a:t>
              </a:r>
              <a:r>
                <a:rPr lang="en-US" sz="1400" i="0" u="none">
                  <a:solidFill>
                    <a:srgbClr val="3333CC"/>
                  </a:solidFill>
                  <a:latin typeface="Arial" charset="0"/>
                </a:rPr>
                <a:t> </a:t>
              </a:r>
              <a:endParaRPr lang="en-US" sz="1400" b="0" i="0" u="none">
                <a:latin typeface="Arial" charset="0"/>
              </a:endParaRPr>
            </a:p>
          </p:txBody>
        </p:sp>
        <p:sp>
          <p:nvSpPr>
            <p:cNvPr id="11286" name="Rectangle 20"/>
            <p:cNvSpPr>
              <a:spLocks noChangeArrowheads="1"/>
            </p:cNvSpPr>
            <p:nvPr/>
          </p:nvSpPr>
          <p:spPr bwMode="auto">
            <a:xfrm>
              <a:off x="1012" y="3067"/>
              <a:ext cx="16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1" hangingPunct="1"/>
              <a:r>
                <a:rPr lang="ru-RU" sz="1400" b="0" i="0" u="none">
                  <a:solidFill>
                    <a:srgbClr val="FF0000"/>
                  </a:solidFill>
                  <a:latin typeface="Tahoma" pitchFamily="34" charset="0"/>
                </a:rPr>
                <a:t>динамических переменных</a:t>
              </a:r>
              <a:endParaRPr lang="en-US" sz="1400" b="0" i="0" u="none">
                <a:latin typeface="Tahoma" pitchFamily="34" charset="0"/>
              </a:endParaRPr>
            </a:p>
          </p:txBody>
        </p:sp>
        <p:sp>
          <p:nvSpPr>
            <p:cNvPr id="11287" name="Rectangle 21"/>
            <p:cNvSpPr>
              <a:spLocks noChangeArrowheads="1"/>
            </p:cNvSpPr>
            <p:nvPr/>
          </p:nvSpPr>
          <p:spPr bwMode="auto">
            <a:xfrm>
              <a:off x="1018" y="3249"/>
              <a:ext cx="47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400" b="0" i="0" u="none">
                  <a:solidFill>
                    <a:srgbClr val="3333CC"/>
                  </a:solidFill>
                  <a:latin typeface="Tahoma" pitchFamily="34" charset="0"/>
                </a:rPr>
                <a:t>процесса</a:t>
              </a:r>
              <a:endParaRPr lang="en-US" sz="1400" b="0" i="0" u="none">
                <a:solidFill>
                  <a:srgbClr val="3333CC"/>
                </a:solidFill>
                <a:latin typeface="Tahoma" pitchFamily="34" charset="0"/>
              </a:endParaRPr>
            </a:p>
          </p:txBody>
        </p:sp>
        <p:sp>
          <p:nvSpPr>
            <p:cNvPr id="11288" name="Rectangle 22"/>
            <p:cNvSpPr>
              <a:spLocks noChangeArrowheads="1"/>
            </p:cNvSpPr>
            <p:nvPr/>
          </p:nvSpPr>
          <p:spPr bwMode="auto">
            <a:xfrm>
              <a:off x="113" y="2840"/>
              <a:ext cx="1996" cy="1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37836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7" name="Picture 5" descr="сканирование00080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3302" r="11147"/>
          <a:stretch>
            <a:fillRect/>
          </a:stretch>
        </p:blipFill>
        <p:spPr bwMode="auto">
          <a:xfrm>
            <a:off x="323528" y="980728"/>
            <a:ext cx="3424464" cy="55334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714876" y="1226071"/>
            <a:ext cx="4143404" cy="515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ru-RU" sz="3000" b="1" i="1" dirty="0">
                <a:solidFill>
                  <a:srgbClr val="0000FF"/>
                </a:solidFill>
                <a:latin typeface="Calibri" pitchFamily="34" charset="0"/>
              </a:rPr>
              <a:t>«</a:t>
            </a:r>
            <a:r>
              <a:rPr lang="ru-RU" sz="2800" b="1" i="1" dirty="0">
                <a:solidFill>
                  <a:srgbClr val="0000FF"/>
                </a:solidFill>
                <a:latin typeface="Calibri" pitchFamily="34" charset="0"/>
              </a:rPr>
              <a:t>Лучше проявить чрезмерную бережливость в настоящее время, чем подвергнуть уничтожению то, что тысячами и миллионами лет создавалось природой»</a:t>
            </a:r>
          </a:p>
          <a:p>
            <a:pPr algn="r">
              <a:spcBef>
                <a:spcPct val="50000"/>
              </a:spcBef>
              <a:defRPr/>
            </a:pPr>
            <a:r>
              <a:rPr lang="ru-RU" sz="2800" b="1" i="1" dirty="0">
                <a:solidFill>
                  <a:srgbClr val="000000"/>
                </a:solidFill>
                <a:latin typeface="Arial" charset="0"/>
              </a:rPr>
              <a:t>Н. И. ВАВИЛОВ  (</a:t>
            </a:r>
            <a:r>
              <a:rPr lang="ru-RU" sz="2800" b="1" i="1" dirty="0">
                <a:solidFill>
                  <a:srgbClr val="000000"/>
                </a:solidFill>
                <a:cs typeface="Arial" pitchFamily="34" charset="0"/>
              </a:rPr>
              <a:t>1930</a:t>
            </a:r>
            <a:r>
              <a:rPr lang="ru-RU" sz="3000" b="1" i="1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eaLnBrk="0" hangingPunct="0">
              <a:defRPr/>
            </a:pPr>
            <a:endParaRPr lang="ru-RU" sz="3000" dirty="0">
              <a:solidFill>
                <a:srgbClr val="0000FF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76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7" name="Picture 3" descr="Untitled-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16" t="4803" r="3606"/>
          <a:stretch>
            <a:fillRect/>
          </a:stretch>
        </p:blipFill>
        <p:spPr bwMode="auto">
          <a:xfrm>
            <a:off x="681038" y="454025"/>
            <a:ext cx="8215312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5184775" y="214313"/>
            <a:ext cx="3095625" cy="1008062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План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20725" y="1150938"/>
            <a:ext cx="5554663" cy="4581525"/>
            <a:chOff x="288" y="762"/>
            <a:chExt cx="3499" cy="2886"/>
          </a:xfrm>
        </p:grpSpPr>
        <p:sp>
          <p:nvSpPr>
            <p:cNvPr id="8204" name="Freeform 6"/>
            <p:cNvSpPr>
              <a:spLocks/>
            </p:cNvSpPr>
            <p:nvPr/>
          </p:nvSpPr>
          <p:spPr bwMode="auto">
            <a:xfrm>
              <a:off x="2221" y="762"/>
              <a:ext cx="1566" cy="2850"/>
            </a:xfrm>
            <a:custGeom>
              <a:avLst/>
              <a:gdLst>
                <a:gd name="T0" fmla="*/ 493 w 1555"/>
                <a:gd name="T1" fmla="*/ 0 h 2848"/>
                <a:gd name="T2" fmla="*/ 422 w 1555"/>
                <a:gd name="T3" fmla="*/ 108 h 2848"/>
                <a:gd name="T4" fmla="*/ 409 w 1555"/>
                <a:gd name="T5" fmla="*/ 185 h 2848"/>
                <a:gd name="T6" fmla="*/ 435 w 1555"/>
                <a:gd name="T7" fmla="*/ 224 h 2848"/>
                <a:gd name="T8" fmla="*/ 448 w 1555"/>
                <a:gd name="T9" fmla="*/ 262 h 2848"/>
                <a:gd name="T10" fmla="*/ 422 w 1555"/>
                <a:gd name="T11" fmla="*/ 384 h 2848"/>
                <a:gd name="T12" fmla="*/ 448 w 1555"/>
                <a:gd name="T13" fmla="*/ 460 h 2848"/>
                <a:gd name="T14" fmla="*/ 505 w 1555"/>
                <a:gd name="T15" fmla="*/ 512 h 2848"/>
                <a:gd name="T16" fmla="*/ 550 w 1555"/>
                <a:gd name="T17" fmla="*/ 569 h 2848"/>
                <a:gd name="T18" fmla="*/ 621 w 1555"/>
                <a:gd name="T19" fmla="*/ 550 h 2848"/>
                <a:gd name="T20" fmla="*/ 614 w 1555"/>
                <a:gd name="T21" fmla="*/ 633 h 2848"/>
                <a:gd name="T22" fmla="*/ 557 w 1555"/>
                <a:gd name="T23" fmla="*/ 659 h 2848"/>
                <a:gd name="T24" fmla="*/ 525 w 1555"/>
                <a:gd name="T25" fmla="*/ 736 h 2848"/>
                <a:gd name="T26" fmla="*/ 480 w 1555"/>
                <a:gd name="T27" fmla="*/ 838 h 2848"/>
                <a:gd name="T28" fmla="*/ 416 w 1555"/>
                <a:gd name="T29" fmla="*/ 921 h 2848"/>
                <a:gd name="T30" fmla="*/ 435 w 1555"/>
                <a:gd name="T31" fmla="*/ 1081 h 2848"/>
                <a:gd name="T32" fmla="*/ 441 w 1555"/>
                <a:gd name="T33" fmla="*/ 1132 h 2848"/>
                <a:gd name="T34" fmla="*/ 467 w 1555"/>
                <a:gd name="T35" fmla="*/ 1171 h 2848"/>
                <a:gd name="T36" fmla="*/ 313 w 1555"/>
                <a:gd name="T37" fmla="*/ 1228 h 2848"/>
                <a:gd name="T38" fmla="*/ 173 w 1555"/>
                <a:gd name="T39" fmla="*/ 1248 h 2848"/>
                <a:gd name="T40" fmla="*/ 147 w 1555"/>
                <a:gd name="T41" fmla="*/ 1286 h 2848"/>
                <a:gd name="T42" fmla="*/ 134 w 1555"/>
                <a:gd name="T43" fmla="*/ 1305 h 2848"/>
                <a:gd name="T44" fmla="*/ 64 w 1555"/>
                <a:gd name="T45" fmla="*/ 1318 h 2848"/>
                <a:gd name="T46" fmla="*/ 6 w 1555"/>
                <a:gd name="T47" fmla="*/ 1350 h 2848"/>
                <a:gd name="T48" fmla="*/ 0 w 1555"/>
                <a:gd name="T49" fmla="*/ 1388 h 2848"/>
                <a:gd name="T50" fmla="*/ 77 w 1555"/>
                <a:gd name="T51" fmla="*/ 1446 h 2848"/>
                <a:gd name="T52" fmla="*/ 121 w 1555"/>
                <a:gd name="T53" fmla="*/ 1491 h 2848"/>
                <a:gd name="T54" fmla="*/ 166 w 1555"/>
                <a:gd name="T55" fmla="*/ 1504 h 2848"/>
                <a:gd name="T56" fmla="*/ 358 w 1555"/>
                <a:gd name="T57" fmla="*/ 1542 h 2848"/>
                <a:gd name="T58" fmla="*/ 397 w 1555"/>
                <a:gd name="T59" fmla="*/ 1600 h 2848"/>
                <a:gd name="T60" fmla="*/ 429 w 1555"/>
                <a:gd name="T61" fmla="*/ 1676 h 2848"/>
                <a:gd name="T62" fmla="*/ 448 w 1555"/>
                <a:gd name="T63" fmla="*/ 1689 h 2848"/>
                <a:gd name="T64" fmla="*/ 454 w 1555"/>
                <a:gd name="T65" fmla="*/ 1728 h 2848"/>
                <a:gd name="T66" fmla="*/ 493 w 1555"/>
                <a:gd name="T67" fmla="*/ 1740 h 2848"/>
                <a:gd name="T68" fmla="*/ 518 w 1555"/>
                <a:gd name="T69" fmla="*/ 1728 h 2848"/>
                <a:gd name="T70" fmla="*/ 659 w 1555"/>
                <a:gd name="T71" fmla="*/ 1772 h 2848"/>
                <a:gd name="T72" fmla="*/ 691 w 1555"/>
                <a:gd name="T73" fmla="*/ 1798 h 2848"/>
                <a:gd name="T74" fmla="*/ 704 w 1555"/>
                <a:gd name="T75" fmla="*/ 1817 h 2848"/>
                <a:gd name="T76" fmla="*/ 742 w 1555"/>
                <a:gd name="T77" fmla="*/ 1830 h 2848"/>
                <a:gd name="T78" fmla="*/ 793 w 1555"/>
                <a:gd name="T79" fmla="*/ 1868 h 2848"/>
                <a:gd name="T80" fmla="*/ 883 w 1555"/>
                <a:gd name="T81" fmla="*/ 1958 h 2848"/>
                <a:gd name="T82" fmla="*/ 838 w 1555"/>
                <a:gd name="T83" fmla="*/ 1984 h 2848"/>
                <a:gd name="T84" fmla="*/ 819 w 1555"/>
                <a:gd name="T85" fmla="*/ 2022 h 2848"/>
                <a:gd name="T86" fmla="*/ 793 w 1555"/>
                <a:gd name="T87" fmla="*/ 2080 h 2848"/>
                <a:gd name="T88" fmla="*/ 813 w 1555"/>
                <a:gd name="T89" fmla="*/ 2195 h 2848"/>
                <a:gd name="T90" fmla="*/ 832 w 1555"/>
                <a:gd name="T91" fmla="*/ 2201 h 2848"/>
                <a:gd name="T92" fmla="*/ 941 w 1555"/>
                <a:gd name="T93" fmla="*/ 2195 h 2848"/>
                <a:gd name="T94" fmla="*/ 979 w 1555"/>
                <a:gd name="T95" fmla="*/ 2278 h 2848"/>
                <a:gd name="T96" fmla="*/ 953 w 1555"/>
                <a:gd name="T97" fmla="*/ 2387 h 2848"/>
                <a:gd name="T98" fmla="*/ 947 w 1555"/>
                <a:gd name="T99" fmla="*/ 2438 h 2848"/>
                <a:gd name="T100" fmla="*/ 928 w 1555"/>
                <a:gd name="T101" fmla="*/ 2496 h 2848"/>
                <a:gd name="T102" fmla="*/ 973 w 1555"/>
                <a:gd name="T103" fmla="*/ 2585 h 2848"/>
                <a:gd name="T104" fmla="*/ 1024 w 1555"/>
                <a:gd name="T105" fmla="*/ 2681 h 2848"/>
                <a:gd name="T106" fmla="*/ 1113 w 1555"/>
                <a:gd name="T107" fmla="*/ 2835 h 2848"/>
                <a:gd name="T108" fmla="*/ 1152 w 1555"/>
                <a:gd name="T109" fmla="*/ 2848 h 2848"/>
                <a:gd name="T110" fmla="*/ 1312 w 1555"/>
                <a:gd name="T111" fmla="*/ 2796 h 2848"/>
                <a:gd name="T112" fmla="*/ 1357 w 1555"/>
                <a:gd name="T113" fmla="*/ 2771 h 2848"/>
                <a:gd name="T114" fmla="*/ 1389 w 1555"/>
                <a:gd name="T115" fmla="*/ 2720 h 2848"/>
                <a:gd name="T116" fmla="*/ 1453 w 1555"/>
                <a:gd name="T117" fmla="*/ 2668 h 2848"/>
                <a:gd name="T118" fmla="*/ 1523 w 1555"/>
                <a:gd name="T119" fmla="*/ 2675 h 2848"/>
                <a:gd name="T120" fmla="*/ 1555 w 1555"/>
                <a:gd name="T121" fmla="*/ 2688 h 28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555" h="2848">
                  <a:moveTo>
                    <a:pt x="493" y="0"/>
                  </a:moveTo>
                  <a:cubicBezTo>
                    <a:pt x="478" y="42"/>
                    <a:pt x="460" y="84"/>
                    <a:pt x="422" y="108"/>
                  </a:cubicBezTo>
                  <a:cubicBezTo>
                    <a:pt x="400" y="142"/>
                    <a:pt x="383" y="146"/>
                    <a:pt x="409" y="185"/>
                  </a:cubicBezTo>
                  <a:cubicBezTo>
                    <a:pt x="418" y="198"/>
                    <a:pt x="435" y="224"/>
                    <a:pt x="435" y="224"/>
                  </a:cubicBezTo>
                  <a:cubicBezTo>
                    <a:pt x="439" y="237"/>
                    <a:pt x="448" y="249"/>
                    <a:pt x="448" y="262"/>
                  </a:cubicBezTo>
                  <a:cubicBezTo>
                    <a:pt x="448" y="303"/>
                    <a:pt x="432" y="345"/>
                    <a:pt x="422" y="384"/>
                  </a:cubicBezTo>
                  <a:cubicBezTo>
                    <a:pt x="428" y="417"/>
                    <a:pt x="430" y="434"/>
                    <a:pt x="448" y="460"/>
                  </a:cubicBezTo>
                  <a:cubicBezTo>
                    <a:pt x="459" y="496"/>
                    <a:pt x="472" y="500"/>
                    <a:pt x="505" y="512"/>
                  </a:cubicBezTo>
                  <a:cubicBezTo>
                    <a:pt x="515" y="539"/>
                    <a:pt x="521" y="560"/>
                    <a:pt x="550" y="569"/>
                  </a:cubicBezTo>
                  <a:cubicBezTo>
                    <a:pt x="575" y="564"/>
                    <a:pt x="597" y="557"/>
                    <a:pt x="621" y="550"/>
                  </a:cubicBezTo>
                  <a:cubicBezTo>
                    <a:pt x="664" y="564"/>
                    <a:pt x="643" y="613"/>
                    <a:pt x="614" y="633"/>
                  </a:cubicBezTo>
                  <a:cubicBezTo>
                    <a:pt x="597" y="645"/>
                    <a:pt x="576" y="650"/>
                    <a:pt x="557" y="659"/>
                  </a:cubicBezTo>
                  <a:cubicBezTo>
                    <a:pt x="539" y="685"/>
                    <a:pt x="531" y="705"/>
                    <a:pt x="525" y="736"/>
                  </a:cubicBezTo>
                  <a:cubicBezTo>
                    <a:pt x="535" y="779"/>
                    <a:pt x="505" y="803"/>
                    <a:pt x="480" y="838"/>
                  </a:cubicBezTo>
                  <a:cubicBezTo>
                    <a:pt x="459" y="868"/>
                    <a:pt x="442" y="895"/>
                    <a:pt x="416" y="921"/>
                  </a:cubicBezTo>
                  <a:cubicBezTo>
                    <a:pt x="392" y="986"/>
                    <a:pt x="420" y="1019"/>
                    <a:pt x="435" y="1081"/>
                  </a:cubicBezTo>
                  <a:cubicBezTo>
                    <a:pt x="437" y="1098"/>
                    <a:pt x="435" y="1116"/>
                    <a:pt x="441" y="1132"/>
                  </a:cubicBezTo>
                  <a:cubicBezTo>
                    <a:pt x="446" y="1147"/>
                    <a:pt x="467" y="1171"/>
                    <a:pt x="467" y="1171"/>
                  </a:cubicBezTo>
                  <a:cubicBezTo>
                    <a:pt x="490" y="1245"/>
                    <a:pt x="349" y="1226"/>
                    <a:pt x="313" y="1228"/>
                  </a:cubicBezTo>
                  <a:cubicBezTo>
                    <a:pt x="266" y="1238"/>
                    <a:pt x="218" y="1232"/>
                    <a:pt x="173" y="1248"/>
                  </a:cubicBezTo>
                  <a:cubicBezTo>
                    <a:pt x="164" y="1261"/>
                    <a:pt x="156" y="1273"/>
                    <a:pt x="147" y="1286"/>
                  </a:cubicBezTo>
                  <a:cubicBezTo>
                    <a:pt x="143" y="1292"/>
                    <a:pt x="142" y="1304"/>
                    <a:pt x="134" y="1305"/>
                  </a:cubicBezTo>
                  <a:cubicBezTo>
                    <a:pt x="111" y="1309"/>
                    <a:pt x="64" y="1318"/>
                    <a:pt x="64" y="1318"/>
                  </a:cubicBezTo>
                  <a:cubicBezTo>
                    <a:pt x="19" y="1348"/>
                    <a:pt x="40" y="1339"/>
                    <a:pt x="6" y="1350"/>
                  </a:cubicBezTo>
                  <a:cubicBezTo>
                    <a:pt x="4" y="1363"/>
                    <a:pt x="0" y="1375"/>
                    <a:pt x="0" y="1388"/>
                  </a:cubicBezTo>
                  <a:cubicBezTo>
                    <a:pt x="0" y="1420"/>
                    <a:pt x="56" y="1433"/>
                    <a:pt x="77" y="1446"/>
                  </a:cubicBezTo>
                  <a:cubicBezTo>
                    <a:pt x="102" y="1484"/>
                    <a:pt x="89" y="1481"/>
                    <a:pt x="121" y="1491"/>
                  </a:cubicBezTo>
                  <a:cubicBezTo>
                    <a:pt x="136" y="1496"/>
                    <a:pt x="166" y="1504"/>
                    <a:pt x="166" y="1504"/>
                  </a:cubicBezTo>
                  <a:cubicBezTo>
                    <a:pt x="247" y="1555"/>
                    <a:pt x="201" y="1536"/>
                    <a:pt x="358" y="1542"/>
                  </a:cubicBezTo>
                  <a:cubicBezTo>
                    <a:pt x="377" y="1561"/>
                    <a:pt x="382" y="1578"/>
                    <a:pt x="397" y="1600"/>
                  </a:cubicBezTo>
                  <a:cubicBezTo>
                    <a:pt x="401" y="1638"/>
                    <a:pt x="393" y="1665"/>
                    <a:pt x="429" y="1676"/>
                  </a:cubicBezTo>
                  <a:cubicBezTo>
                    <a:pt x="435" y="1680"/>
                    <a:pt x="445" y="1682"/>
                    <a:pt x="448" y="1689"/>
                  </a:cubicBezTo>
                  <a:cubicBezTo>
                    <a:pt x="454" y="1701"/>
                    <a:pt x="445" y="1718"/>
                    <a:pt x="454" y="1728"/>
                  </a:cubicBezTo>
                  <a:cubicBezTo>
                    <a:pt x="463" y="1738"/>
                    <a:pt x="480" y="1736"/>
                    <a:pt x="493" y="1740"/>
                  </a:cubicBezTo>
                  <a:cubicBezTo>
                    <a:pt x="501" y="1736"/>
                    <a:pt x="509" y="1729"/>
                    <a:pt x="518" y="1728"/>
                  </a:cubicBezTo>
                  <a:cubicBezTo>
                    <a:pt x="560" y="1724"/>
                    <a:pt x="624" y="1750"/>
                    <a:pt x="659" y="1772"/>
                  </a:cubicBezTo>
                  <a:cubicBezTo>
                    <a:pt x="695" y="1828"/>
                    <a:pt x="648" y="1764"/>
                    <a:pt x="691" y="1798"/>
                  </a:cubicBezTo>
                  <a:cubicBezTo>
                    <a:pt x="697" y="1803"/>
                    <a:pt x="698" y="1812"/>
                    <a:pt x="704" y="1817"/>
                  </a:cubicBezTo>
                  <a:cubicBezTo>
                    <a:pt x="707" y="1819"/>
                    <a:pt x="739" y="1829"/>
                    <a:pt x="742" y="1830"/>
                  </a:cubicBezTo>
                  <a:cubicBezTo>
                    <a:pt x="757" y="1852"/>
                    <a:pt x="771" y="1854"/>
                    <a:pt x="793" y="1868"/>
                  </a:cubicBezTo>
                  <a:cubicBezTo>
                    <a:pt x="826" y="1918"/>
                    <a:pt x="828" y="1941"/>
                    <a:pt x="883" y="1958"/>
                  </a:cubicBezTo>
                  <a:cubicBezTo>
                    <a:pt x="869" y="1968"/>
                    <a:pt x="850" y="1972"/>
                    <a:pt x="838" y="1984"/>
                  </a:cubicBezTo>
                  <a:cubicBezTo>
                    <a:pt x="828" y="1994"/>
                    <a:pt x="827" y="2010"/>
                    <a:pt x="819" y="2022"/>
                  </a:cubicBezTo>
                  <a:cubicBezTo>
                    <a:pt x="812" y="2044"/>
                    <a:pt x="806" y="2061"/>
                    <a:pt x="793" y="2080"/>
                  </a:cubicBezTo>
                  <a:cubicBezTo>
                    <a:pt x="787" y="2100"/>
                    <a:pt x="798" y="2177"/>
                    <a:pt x="813" y="2195"/>
                  </a:cubicBezTo>
                  <a:cubicBezTo>
                    <a:pt x="817" y="2200"/>
                    <a:pt x="826" y="2199"/>
                    <a:pt x="832" y="2201"/>
                  </a:cubicBezTo>
                  <a:cubicBezTo>
                    <a:pt x="879" y="2195"/>
                    <a:pt x="896" y="2187"/>
                    <a:pt x="941" y="2195"/>
                  </a:cubicBezTo>
                  <a:cubicBezTo>
                    <a:pt x="963" y="2229"/>
                    <a:pt x="967" y="2241"/>
                    <a:pt x="979" y="2278"/>
                  </a:cubicBezTo>
                  <a:cubicBezTo>
                    <a:pt x="974" y="2316"/>
                    <a:pt x="966" y="2351"/>
                    <a:pt x="953" y="2387"/>
                  </a:cubicBezTo>
                  <a:cubicBezTo>
                    <a:pt x="951" y="2404"/>
                    <a:pt x="951" y="2421"/>
                    <a:pt x="947" y="2438"/>
                  </a:cubicBezTo>
                  <a:cubicBezTo>
                    <a:pt x="942" y="2458"/>
                    <a:pt x="928" y="2496"/>
                    <a:pt x="928" y="2496"/>
                  </a:cubicBezTo>
                  <a:cubicBezTo>
                    <a:pt x="936" y="2529"/>
                    <a:pt x="952" y="2559"/>
                    <a:pt x="973" y="2585"/>
                  </a:cubicBezTo>
                  <a:cubicBezTo>
                    <a:pt x="983" y="2618"/>
                    <a:pt x="1000" y="2657"/>
                    <a:pt x="1024" y="2681"/>
                  </a:cubicBezTo>
                  <a:cubicBezTo>
                    <a:pt x="1037" y="2722"/>
                    <a:pt x="1077" y="2812"/>
                    <a:pt x="1113" y="2835"/>
                  </a:cubicBezTo>
                  <a:cubicBezTo>
                    <a:pt x="1125" y="2842"/>
                    <a:pt x="1139" y="2843"/>
                    <a:pt x="1152" y="2848"/>
                  </a:cubicBezTo>
                  <a:cubicBezTo>
                    <a:pt x="1208" y="2836"/>
                    <a:pt x="1256" y="2808"/>
                    <a:pt x="1312" y="2796"/>
                  </a:cubicBezTo>
                  <a:cubicBezTo>
                    <a:pt x="1327" y="2788"/>
                    <a:pt x="1346" y="2784"/>
                    <a:pt x="1357" y="2771"/>
                  </a:cubicBezTo>
                  <a:cubicBezTo>
                    <a:pt x="1429" y="2690"/>
                    <a:pt x="1324" y="2759"/>
                    <a:pt x="1389" y="2720"/>
                  </a:cubicBezTo>
                  <a:cubicBezTo>
                    <a:pt x="1398" y="2691"/>
                    <a:pt x="1426" y="2686"/>
                    <a:pt x="1453" y="2668"/>
                  </a:cubicBezTo>
                  <a:cubicBezTo>
                    <a:pt x="1476" y="2670"/>
                    <a:pt x="1500" y="2670"/>
                    <a:pt x="1523" y="2675"/>
                  </a:cubicBezTo>
                  <a:cubicBezTo>
                    <a:pt x="1534" y="2677"/>
                    <a:pt x="1555" y="2688"/>
                    <a:pt x="1555" y="2688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05" name="Freeform 7"/>
            <p:cNvSpPr>
              <a:spLocks/>
            </p:cNvSpPr>
            <p:nvPr/>
          </p:nvSpPr>
          <p:spPr bwMode="auto">
            <a:xfrm>
              <a:off x="3155" y="3113"/>
              <a:ext cx="632" cy="189"/>
            </a:xfrm>
            <a:custGeom>
              <a:avLst/>
              <a:gdLst>
                <a:gd name="T0" fmla="*/ 0 w 602"/>
                <a:gd name="T1" fmla="*/ 198 h 198"/>
                <a:gd name="T2" fmla="*/ 122 w 602"/>
                <a:gd name="T3" fmla="*/ 109 h 198"/>
                <a:gd name="T4" fmla="*/ 186 w 602"/>
                <a:gd name="T5" fmla="*/ 45 h 198"/>
                <a:gd name="T6" fmla="*/ 250 w 602"/>
                <a:gd name="T7" fmla="*/ 26 h 198"/>
                <a:gd name="T8" fmla="*/ 307 w 602"/>
                <a:gd name="T9" fmla="*/ 0 h 198"/>
                <a:gd name="T10" fmla="*/ 423 w 602"/>
                <a:gd name="T11" fmla="*/ 19 h 198"/>
                <a:gd name="T12" fmla="*/ 480 w 602"/>
                <a:gd name="T13" fmla="*/ 38 h 198"/>
                <a:gd name="T14" fmla="*/ 602 w 602"/>
                <a:gd name="T15" fmla="*/ 19 h 1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02" h="198">
                  <a:moveTo>
                    <a:pt x="0" y="198"/>
                  </a:moveTo>
                  <a:cubicBezTo>
                    <a:pt x="52" y="179"/>
                    <a:pt x="90" y="156"/>
                    <a:pt x="122" y="109"/>
                  </a:cubicBezTo>
                  <a:cubicBezTo>
                    <a:pt x="129" y="78"/>
                    <a:pt x="155" y="57"/>
                    <a:pt x="186" y="45"/>
                  </a:cubicBezTo>
                  <a:cubicBezTo>
                    <a:pt x="207" y="37"/>
                    <a:pt x="250" y="26"/>
                    <a:pt x="250" y="26"/>
                  </a:cubicBezTo>
                  <a:cubicBezTo>
                    <a:pt x="269" y="13"/>
                    <a:pt x="285" y="7"/>
                    <a:pt x="307" y="0"/>
                  </a:cubicBezTo>
                  <a:cubicBezTo>
                    <a:pt x="370" y="9"/>
                    <a:pt x="381" y="5"/>
                    <a:pt x="423" y="19"/>
                  </a:cubicBezTo>
                  <a:cubicBezTo>
                    <a:pt x="442" y="25"/>
                    <a:pt x="480" y="38"/>
                    <a:pt x="480" y="38"/>
                  </a:cubicBezTo>
                  <a:cubicBezTo>
                    <a:pt x="513" y="33"/>
                    <a:pt x="566" y="19"/>
                    <a:pt x="602" y="19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06" name="Freeform 8"/>
            <p:cNvSpPr>
              <a:spLocks/>
            </p:cNvSpPr>
            <p:nvPr/>
          </p:nvSpPr>
          <p:spPr bwMode="auto">
            <a:xfrm>
              <a:off x="288" y="2240"/>
              <a:ext cx="2048" cy="1408"/>
            </a:xfrm>
            <a:custGeom>
              <a:avLst/>
              <a:gdLst>
                <a:gd name="T0" fmla="*/ 2048 w 2048"/>
                <a:gd name="T1" fmla="*/ 0 h 1408"/>
                <a:gd name="T2" fmla="*/ 1958 w 2048"/>
                <a:gd name="T3" fmla="*/ 186 h 1408"/>
                <a:gd name="T4" fmla="*/ 1939 w 2048"/>
                <a:gd name="T5" fmla="*/ 224 h 1408"/>
                <a:gd name="T6" fmla="*/ 1901 w 2048"/>
                <a:gd name="T7" fmla="*/ 250 h 1408"/>
                <a:gd name="T8" fmla="*/ 1888 w 2048"/>
                <a:gd name="T9" fmla="*/ 269 h 1408"/>
                <a:gd name="T10" fmla="*/ 1856 w 2048"/>
                <a:gd name="T11" fmla="*/ 294 h 1408"/>
                <a:gd name="T12" fmla="*/ 1843 w 2048"/>
                <a:gd name="T13" fmla="*/ 333 h 1408"/>
                <a:gd name="T14" fmla="*/ 1792 w 2048"/>
                <a:gd name="T15" fmla="*/ 403 h 1408"/>
                <a:gd name="T16" fmla="*/ 1728 w 2048"/>
                <a:gd name="T17" fmla="*/ 461 h 1408"/>
                <a:gd name="T18" fmla="*/ 1696 w 2048"/>
                <a:gd name="T19" fmla="*/ 531 h 1408"/>
                <a:gd name="T20" fmla="*/ 1651 w 2048"/>
                <a:gd name="T21" fmla="*/ 723 h 1408"/>
                <a:gd name="T22" fmla="*/ 1440 w 2048"/>
                <a:gd name="T23" fmla="*/ 832 h 1408"/>
                <a:gd name="T24" fmla="*/ 1382 w 2048"/>
                <a:gd name="T25" fmla="*/ 870 h 1408"/>
                <a:gd name="T26" fmla="*/ 1338 w 2048"/>
                <a:gd name="T27" fmla="*/ 832 h 1408"/>
                <a:gd name="T28" fmla="*/ 1280 w 2048"/>
                <a:gd name="T29" fmla="*/ 915 h 1408"/>
                <a:gd name="T30" fmla="*/ 1242 w 2048"/>
                <a:gd name="T31" fmla="*/ 1082 h 1408"/>
                <a:gd name="T32" fmla="*/ 1197 w 2048"/>
                <a:gd name="T33" fmla="*/ 1210 h 1408"/>
                <a:gd name="T34" fmla="*/ 1062 w 2048"/>
                <a:gd name="T35" fmla="*/ 1190 h 1408"/>
                <a:gd name="T36" fmla="*/ 934 w 2048"/>
                <a:gd name="T37" fmla="*/ 1229 h 1408"/>
                <a:gd name="T38" fmla="*/ 877 w 2048"/>
                <a:gd name="T39" fmla="*/ 1306 h 1408"/>
                <a:gd name="T40" fmla="*/ 845 w 2048"/>
                <a:gd name="T41" fmla="*/ 1280 h 1408"/>
                <a:gd name="T42" fmla="*/ 781 w 2048"/>
                <a:gd name="T43" fmla="*/ 1248 h 1408"/>
                <a:gd name="T44" fmla="*/ 717 w 2048"/>
                <a:gd name="T45" fmla="*/ 1312 h 1408"/>
                <a:gd name="T46" fmla="*/ 691 w 2048"/>
                <a:gd name="T47" fmla="*/ 1350 h 1408"/>
                <a:gd name="T48" fmla="*/ 557 w 2048"/>
                <a:gd name="T49" fmla="*/ 1408 h 1408"/>
                <a:gd name="T50" fmla="*/ 538 w 2048"/>
                <a:gd name="T51" fmla="*/ 1395 h 1408"/>
                <a:gd name="T52" fmla="*/ 576 w 2048"/>
                <a:gd name="T53" fmla="*/ 1299 h 1408"/>
                <a:gd name="T54" fmla="*/ 570 w 2048"/>
                <a:gd name="T55" fmla="*/ 1094 h 1408"/>
                <a:gd name="T56" fmla="*/ 563 w 2048"/>
                <a:gd name="T57" fmla="*/ 1056 h 1408"/>
                <a:gd name="T58" fmla="*/ 493 w 2048"/>
                <a:gd name="T59" fmla="*/ 1018 h 1408"/>
                <a:gd name="T60" fmla="*/ 461 w 2048"/>
                <a:gd name="T61" fmla="*/ 1030 h 1408"/>
                <a:gd name="T62" fmla="*/ 429 w 2048"/>
                <a:gd name="T63" fmla="*/ 1075 h 1408"/>
                <a:gd name="T64" fmla="*/ 269 w 2048"/>
                <a:gd name="T65" fmla="*/ 1146 h 1408"/>
                <a:gd name="T66" fmla="*/ 237 w 2048"/>
                <a:gd name="T67" fmla="*/ 1171 h 1408"/>
                <a:gd name="T68" fmla="*/ 166 w 2048"/>
                <a:gd name="T69" fmla="*/ 1190 h 1408"/>
                <a:gd name="T70" fmla="*/ 128 w 2048"/>
                <a:gd name="T71" fmla="*/ 1222 h 1408"/>
                <a:gd name="T72" fmla="*/ 122 w 2048"/>
                <a:gd name="T73" fmla="*/ 1242 h 1408"/>
                <a:gd name="T74" fmla="*/ 0 w 2048"/>
                <a:gd name="T75" fmla="*/ 1274 h 140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048" h="1408">
                  <a:moveTo>
                    <a:pt x="2048" y="0"/>
                  </a:moveTo>
                  <a:cubicBezTo>
                    <a:pt x="1993" y="55"/>
                    <a:pt x="1982" y="115"/>
                    <a:pt x="1958" y="186"/>
                  </a:cubicBezTo>
                  <a:cubicBezTo>
                    <a:pt x="1953" y="201"/>
                    <a:pt x="1952" y="213"/>
                    <a:pt x="1939" y="224"/>
                  </a:cubicBezTo>
                  <a:cubicBezTo>
                    <a:pt x="1927" y="234"/>
                    <a:pt x="1901" y="250"/>
                    <a:pt x="1901" y="250"/>
                  </a:cubicBezTo>
                  <a:cubicBezTo>
                    <a:pt x="1897" y="256"/>
                    <a:pt x="1893" y="264"/>
                    <a:pt x="1888" y="269"/>
                  </a:cubicBezTo>
                  <a:cubicBezTo>
                    <a:pt x="1878" y="278"/>
                    <a:pt x="1865" y="284"/>
                    <a:pt x="1856" y="294"/>
                  </a:cubicBezTo>
                  <a:cubicBezTo>
                    <a:pt x="1847" y="304"/>
                    <a:pt x="1850" y="321"/>
                    <a:pt x="1843" y="333"/>
                  </a:cubicBezTo>
                  <a:cubicBezTo>
                    <a:pt x="1830" y="356"/>
                    <a:pt x="1813" y="389"/>
                    <a:pt x="1792" y="403"/>
                  </a:cubicBezTo>
                  <a:cubicBezTo>
                    <a:pt x="1777" y="426"/>
                    <a:pt x="1753" y="452"/>
                    <a:pt x="1728" y="461"/>
                  </a:cubicBezTo>
                  <a:cubicBezTo>
                    <a:pt x="1696" y="508"/>
                    <a:pt x="1705" y="484"/>
                    <a:pt x="1696" y="531"/>
                  </a:cubicBezTo>
                  <a:cubicBezTo>
                    <a:pt x="1692" y="594"/>
                    <a:pt x="1688" y="669"/>
                    <a:pt x="1651" y="723"/>
                  </a:cubicBezTo>
                  <a:cubicBezTo>
                    <a:pt x="1623" y="812"/>
                    <a:pt x="1516" y="808"/>
                    <a:pt x="1440" y="832"/>
                  </a:cubicBezTo>
                  <a:cubicBezTo>
                    <a:pt x="1396" y="862"/>
                    <a:pt x="1415" y="850"/>
                    <a:pt x="1382" y="870"/>
                  </a:cubicBezTo>
                  <a:cubicBezTo>
                    <a:pt x="1351" y="860"/>
                    <a:pt x="1366" y="851"/>
                    <a:pt x="1338" y="832"/>
                  </a:cubicBezTo>
                  <a:cubicBezTo>
                    <a:pt x="1302" y="843"/>
                    <a:pt x="1291" y="882"/>
                    <a:pt x="1280" y="915"/>
                  </a:cubicBezTo>
                  <a:cubicBezTo>
                    <a:pt x="1271" y="1053"/>
                    <a:pt x="1288" y="969"/>
                    <a:pt x="1242" y="1082"/>
                  </a:cubicBezTo>
                  <a:cubicBezTo>
                    <a:pt x="1225" y="1124"/>
                    <a:pt x="1222" y="1171"/>
                    <a:pt x="1197" y="1210"/>
                  </a:cubicBezTo>
                  <a:cubicBezTo>
                    <a:pt x="1131" y="1205"/>
                    <a:pt x="1112" y="1208"/>
                    <a:pt x="1062" y="1190"/>
                  </a:cubicBezTo>
                  <a:cubicBezTo>
                    <a:pt x="989" y="1195"/>
                    <a:pt x="968" y="1179"/>
                    <a:pt x="934" y="1229"/>
                  </a:cubicBezTo>
                  <a:cubicBezTo>
                    <a:pt x="924" y="1262"/>
                    <a:pt x="905" y="1287"/>
                    <a:pt x="877" y="1306"/>
                  </a:cubicBezTo>
                  <a:cubicBezTo>
                    <a:pt x="833" y="1290"/>
                    <a:pt x="882" y="1312"/>
                    <a:pt x="845" y="1280"/>
                  </a:cubicBezTo>
                  <a:cubicBezTo>
                    <a:pt x="814" y="1253"/>
                    <a:pt x="813" y="1256"/>
                    <a:pt x="781" y="1248"/>
                  </a:cubicBezTo>
                  <a:cubicBezTo>
                    <a:pt x="729" y="1283"/>
                    <a:pt x="751" y="1260"/>
                    <a:pt x="717" y="1312"/>
                  </a:cubicBezTo>
                  <a:cubicBezTo>
                    <a:pt x="708" y="1325"/>
                    <a:pt x="705" y="1345"/>
                    <a:pt x="691" y="1350"/>
                  </a:cubicBezTo>
                  <a:cubicBezTo>
                    <a:pt x="645" y="1367"/>
                    <a:pt x="602" y="1394"/>
                    <a:pt x="557" y="1408"/>
                  </a:cubicBezTo>
                  <a:cubicBezTo>
                    <a:pt x="551" y="1404"/>
                    <a:pt x="538" y="1403"/>
                    <a:pt x="538" y="1395"/>
                  </a:cubicBezTo>
                  <a:cubicBezTo>
                    <a:pt x="538" y="1371"/>
                    <a:pt x="560" y="1322"/>
                    <a:pt x="576" y="1299"/>
                  </a:cubicBezTo>
                  <a:cubicBezTo>
                    <a:pt x="600" y="1217"/>
                    <a:pt x="588" y="1175"/>
                    <a:pt x="570" y="1094"/>
                  </a:cubicBezTo>
                  <a:cubicBezTo>
                    <a:pt x="567" y="1081"/>
                    <a:pt x="571" y="1066"/>
                    <a:pt x="563" y="1056"/>
                  </a:cubicBezTo>
                  <a:cubicBezTo>
                    <a:pt x="541" y="1026"/>
                    <a:pt x="522" y="1025"/>
                    <a:pt x="493" y="1018"/>
                  </a:cubicBezTo>
                  <a:cubicBezTo>
                    <a:pt x="482" y="1022"/>
                    <a:pt x="470" y="1023"/>
                    <a:pt x="461" y="1030"/>
                  </a:cubicBezTo>
                  <a:cubicBezTo>
                    <a:pt x="438" y="1049"/>
                    <a:pt x="473" y="1061"/>
                    <a:pt x="429" y="1075"/>
                  </a:cubicBezTo>
                  <a:cubicBezTo>
                    <a:pt x="382" y="1107"/>
                    <a:pt x="322" y="1126"/>
                    <a:pt x="269" y="1146"/>
                  </a:cubicBezTo>
                  <a:cubicBezTo>
                    <a:pt x="253" y="1169"/>
                    <a:pt x="262" y="1164"/>
                    <a:pt x="237" y="1171"/>
                  </a:cubicBezTo>
                  <a:cubicBezTo>
                    <a:pt x="213" y="1178"/>
                    <a:pt x="166" y="1190"/>
                    <a:pt x="166" y="1190"/>
                  </a:cubicBezTo>
                  <a:cubicBezTo>
                    <a:pt x="153" y="1199"/>
                    <a:pt x="137" y="1208"/>
                    <a:pt x="128" y="1222"/>
                  </a:cubicBezTo>
                  <a:cubicBezTo>
                    <a:pt x="124" y="1228"/>
                    <a:pt x="128" y="1238"/>
                    <a:pt x="122" y="1242"/>
                  </a:cubicBezTo>
                  <a:cubicBezTo>
                    <a:pt x="86" y="1267"/>
                    <a:pt x="29" y="1240"/>
                    <a:pt x="0" y="1274"/>
                  </a:cubicBezTo>
                </a:path>
              </a:pathLst>
            </a:custGeom>
            <a:noFill/>
            <a:ln w="476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360613" y="3392488"/>
            <a:ext cx="4479925" cy="2943225"/>
            <a:chOff x="1328" y="2166"/>
            <a:chExt cx="2822" cy="1867"/>
          </a:xfrm>
        </p:grpSpPr>
        <p:sp>
          <p:nvSpPr>
            <p:cNvPr id="8202" name="Freeform 10"/>
            <p:cNvSpPr>
              <a:spLocks/>
            </p:cNvSpPr>
            <p:nvPr/>
          </p:nvSpPr>
          <p:spPr bwMode="auto">
            <a:xfrm>
              <a:off x="1328" y="2166"/>
              <a:ext cx="2822" cy="1867"/>
            </a:xfrm>
            <a:custGeom>
              <a:avLst/>
              <a:gdLst>
                <a:gd name="T0" fmla="*/ 67 w 2838"/>
                <a:gd name="T1" fmla="*/ 295 h 1867"/>
                <a:gd name="T2" fmla="*/ 112 w 2838"/>
                <a:gd name="T3" fmla="*/ 285 h 1867"/>
                <a:gd name="T4" fmla="*/ 195 w 2838"/>
                <a:gd name="T5" fmla="*/ 247 h 1867"/>
                <a:gd name="T6" fmla="*/ 250 w 2838"/>
                <a:gd name="T7" fmla="*/ 218 h 1867"/>
                <a:gd name="T8" fmla="*/ 410 w 2838"/>
                <a:gd name="T9" fmla="*/ 112 h 1867"/>
                <a:gd name="T10" fmla="*/ 506 w 2838"/>
                <a:gd name="T11" fmla="*/ 141 h 1867"/>
                <a:gd name="T12" fmla="*/ 637 w 2838"/>
                <a:gd name="T13" fmla="*/ 141 h 1867"/>
                <a:gd name="T14" fmla="*/ 698 w 2838"/>
                <a:gd name="T15" fmla="*/ 119 h 1867"/>
                <a:gd name="T16" fmla="*/ 730 w 2838"/>
                <a:gd name="T17" fmla="*/ 64 h 1867"/>
                <a:gd name="T18" fmla="*/ 845 w 2838"/>
                <a:gd name="T19" fmla="*/ 0 h 1867"/>
                <a:gd name="T20" fmla="*/ 963 w 2838"/>
                <a:gd name="T21" fmla="*/ 36 h 1867"/>
                <a:gd name="T22" fmla="*/ 1123 w 2838"/>
                <a:gd name="T23" fmla="*/ 144 h 1867"/>
                <a:gd name="T24" fmla="*/ 1184 w 2838"/>
                <a:gd name="T25" fmla="*/ 135 h 1867"/>
                <a:gd name="T26" fmla="*/ 1267 w 2838"/>
                <a:gd name="T27" fmla="*/ 164 h 1867"/>
                <a:gd name="T28" fmla="*/ 1322 w 2838"/>
                <a:gd name="T29" fmla="*/ 266 h 1867"/>
                <a:gd name="T30" fmla="*/ 1312 w 2838"/>
                <a:gd name="T31" fmla="*/ 320 h 1867"/>
                <a:gd name="T32" fmla="*/ 1382 w 2838"/>
                <a:gd name="T33" fmla="*/ 336 h 1867"/>
                <a:gd name="T34" fmla="*/ 1443 w 2838"/>
                <a:gd name="T35" fmla="*/ 340 h 1867"/>
                <a:gd name="T36" fmla="*/ 1542 w 2838"/>
                <a:gd name="T37" fmla="*/ 394 h 1867"/>
                <a:gd name="T38" fmla="*/ 1651 w 2838"/>
                <a:gd name="T39" fmla="*/ 477 h 1867"/>
                <a:gd name="T40" fmla="*/ 1683 w 2838"/>
                <a:gd name="T41" fmla="*/ 608 h 1867"/>
                <a:gd name="T42" fmla="*/ 1651 w 2838"/>
                <a:gd name="T43" fmla="*/ 695 h 1867"/>
                <a:gd name="T44" fmla="*/ 1667 w 2838"/>
                <a:gd name="T45" fmla="*/ 816 h 1867"/>
                <a:gd name="T46" fmla="*/ 1763 w 2838"/>
                <a:gd name="T47" fmla="*/ 804 h 1867"/>
                <a:gd name="T48" fmla="*/ 1834 w 2838"/>
                <a:gd name="T49" fmla="*/ 829 h 1867"/>
                <a:gd name="T50" fmla="*/ 1814 w 2838"/>
                <a:gd name="T51" fmla="*/ 925 h 1867"/>
                <a:gd name="T52" fmla="*/ 1779 w 2838"/>
                <a:gd name="T53" fmla="*/ 1060 h 1867"/>
                <a:gd name="T54" fmla="*/ 1792 w 2838"/>
                <a:gd name="T55" fmla="*/ 1136 h 1867"/>
                <a:gd name="T56" fmla="*/ 1786 w 2838"/>
                <a:gd name="T57" fmla="*/ 1236 h 1867"/>
                <a:gd name="T58" fmla="*/ 1722 w 2838"/>
                <a:gd name="T59" fmla="*/ 1469 h 1867"/>
                <a:gd name="T60" fmla="*/ 1757 w 2838"/>
                <a:gd name="T61" fmla="*/ 1600 h 1867"/>
                <a:gd name="T62" fmla="*/ 1776 w 2838"/>
                <a:gd name="T63" fmla="*/ 1655 h 1867"/>
                <a:gd name="T64" fmla="*/ 1802 w 2838"/>
                <a:gd name="T65" fmla="*/ 1722 h 1867"/>
                <a:gd name="T66" fmla="*/ 1923 w 2838"/>
                <a:gd name="T67" fmla="*/ 1850 h 1867"/>
                <a:gd name="T68" fmla="*/ 2022 w 2838"/>
                <a:gd name="T69" fmla="*/ 1815 h 1867"/>
                <a:gd name="T70" fmla="*/ 2090 w 2838"/>
                <a:gd name="T71" fmla="*/ 1738 h 1867"/>
                <a:gd name="T72" fmla="*/ 2144 w 2838"/>
                <a:gd name="T73" fmla="*/ 1706 h 1867"/>
                <a:gd name="T74" fmla="*/ 2224 w 2838"/>
                <a:gd name="T75" fmla="*/ 1639 h 1867"/>
                <a:gd name="T76" fmla="*/ 2403 w 2838"/>
                <a:gd name="T77" fmla="*/ 1568 h 1867"/>
                <a:gd name="T78" fmla="*/ 2528 w 2838"/>
                <a:gd name="T79" fmla="*/ 1546 h 1867"/>
                <a:gd name="T80" fmla="*/ 2666 w 2838"/>
                <a:gd name="T81" fmla="*/ 1373 h 1867"/>
                <a:gd name="T82" fmla="*/ 2800 w 2838"/>
                <a:gd name="T83" fmla="*/ 1303 h 1867"/>
                <a:gd name="T84" fmla="*/ 2835 w 2838"/>
                <a:gd name="T85" fmla="*/ 1268 h 1867"/>
                <a:gd name="T86" fmla="*/ 2832 w 2838"/>
                <a:gd name="T87" fmla="*/ 1069 h 1867"/>
                <a:gd name="T88" fmla="*/ 2774 w 2838"/>
                <a:gd name="T89" fmla="*/ 983 h 1867"/>
                <a:gd name="T90" fmla="*/ 2765 w 2838"/>
                <a:gd name="T91" fmla="*/ 989 h 1867"/>
                <a:gd name="T92" fmla="*/ 2794 w 2838"/>
                <a:gd name="T93" fmla="*/ 1044 h 1867"/>
                <a:gd name="T94" fmla="*/ 2694 w 2838"/>
                <a:gd name="T95" fmla="*/ 1114 h 1867"/>
                <a:gd name="T96" fmla="*/ 2659 w 2838"/>
                <a:gd name="T97" fmla="*/ 1133 h 1867"/>
                <a:gd name="T98" fmla="*/ 2576 w 2838"/>
                <a:gd name="T99" fmla="*/ 1124 h 1867"/>
                <a:gd name="T100" fmla="*/ 2512 w 2838"/>
                <a:gd name="T101" fmla="*/ 1072 h 1867"/>
                <a:gd name="T102" fmla="*/ 2422 w 2838"/>
                <a:gd name="T103" fmla="*/ 1002 h 1867"/>
                <a:gd name="T104" fmla="*/ 2134 w 2838"/>
                <a:gd name="T105" fmla="*/ 932 h 1867"/>
                <a:gd name="T106" fmla="*/ 2013 w 2838"/>
                <a:gd name="T107" fmla="*/ 989 h 1867"/>
                <a:gd name="T108" fmla="*/ 1930 w 2838"/>
                <a:gd name="T109" fmla="*/ 1056 h 1867"/>
                <a:gd name="T110" fmla="*/ 1875 w 2838"/>
                <a:gd name="T111" fmla="*/ 1114 h 1867"/>
                <a:gd name="T112" fmla="*/ 1830 w 2838"/>
                <a:gd name="T113" fmla="*/ 1146 h 1867"/>
                <a:gd name="T114" fmla="*/ 1818 w 2838"/>
                <a:gd name="T115" fmla="*/ 1162 h 1867"/>
                <a:gd name="T116" fmla="*/ 1914 w 2838"/>
                <a:gd name="T117" fmla="*/ 1287 h 1867"/>
                <a:gd name="T118" fmla="*/ 2019 w 2838"/>
                <a:gd name="T119" fmla="*/ 1408 h 186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838" h="1867">
                  <a:moveTo>
                    <a:pt x="0" y="263"/>
                  </a:moveTo>
                  <a:cubicBezTo>
                    <a:pt x="7" y="295"/>
                    <a:pt x="39" y="293"/>
                    <a:pt x="67" y="295"/>
                  </a:cubicBezTo>
                  <a:cubicBezTo>
                    <a:pt x="79" y="294"/>
                    <a:pt x="91" y="295"/>
                    <a:pt x="102" y="292"/>
                  </a:cubicBezTo>
                  <a:cubicBezTo>
                    <a:pt x="106" y="291"/>
                    <a:pt x="108" y="286"/>
                    <a:pt x="112" y="285"/>
                  </a:cubicBezTo>
                  <a:cubicBezTo>
                    <a:pt x="122" y="281"/>
                    <a:pt x="144" y="276"/>
                    <a:pt x="144" y="276"/>
                  </a:cubicBezTo>
                  <a:cubicBezTo>
                    <a:pt x="155" y="263"/>
                    <a:pt x="178" y="253"/>
                    <a:pt x="195" y="247"/>
                  </a:cubicBezTo>
                  <a:cubicBezTo>
                    <a:pt x="211" y="231"/>
                    <a:pt x="191" y="248"/>
                    <a:pt x="221" y="237"/>
                  </a:cubicBezTo>
                  <a:cubicBezTo>
                    <a:pt x="235" y="232"/>
                    <a:pt x="236" y="222"/>
                    <a:pt x="250" y="218"/>
                  </a:cubicBezTo>
                  <a:cubicBezTo>
                    <a:pt x="275" y="185"/>
                    <a:pt x="326" y="147"/>
                    <a:pt x="365" y="135"/>
                  </a:cubicBezTo>
                  <a:cubicBezTo>
                    <a:pt x="377" y="121"/>
                    <a:pt x="394" y="119"/>
                    <a:pt x="410" y="112"/>
                  </a:cubicBezTo>
                  <a:cubicBezTo>
                    <a:pt x="433" y="118"/>
                    <a:pt x="453" y="125"/>
                    <a:pt x="477" y="128"/>
                  </a:cubicBezTo>
                  <a:cubicBezTo>
                    <a:pt x="485" y="135"/>
                    <a:pt x="506" y="141"/>
                    <a:pt x="506" y="141"/>
                  </a:cubicBezTo>
                  <a:cubicBezTo>
                    <a:pt x="515" y="151"/>
                    <a:pt x="534" y="156"/>
                    <a:pt x="547" y="160"/>
                  </a:cubicBezTo>
                  <a:cubicBezTo>
                    <a:pt x="583" y="157"/>
                    <a:pt x="603" y="148"/>
                    <a:pt x="637" y="141"/>
                  </a:cubicBezTo>
                  <a:cubicBezTo>
                    <a:pt x="653" y="138"/>
                    <a:pt x="685" y="132"/>
                    <a:pt x="685" y="132"/>
                  </a:cubicBezTo>
                  <a:cubicBezTo>
                    <a:pt x="689" y="127"/>
                    <a:pt x="695" y="124"/>
                    <a:pt x="698" y="119"/>
                  </a:cubicBezTo>
                  <a:cubicBezTo>
                    <a:pt x="716" y="86"/>
                    <a:pt x="698" y="104"/>
                    <a:pt x="714" y="90"/>
                  </a:cubicBezTo>
                  <a:cubicBezTo>
                    <a:pt x="717" y="79"/>
                    <a:pt x="722" y="72"/>
                    <a:pt x="730" y="64"/>
                  </a:cubicBezTo>
                  <a:cubicBezTo>
                    <a:pt x="734" y="53"/>
                    <a:pt x="739" y="48"/>
                    <a:pt x="746" y="39"/>
                  </a:cubicBezTo>
                  <a:cubicBezTo>
                    <a:pt x="757" y="1"/>
                    <a:pt x="814" y="3"/>
                    <a:pt x="845" y="0"/>
                  </a:cubicBezTo>
                  <a:cubicBezTo>
                    <a:pt x="869" y="3"/>
                    <a:pt x="892" y="5"/>
                    <a:pt x="915" y="13"/>
                  </a:cubicBezTo>
                  <a:cubicBezTo>
                    <a:pt x="930" y="23"/>
                    <a:pt x="948" y="26"/>
                    <a:pt x="963" y="36"/>
                  </a:cubicBezTo>
                  <a:cubicBezTo>
                    <a:pt x="986" y="50"/>
                    <a:pt x="1003" y="71"/>
                    <a:pt x="1030" y="80"/>
                  </a:cubicBezTo>
                  <a:cubicBezTo>
                    <a:pt x="1054" y="115"/>
                    <a:pt x="1082" y="130"/>
                    <a:pt x="1123" y="144"/>
                  </a:cubicBezTo>
                  <a:cubicBezTo>
                    <a:pt x="1137" y="143"/>
                    <a:pt x="1151" y="143"/>
                    <a:pt x="1165" y="141"/>
                  </a:cubicBezTo>
                  <a:cubicBezTo>
                    <a:pt x="1172" y="140"/>
                    <a:pt x="1184" y="135"/>
                    <a:pt x="1184" y="135"/>
                  </a:cubicBezTo>
                  <a:cubicBezTo>
                    <a:pt x="1205" y="136"/>
                    <a:pt x="1232" y="127"/>
                    <a:pt x="1248" y="141"/>
                  </a:cubicBezTo>
                  <a:cubicBezTo>
                    <a:pt x="1255" y="148"/>
                    <a:pt x="1267" y="164"/>
                    <a:pt x="1267" y="164"/>
                  </a:cubicBezTo>
                  <a:cubicBezTo>
                    <a:pt x="1269" y="198"/>
                    <a:pt x="1264" y="225"/>
                    <a:pt x="1299" y="237"/>
                  </a:cubicBezTo>
                  <a:cubicBezTo>
                    <a:pt x="1304" y="252"/>
                    <a:pt x="1316" y="251"/>
                    <a:pt x="1322" y="266"/>
                  </a:cubicBezTo>
                  <a:cubicBezTo>
                    <a:pt x="1321" y="278"/>
                    <a:pt x="1320" y="289"/>
                    <a:pt x="1318" y="301"/>
                  </a:cubicBezTo>
                  <a:cubicBezTo>
                    <a:pt x="1317" y="308"/>
                    <a:pt x="1312" y="320"/>
                    <a:pt x="1312" y="320"/>
                  </a:cubicBezTo>
                  <a:cubicBezTo>
                    <a:pt x="1315" y="338"/>
                    <a:pt x="1316" y="344"/>
                    <a:pt x="1334" y="349"/>
                  </a:cubicBezTo>
                  <a:cubicBezTo>
                    <a:pt x="1352" y="362"/>
                    <a:pt x="1364" y="344"/>
                    <a:pt x="1382" y="336"/>
                  </a:cubicBezTo>
                  <a:cubicBezTo>
                    <a:pt x="1397" y="342"/>
                    <a:pt x="1390" y="350"/>
                    <a:pt x="1405" y="356"/>
                  </a:cubicBezTo>
                  <a:cubicBezTo>
                    <a:pt x="1422" y="352"/>
                    <a:pt x="1429" y="349"/>
                    <a:pt x="1443" y="340"/>
                  </a:cubicBezTo>
                  <a:cubicBezTo>
                    <a:pt x="1456" y="348"/>
                    <a:pt x="1460" y="360"/>
                    <a:pt x="1475" y="365"/>
                  </a:cubicBezTo>
                  <a:cubicBezTo>
                    <a:pt x="1489" y="379"/>
                    <a:pt x="1521" y="387"/>
                    <a:pt x="1542" y="394"/>
                  </a:cubicBezTo>
                  <a:cubicBezTo>
                    <a:pt x="1554" y="404"/>
                    <a:pt x="1569" y="414"/>
                    <a:pt x="1584" y="420"/>
                  </a:cubicBezTo>
                  <a:cubicBezTo>
                    <a:pt x="1600" y="443"/>
                    <a:pt x="1624" y="468"/>
                    <a:pt x="1651" y="477"/>
                  </a:cubicBezTo>
                  <a:cubicBezTo>
                    <a:pt x="1670" y="490"/>
                    <a:pt x="1689" y="508"/>
                    <a:pt x="1702" y="528"/>
                  </a:cubicBezTo>
                  <a:cubicBezTo>
                    <a:pt x="1707" y="558"/>
                    <a:pt x="1702" y="584"/>
                    <a:pt x="1683" y="608"/>
                  </a:cubicBezTo>
                  <a:cubicBezTo>
                    <a:pt x="1679" y="620"/>
                    <a:pt x="1674" y="627"/>
                    <a:pt x="1667" y="637"/>
                  </a:cubicBezTo>
                  <a:cubicBezTo>
                    <a:pt x="1665" y="660"/>
                    <a:pt x="1664" y="677"/>
                    <a:pt x="1651" y="695"/>
                  </a:cubicBezTo>
                  <a:cubicBezTo>
                    <a:pt x="1645" y="720"/>
                    <a:pt x="1648" y="748"/>
                    <a:pt x="1638" y="772"/>
                  </a:cubicBezTo>
                  <a:cubicBezTo>
                    <a:pt x="1648" y="794"/>
                    <a:pt x="1640" y="811"/>
                    <a:pt x="1667" y="816"/>
                  </a:cubicBezTo>
                  <a:cubicBezTo>
                    <a:pt x="1676" y="818"/>
                    <a:pt x="1684" y="819"/>
                    <a:pt x="1693" y="820"/>
                  </a:cubicBezTo>
                  <a:cubicBezTo>
                    <a:pt x="1713" y="827"/>
                    <a:pt x="1744" y="810"/>
                    <a:pt x="1763" y="804"/>
                  </a:cubicBezTo>
                  <a:cubicBezTo>
                    <a:pt x="1776" y="795"/>
                    <a:pt x="1779" y="793"/>
                    <a:pt x="1795" y="797"/>
                  </a:cubicBezTo>
                  <a:cubicBezTo>
                    <a:pt x="1810" y="807"/>
                    <a:pt x="1820" y="817"/>
                    <a:pt x="1834" y="829"/>
                  </a:cubicBezTo>
                  <a:cubicBezTo>
                    <a:pt x="1837" y="840"/>
                    <a:pt x="1843" y="847"/>
                    <a:pt x="1846" y="858"/>
                  </a:cubicBezTo>
                  <a:cubicBezTo>
                    <a:pt x="1843" y="891"/>
                    <a:pt x="1838" y="904"/>
                    <a:pt x="1814" y="925"/>
                  </a:cubicBezTo>
                  <a:cubicBezTo>
                    <a:pt x="1805" y="956"/>
                    <a:pt x="1808" y="989"/>
                    <a:pt x="1802" y="1021"/>
                  </a:cubicBezTo>
                  <a:cubicBezTo>
                    <a:pt x="1799" y="1036"/>
                    <a:pt x="1779" y="1060"/>
                    <a:pt x="1779" y="1060"/>
                  </a:cubicBezTo>
                  <a:cubicBezTo>
                    <a:pt x="1777" y="1078"/>
                    <a:pt x="1773" y="1094"/>
                    <a:pt x="1779" y="1111"/>
                  </a:cubicBezTo>
                  <a:cubicBezTo>
                    <a:pt x="1782" y="1120"/>
                    <a:pt x="1788" y="1127"/>
                    <a:pt x="1792" y="1136"/>
                  </a:cubicBezTo>
                  <a:cubicBezTo>
                    <a:pt x="1795" y="1142"/>
                    <a:pt x="1798" y="1156"/>
                    <a:pt x="1798" y="1156"/>
                  </a:cubicBezTo>
                  <a:cubicBezTo>
                    <a:pt x="1797" y="1186"/>
                    <a:pt x="1805" y="1214"/>
                    <a:pt x="1786" y="1236"/>
                  </a:cubicBezTo>
                  <a:cubicBezTo>
                    <a:pt x="1766" y="1285"/>
                    <a:pt x="1761" y="1336"/>
                    <a:pt x="1747" y="1386"/>
                  </a:cubicBezTo>
                  <a:cubicBezTo>
                    <a:pt x="1739" y="1414"/>
                    <a:pt x="1727" y="1439"/>
                    <a:pt x="1722" y="1469"/>
                  </a:cubicBezTo>
                  <a:cubicBezTo>
                    <a:pt x="1725" y="1498"/>
                    <a:pt x="1727" y="1498"/>
                    <a:pt x="1734" y="1520"/>
                  </a:cubicBezTo>
                  <a:cubicBezTo>
                    <a:pt x="1738" y="1543"/>
                    <a:pt x="1738" y="1584"/>
                    <a:pt x="1757" y="1600"/>
                  </a:cubicBezTo>
                  <a:cubicBezTo>
                    <a:pt x="1767" y="1642"/>
                    <a:pt x="1756" y="1630"/>
                    <a:pt x="1773" y="1645"/>
                  </a:cubicBezTo>
                  <a:cubicBezTo>
                    <a:pt x="1774" y="1648"/>
                    <a:pt x="1775" y="1652"/>
                    <a:pt x="1776" y="1655"/>
                  </a:cubicBezTo>
                  <a:cubicBezTo>
                    <a:pt x="1779" y="1662"/>
                    <a:pt x="1784" y="1669"/>
                    <a:pt x="1786" y="1677"/>
                  </a:cubicBezTo>
                  <a:cubicBezTo>
                    <a:pt x="1791" y="1694"/>
                    <a:pt x="1788" y="1710"/>
                    <a:pt x="1802" y="1722"/>
                  </a:cubicBezTo>
                  <a:cubicBezTo>
                    <a:pt x="1817" y="1769"/>
                    <a:pt x="1824" y="1794"/>
                    <a:pt x="1866" y="1828"/>
                  </a:cubicBezTo>
                  <a:cubicBezTo>
                    <a:pt x="1882" y="1841"/>
                    <a:pt x="1923" y="1850"/>
                    <a:pt x="1923" y="1850"/>
                  </a:cubicBezTo>
                  <a:cubicBezTo>
                    <a:pt x="1943" y="1867"/>
                    <a:pt x="1960" y="1857"/>
                    <a:pt x="1984" y="1850"/>
                  </a:cubicBezTo>
                  <a:cubicBezTo>
                    <a:pt x="2000" y="1841"/>
                    <a:pt x="2007" y="1825"/>
                    <a:pt x="2022" y="1815"/>
                  </a:cubicBezTo>
                  <a:cubicBezTo>
                    <a:pt x="2030" y="1794"/>
                    <a:pt x="2046" y="1769"/>
                    <a:pt x="2061" y="1754"/>
                  </a:cubicBezTo>
                  <a:cubicBezTo>
                    <a:pt x="2069" y="1746"/>
                    <a:pt x="2090" y="1738"/>
                    <a:pt x="2090" y="1738"/>
                  </a:cubicBezTo>
                  <a:cubicBezTo>
                    <a:pt x="2121" y="1717"/>
                    <a:pt x="2107" y="1722"/>
                    <a:pt x="2128" y="1716"/>
                  </a:cubicBezTo>
                  <a:cubicBezTo>
                    <a:pt x="2153" y="1687"/>
                    <a:pt x="2112" y="1732"/>
                    <a:pt x="2144" y="1706"/>
                  </a:cubicBezTo>
                  <a:cubicBezTo>
                    <a:pt x="2161" y="1692"/>
                    <a:pt x="2163" y="1676"/>
                    <a:pt x="2186" y="1661"/>
                  </a:cubicBezTo>
                  <a:cubicBezTo>
                    <a:pt x="2198" y="1653"/>
                    <a:pt x="2213" y="1648"/>
                    <a:pt x="2224" y="1639"/>
                  </a:cubicBezTo>
                  <a:cubicBezTo>
                    <a:pt x="2233" y="1632"/>
                    <a:pt x="2235" y="1627"/>
                    <a:pt x="2246" y="1623"/>
                  </a:cubicBezTo>
                  <a:cubicBezTo>
                    <a:pt x="2296" y="1587"/>
                    <a:pt x="2342" y="1576"/>
                    <a:pt x="2403" y="1568"/>
                  </a:cubicBezTo>
                  <a:cubicBezTo>
                    <a:pt x="2430" y="1560"/>
                    <a:pt x="2461" y="1561"/>
                    <a:pt x="2490" y="1556"/>
                  </a:cubicBezTo>
                  <a:cubicBezTo>
                    <a:pt x="2502" y="1551"/>
                    <a:pt x="2516" y="1551"/>
                    <a:pt x="2528" y="1546"/>
                  </a:cubicBezTo>
                  <a:cubicBezTo>
                    <a:pt x="2541" y="1540"/>
                    <a:pt x="2554" y="1532"/>
                    <a:pt x="2566" y="1524"/>
                  </a:cubicBezTo>
                  <a:cubicBezTo>
                    <a:pt x="2589" y="1466"/>
                    <a:pt x="2599" y="1393"/>
                    <a:pt x="2666" y="1373"/>
                  </a:cubicBezTo>
                  <a:cubicBezTo>
                    <a:pt x="2677" y="1366"/>
                    <a:pt x="2689" y="1358"/>
                    <a:pt x="2701" y="1354"/>
                  </a:cubicBezTo>
                  <a:cubicBezTo>
                    <a:pt x="2731" y="1334"/>
                    <a:pt x="2764" y="1311"/>
                    <a:pt x="2800" y="1303"/>
                  </a:cubicBezTo>
                  <a:cubicBezTo>
                    <a:pt x="2807" y="1295"/>
                    <a:pt x="2813" y="1290"/>
                    <a:pt x="2822" y="1284"/>
                  </a:cubicBezTo>
                  <a:cubicBezTo>
                    <a:pt x="2825" y="1278"/>
                    <a:pt x="2834" y="1275"/>
                    <a:pt x="2835" y="1268"/>
                  </a:cubicBezTo>
                  <a:cubicBezTo>
                    <a:pt x="2838" y="1243"/>
                    <a:pt x="2832" y="1212"/>
                    <a:pt x="2822" y="1188"/>
                  </a:cubicBezTo>
                  <a:cubicBezTo>
                    <a:pt x="2826" y="1149"/>
                    <a:pt x="2823" y="1107"/>
                    <a:pt x="2832" y="1069"/>
                  </a:cubicBezTo>
                  <a:cubicBezTo>
                    <a:pt x="2828" y="1051"/>
                    <a:pt x="2819" y="1037"/>
                    <a:pt x="2806" y="1024"/>
                  </a:cubicBezTo>
                  <a:cubicBezTo>
                    <a:pt x="2801" y="1008"/>
                    <a:pt x="2785" y="997"/>
                    <a:pt x="2774" y="983"/>
                  </a:cubicBezTo>
                  <a:cubicBezTo>
                    <a:pt x="2766" y="958"/>
                    <a:pt x="2756" y="970"/>
                    <a:pt x="2733" y="980"/>
                  </a:cubicBezTo>
                  <a:cubicBezTo>
                    <a:pt x="2744" y="984"/>
                    <a:pt x="2754" y="986"/>
                    <a:pt x="2765" y="989"/>
                  </a:cubicBezTo>
                  <a:cubicBezTo>
                    <a:pt x="2769" y="1004"/>
                    <a:pt x="2779" y="1012"/>
                    <a:pt x="2787" y="1024"/>
                  </a:cubicBezTo>
                  <a:cubicBezTo>
                    <a:pt x="2789" y="1031"/>
                    <a:pt x="2794" y="1037"/>
                    <a:pt x="2794" y="1044"/>
                  </a:cubicBezTo>
                  <a:cubicBezTo>
                    <a:pt x="2794" y="1064"/>
                    <a:pt x="2749" y="1078"/>
                    <a:pt x="2736" y="1082"/>
                  </a:cubicBezTo>
                  <a:cubicBezTo>
                    <a:pt x="2724" y="1094"/>
                    <a:pt x="2710" y="1109"/>
                    <a:pt x="2694" y="1114"/>
                  </a:cubicBezTo>
                  <a:cubicBezTo>
                    <a:pt x="2688" y="1118"/>
                    <a:pt x="2684" y="1124"/>
                    <a:pt x="2678" y="1127"/>
                  </a:cubicBezTo>
                  <a:cubicBezTo>
                    <a:pt x="2672" y="1130"/>
                    <a:pt x="2659" y="1133"/>
                    <a:pt x="2659" y="1133"/>
                  </a:cubicBezTo>
                  <a:cubicBezTo>
                    <a:pt x="2641" y="1154"/>
                    <a:pt x="2612" y="1141"/>
                    <a:pt x="2586" y="1140"/>
                  </a:cubicBezTo>
                  <a:cubicBezTo>
                    <a:pt x="2582" y="1136"/>
                    <a:pt x="2581" y="1128"/>
                    <a:pt x="2576" y="1124"/>
                  </a:cubicBezTo>
                  <a:cubicBezTo>
                    <a:pt x="2566" y="1116"/>
                    <a:pt x="2554" y="1111"/>
                    <a:pt x="2544" y="1104"/>
                  </a:cubicBezTo>
                  <a:cubicBezTo>
                    <a:pt x="2532" y="1096"/>
                    <a:pt x="2523" y="1081"/>
                    <a:pt x="2512" y="1072"/>
                  </a:cubicBezTo>
                  <a:cubicBezTo>
                    <a:pt x="2496" y="1059"/>
                    <a:pt x="2475" y="1053"/>
                    <a:pt x="2461" y="1037"/>
                  </a:cubicBezTo>
                  <a:cubicBezTo>
                    <a:pt x="2455" y="1019"/>
                    <a:pt x="2437" y="1010"/>
                    <a:pt x="2422" y="1002"/>
                  </a:cubicBezTo>
                  <a:cubicBezTo>
                    <a:pt x="2354" y="966"/>
                    <a:pt x="2278" y="964"/>
                    <a:pt x="2202" y="960"/>
                  </a:cubicBezTo>
                  <a:cubicBezTo>
                    <a:pt x="2173" y="943"/>
                    <a:pt x="2174" y="941"/>
                    <a:pt x="2134" y="932"/>
                  </a:cubicBezTo>
                  <a:cubicBezTo>
                    <a:pt x="2108" y="937"/>
                    <a:pt x="2096" y="959"/>
                    <a:pt x="2070" y="967"/>
                  </a:cubicBezTo>
                  <a:cubicBezTo>
                    <a:pt x="2053" y="978"/>
                    <a:pt x="2032" y="983"/>
                    <a:pt x="2013" y="989"/>
                  </a:cubicBezTo>
                  <a:cubicBezTo>
                    <a:pt x="1992" y="1010"/>
                    <a:pt x="1964" y="1020"/>
                    <a:pt x="1942" y="1040"/>
                  </a:cubicBezTo>
                  <a:cubicBezTo>
                    <a:pt x="1935" y="1064"/>
                    <a:pt x="1945" y="1037"/>
                    <a:pt x="1930" y="1056"/>
                  </a:cubicBezTo>
                  <a:cubicBezTo>
                    <a:pt x="1921" y="1067"/>
                    <a:pt x="1917" y="1082"/>
                    <a:pt x="1907" y="1092"/>
                  </a:cubicBezTo>
                  <a:cubicBezTo>
                    <a:pt x="1901" y="1110"/>
                    <a:pt x="1892" y="1109"/>
                    <a:pt x="1875" y="1114"/>
                  </a:cubicBezTo>
                  <a:cubicBezTo>
                    <a:pt x="1869" y="1116"/>
                    <a:pt x="1856" y="1120"/>
                    <a:pt x="1856" y="1120"/>
                  </a:cubicBezTo>
                  <a:cubicBezTo>
                    <a:pt x="1848" y="1129"/>
                    <a:pt x="1839" y="1138"/>
                    <a:pt x="1830" y="1146"/>
                  </a:cubicBezTo>
                  <a:cubicBezTo>
                    <a:pt x="1829" y="1149"/>
                    <a:pt x="1829" y="1153"/>
                    <a:pt x="1827" y="1156"/>
                  </a:cubicBezTo>
                  <a:cubicBezTo>
                    <a:pt x="1825" y="1159"/>
                    <a:pt x="1819" y="1158"/>
                    <a:pt x="1818" y="1162"/>
                  </a:cubicBezTo>
                  <a:cubicBezTo>
                    <a:pt x="1811" y="1190"/>
                    <a:pt x="1869" y="1248"/>
                    <a:pt x="1891" y="1255"/>
                  </a:cubicBezTo>
                  <a:cubicBezTo>
                    <a:pt x="1895" y="1267"/>
                    <a:pt x="1905" y="1278"/>
                    <a:pt x="1914" y="1287"/>
                  </a:cubicBezTo>
                  <a:cubicBezTo>
                    <a:pt x="1922" y="1311"/>
                    <a:pt x="1965" y="1322"/>
                    <a:pt x="1987" y="1332"/>
                  </a:cubicBezTo>
                  <a:cubicBezTo>
                    <a:pt x="2014" y="1367"/>
                    <a:pt x="1974" y="1393"/>
                    <a:pt x="2019" y="1408"/>
                  </a:cubicBezTo>
                  <a:cubicBezTo>
                    <a:pt x="2016" y="1409"/>
                    <a:pt x="2010" y="1412"/>
                    <a:pt x="2010" y="1412"/>
                  </a:cubicBezTo>
                </a:path>
              </a:pathLst>
            </a:custGeom>
            <a:noFill/>
            <a:ln w="41275" cap="flat" cmpd="sng">
              <a:solidFill>
                <a:srgbClr val="00F43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03" name="Freeform 11"/>
            <p:cNvSpPr>
              <a:spLocks/>
            </p:cNvSpPr>
            <p:nvPr/>
          </p:nvSpPr>
          <p:spPr bwMode="auto">
            <a:xfrm>
              <a:off x="2998" y="2493"/>
              <a:ext cx="198" cy="169"/>
            </a:xfrm>
            <a:custGeom>
              <a:avLst/>
              <a:gdLst>
                <a:gd name="T0" fmla="*/ 0 w 199"/>
                <a:gd name="T1" fmla="*/ 169 h 169"/>
                <a:gd name="T2" fmla="*/ 39 w 199"/>
                <a:gd name="T3" fmla="*/ 134 h 169"/>
                <a:gd name="T4" fmla="*/ 109 w 199"/>
                <a:gd name="T5" fmla="*/ 77 h 169"/>
                <a:gd name="T6" fmla="*/ 157 w 199"/>
                <a:gd name="T7" fmla="*/ 51 h 169"/>
                <a:gd name="T8" fmla="*/ 183 w 199"/>
                <a:gd name="T9" fmla="*/ 19 h 169"/>
                <a:gd name="T10" fmla="*/ 199 w 199"/>
                <a:gd name="T11" fmla="*/ 0 h 1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9" h="169">
                  <a:moveTo>
                    <a:pt x="0" y="169"/>
                  </a:moveTo>
                  <a:cubicBezTo>
                    <a:pt x="15" y="160"/>
                    <a:pt x="39" y="134"/>
                    <a:pt x="39" y="134"/>
                  </a:cubicBezTo>
                  <a:cubicBezTo>
                    <a:pt x="53" y="93"/>
                    <a:pt x="67" y="91"/>
                    <a:pt x="109" y="77"/>
                  </a:cubicBezTo>
                  <a:cubicBezTo>
                    <a:pt x="124" y="67"/>
                    <a:pt x="141" y="60"/>
                    <a:pt x="157" y="51"/>
                  </a:cubicBezTo>
                  <a:cubicBezTo>
                    <a:pt x="162" y="36"/>
                    <a:pt x="167" y="24"/>
                    <a:pt x="183" y="19"/>
                  </a:cubicBezTo>
                  <a:cubicBezTo>
                    <a:pt x="190" y="14"/>
                    <a:pt x="199" y="10"/>
                    <a:pt x="199" y="0"/>
                  </a:cubicBezTo>
                </a:path>
              </a:pathLst>
            </a:custGeom>
            <a:noFill/>
            <a:ln w="41275" cap="flat" cmpd="sng">
              <a:solidFill>
                <a:srgbClr val="00F43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57352" name="Rectangle 12"/>
          <p:cNvSpPr>
            <a:spLocks noChangeArrowheads="1"/>
          </p:cNvSpPr>
          <p:nvPr/>
        </p:nvSpPr>
        <p:spPr bwMode="auto">
          <a:xfrm>
            <a:off x="5184775" y="503238"/>
            <a:ext cx="3816350" cy="935037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Экспедиции </a:t>
            </a:r>
          </a:p>
          <a:p>
            <a:pPr>
              <a:defRPr/>
            </a:pPr>
            <a:r>
              <a:rPr lang="ru-RU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1916 и 2003 гг.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2844" y="5286388"/>
            <a:ext cx="1142976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1916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8728" y="3143248"/>
            <a:ext cx="107157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2003</a:t>
            </a:r>
            <a:endParaRPr lang="ru-RU" sz="28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827584" y="260648"/>
            <a:ext cx="6048672" cy="8636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Закон гомологических рядов в наследственной изменчивости</a:t>
            </a:r>
          </a:p>
        </p:txBody>
      </p:sp>
      <p:sp>
        <p:nvSpPr>
          <p:cNvPr id="6" name="Rectangle 3"/>
          <p:cNvSpPr txBox="1">
            <a:spLocks noRot="1" noChangeArrowheads="1"/>
          </p:cNvSpPr>
          <p:nvPr/>
        </p:nvSpPr>
        <p:spPr>
          <a:xfrm>
            <a:off x="179512" y="1285860"/>
            <a:ext cx="8534182" cy="5167476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361950" indent="1588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sz="2400" b="1" i="1" dirty="0">
              <a:latin typeface="+mn-lt"/>
            </a:endParaRPr>
          </a:p>
          <a:p>
            <a:pPr marL="361950" indent="-276225"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1. Виды и роды, генетически близкие между собой, характеризуются тождественными рядами наследственной изменчивости с такой правильностью, что, зная ряд форм одного вида, можно предвидеть нахождение тождественных форм у других видов  и родов. Чем ближе генетически расположены в общей системы роды и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линнеоны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, тем полнее тождество в рядах их изменчивости.</a:t>
            </a:r>
          </a:p>
          <a:p>
            <a:pPr marL="361950" indent="-276225" algn="just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Arial" charset="0"/>
            </a:endParaRPr>
          </a:p>
          <a:p>
            <a:pPr marL="361950" indent="-276225"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2. Целые семейства растений в общем характеризуются определенным циклом изменчивости, проходящей через все роды составляющие семейство.</a:t>
            </a:r>
          </a:p>
          <a:p>
            <a:pPr marL="361950" indent="-276225">
              <a:lnSpc>
                <a:spcPct val="80000"/>
              </a:lnSpc>
              <a:spcBef>
                <a:spcPct val="20000"/>
              </a:spcBef>
              <a:defRPr/>
            </a:pPr>
            <a:endParaRPr lang="ru-RU" sz="2400" dirty="0">
              <a:latin typeface="Arial" charset="0"/>
            </a:endParaRPr>
          </a:p>
          <a:p>
            <a:pPr marL="361950" indent="-276225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800" dirty="0">
                <a:solidFill>
                  <a:srgbClr val="FF0000"/>
                </a:solidFill>
                <a:latin typeface="Arial" charset="0"/>
              </a:rPr>
              <a:t>                               (Н. И. Вавилов, 1920)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:\Дзюбенко_07.05.2010\пшеница\wheat_fie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163" y="0"/>
            <a:ext cx="92043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285875" y="1571625"/>
            <a:ext cx="6786563" cy="40005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5852" y="1714488"/>
            <a:ext cx="6786610" cy="415498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ru-RU" sz="4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ru-RU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Дифференциальный </a:t>
            </a:r>
            <a:r>
              <a:rPr lang="ru-RU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ботанико-географический метод </a:t>
            </a:r>
          </a:p>
          <a:p>
            <a:pPr algn="ctr">
              <a:defRPr/>
            </a:pPr>
            <a:r>
              <a:rPr lang="ru-RU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(Н. И. Вавилов, </a:t>
            </a:r>
            <a:r>
              <a:rPr lang="ru-RU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1923)</a:t>
            </a:r>
            <a:endParaRPr lang="ru-RU" sz="44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  <a:p>
            <a:pPr algn="ctr">
              <a:defRPr/>
            </a:pP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 bwMode="auto">
          <a:xfrm>
            <a:off x="0" y="5038144"/>
            <a:ext cx="9143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Выяснение распределения наследственного разнообразия форм данного вида по областям и странам и установление  географических центров скопления основного разнообразия.</a:t>
            </a:r>
          </a:p>
          <a:p>
            <a:pPr algn="just">
              <a:defRPr/>
            </a:pP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79423" y="1412776"/>
            <a:ext cx="55006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Дифференциация изучаемого растения на линнеевские виды и генетические группы при помощи морфолого-систематического, гибридологического,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цитологического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иммунологического анализов.</a:t>
            </a:r>
          </a:p>
          <a:p>
            <a:pPr>
              <a:defRPr/>
            </a:pPr>
            <a:endParaRPr lang="ru-RU" dirty="0">
              <a:latin typeface="Arial" charset="0"/>
            </a:endParaRPr>
          </a:p>
        </p:txBody>
      </p:sp>
      <p:pic>
        <p:nvPicPr>
          <p:cNvPr id="22541" name="Picture 13" descr="C:\Documents and Settings\а\Рабочий стол\Фото_директ\IMG.jpg"/>
          <p:cNvPicPr>
            <a:picLocks noChangeAspect="1" noChangeArrowheads="1"/>
          </p:cNvPicPr>
          <p:nvPr/>
        </p:nvPicPr>
        <p:blipFill>
          <a:blip r:embed="rId2" cstate="print"/>
          <a:srcRect l="9757" t="7795" r="4696" b="3677"/>
          <a:stretch>
            <a:fillRect/>
          </a:stretch>
        </p:blipFill>
        <p:spPr bwMode="auto">
          <a:xfrm>
            <a:off x="5714490" y="214290"/>
            <a:ext cx="3177990" cy="50006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TextBox 13"/>
          <p:cNvSpPr txBox="1"/>
          <p:nvPr/>
        </p:nvSpPr>
        <p:spPr>
          <a:xfrm>
            <a:off x="35496" y="3356992"/>
            <a:ext cx="53211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Установление ареала этих видов, по возможности, в прежнее отдаленное время.</a:t>
            </a:r>
          </a:p>
          <a:p>
            <a:pPr algn="just">
              <a:defRPr/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Определение состава ботанических разновидностей и рас каждого вида.</a:t>
            </a:r>
          </a:p>
          <a:p>
            <a:pPr>
              <a:defRPr/>
            </a:pPr>
            <a:endParaRPr lang="ru-RU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27583" y="261144"/>
            <a:ext cx="6048673" cy="8636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Вавиловская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концепция  вида</a:t>
            </a:r>
          </a:p>
        </p:txBody>
      </p:sp>
      <p:sp>
        <p:nvSpPr>
          <p:cNvPr id="23961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79512" y="1268760"/>
            <a:ext cx="8820472" cy="5328592"/>
          </a:xfrm>
          <a:gradFill>
            <a:gsLst>
              <a:gs pos="0">
                <a:schemeClr val="bg1">
                  <a:lumMod val="60000"/>
                  <a:lumOff val="40000"/>
                  <a:alpha val="98000"/>
                </a:schemeClr>
              </a:gs>
              <a:gs pos="100000">
                <a:schemeClr val="bg1">
                  <a:lumMod val="50000"/>
                  <a:alpha val="27000"/>
                </a:schemeClr>
              </a:gs>
            </a:gsLst>
          </a:gradFill>
        </p:spPr>
        <p:txBody>
          <a:bodyPr/>
          <a:lstStyle/>
          <a:p>
            <a:pPr marL="82550" indent="280988"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3000" dirty="0" smtClean="0">
                <a:latin typeface="Calibri" pitchFamily="34" charset="0"/>
                <a:cs typeface="Times New Roman" pitchFamily="18" charset="0"/>
              </a:rPr>
              <a:t>Наше знакомство с огромным разнообразием культурных  растений и их родичей, группы растений, где казалось бы, хаос разнообразия бесконечен и где нередки переходные формы, приводит, наоборот, к понятию видов </a:t>
            </a:r>
            <a:r>
              <a:rPr lang="ru-RU" sz="3000" b="1" i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как закономерных, действительно существующих реальных комплексов, подвижных систем, которые могут охватывать категории разного объема и в своем историческом развитии связаны со средой и ареалом</a:t>
            </a:r>
            <a:r>
              <a:rPr lang="ru-RU" sz="3000" b="1" i="1" dirty="0" smtClean="0">
                <a:latin typeface="Calibri" pitchFamily="34" charset="0"/>
                <a:cs typeface="Times New Roman" pitchFamily="18" charset="0"/>
              </a:rPr>
              <a:t>.</a:t>
            </a:r>
            <a:r>
              <a:rPr lang="ru-RU" sz="3000" dirty="0" smtClean="0">
                <a:latin typeface="Calibri" pitchFamily="34" charset="0"/>
                <a:cs typeface="Times New Roman" pitchFamily="18" charset="0"/>
              </a:rPr>
              <a:t> </a:t>
            </a:r>
          </a:p>
          <a:p>
            <a:pPr marL="82550" indent="280988"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3000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Вид как понятие нужен не только ради удобства, а ради действительного познания сущности эволюционного процесса.</a:t>
            </a:r>
          </a:p>
          <a:p>
            <a:pPr marL="361950" indent="1588"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                  (Н. И. Вавилов, 1931).</a:t>
            </a:r>
          </a:p>
        </p:txBody>
      </p:sp>
    </p:spTree>
    <p:extLst>
      <p:ext uri="{BB962C8B-B14F-4D97-AF65-F5344CB8AC3E}">
        <p14:creationId xmlns:p14="http://schemas.microsoft.com/office/powerpoint/2010/main" val="2803648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961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961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96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9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Rot="1" noChangeArrowheads="1"/>
          </p:cNvSpPr>
          <p:nvPr/>
        </p:nvSpPr>
        <p:spPr>
          <a:xfrm>
            <a:off x="395536" y="1571612"/>
            <a:ext cx="8534182" cy="521495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361950" indent="1588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sz="2400" b="1" i="1" dirty="0">
              <a:latin typeface="+mn-lt"/>
            </a:endParaRPr>
          </a:p>
          <a:p>
            <a:pPr marL="361950" indent="1588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800" b="1" i="1" dirty="0" err="1">
                <a:solidFill>
                  <a:srgbClr val="0000FF"/>
                </a:solidFill>
                <a:latin typeface="+mn-lt"/>
              </a:rPr>
              <a:t>Линнеевский</a:t>
            </a:r>
            <a:r>
              <a:rPr lang="ru-RU" sz="2800" b="1" i="1" dirty="0">
                <a:solidFill>
                  <a:srgbClr val="0000FF"/>
                </a:solidFill>
                <a:latin typeface="+mn-lt"/>
              </a:rPr>
              <a:t> вид 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–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в нашем понимании – обособленная сложная подвижная морфофизиологическая система, связанная в своем генезисе с определенной средой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и ареалом, и в своей внутривидовой наследственной изменчивости подчиняющийся Закону гомологических рядов.</a:t>
            </a:r>
          </a:p>
          <a:p>
            <a:pPr marL="361950" indent="1588">
              <a:lnSpc>
                <a:spcPct val="80000"/>
              </a:lnSpc>
              <a:spcBef>
                <a:spcPct val="20000"/>
              </a:spcBef>
              <a:defRPr/>
            </a:pPr>
            <a:endParaRPr lang="ru-RU" sz="2800" dirty="0">
              <a:latin typeface="+mn-lt"/>
            </a:endParaRPr>
          </a:p>
          <a:p>
            <a:pPr marL="361950" indent="1588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3200" dirty="0">
                <a:solidFill>
                  <a:srgbClr val="FF0000"/>
                </a:solidFill>
                <a:latin typeface="+mn-lt"/>
              </a:rPr>
              <a:t>                           (Н. И. Вавилов, 1935)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332656"/>
            <a:ext cx="7056784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err="1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Вавиловская</a:t>
            </a:r>
            <a:r>
              <a:rPr lang="ru-RU" sz="3200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32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концепция вида</a:t>
            </a:r>
            <a:endParaRPr lang="ru-RU" sz="3200" b="1" dirty="0">
              <a:ln w="11430"/>
              <a:solidFill>
                <a:srgbClr val="FF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1928795" y="142852"/>
            <a:ext cx="5715040" cy="8636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2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Иерархическая схема биологической структуры вида</a:t>
            </a:r>
            <a:r>
              <a:rPr lang="en-US" sz="2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ru-RU" sz="2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7308850" y="2924175"/>
            <a:ext cx="431800" cy="3529013"/>
          </a:xfrm>
          <a:prstGeom prst="rect">
            <a:avLst/>
          </a:prstGeom>
          <a:solidFill>
            <a:srgbClr val="CCECFF">
              <a:alpha val="52940"/>
            </a:srgbClr>
          </a:solidFill>
          <a:ln w="381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1403350" y="2133600"/>
            <a:ext cx="431800" cy="3024188"/>
          </a:xfrm>
          <a:prstGeom prst="rect">
            <a:avLst/>
          </a:prstGeom>
          <a:solidFill>
            <a:srgbClr val="FFCC99">
              <a:alpha val="52940"/>
            </a:srgbClr>
          </a:solidFill>
          <a:ln w="381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8" name="AutoShape 4"/>
          <p:cNvSpPr>
            <a:spLocks noChangeArrowheads="1"/>
          </p:cNvSpPr>
          <p:nvPr/>
        </p:nvSpPr>
        <p:spPr bwMode="auto">
          <a:xfrm>
            <a:off x="611188" y="1987550"/>
            <a:ext cx="2016125" cy="431800"/>
          </a:xfrm>
          <a:prstGeom prst="roundRect">
            <a:avLst>
              <a:gd name="adj" fmla="val 43014"/>
            </a:avLst>
          </a:prstGeom>
          <a:solidFill>
            <a:srgbClr val="FFCC99"/>
          </a:solidFill>
          <a:ln w="158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>
            <a:outerShdw dist="68392" dir="17508085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Arial" charset="0"/>
              </a:rPr>
              <a:t>Предвид</a:t>
            </a: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611188" y="2563813"/>
            <a:ext cx="2016125" cy="431800"/>
          </a:xfrm>
          <a:prstGeom prst="roundRect">
            <a:avLst>
              <a:gd name="adj" fmla="val 43014"/>
            </a:avLst>
          </a:prstGeom>
          <a:solidFill>
            <a:srgbClr val="FFCC99"/>
          </a:solidFill>
          <a:ln w="158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>
            <a:outerShdw dist="68392" dir="17508085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Arial" charset="0"/>
              </a:rPr>
              <a:t>Полувид</a:t>
            </a:r>
          </a:p>
        </p:txBody>
      </p:sp>
      <p:sp>
        <p:nvSpPr>
          <p:cNvPr id="30" name="AutoShape 6"/>
          <p:cNvSpPr>
            <a:spLocks noChangeArrowheads="1"/>
          </p:cNvSpPr>
          <p:nvPr/>
        </p:nvSpPr>
        <p:spPr bwMode="auto">
          <a:xfrm>
            <a:off x="611188" y="3140075"/>
            <a:ext cx="2016125" cy="431800"/>
          </a:xfrm>
          <a:prstGeom prst="roundRect">
            <a:avLst>
              <a:gd name="adj" fmla="val 43014"/>
            </a:avLst>
          </a:prstGeom>
          <a:solidFill>
            <a:srgbClr val="FFCC99"/>
          </a:solidFill>
          <a:ln w="158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>
            <a:outerShdw dist="68392" dir="17508085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Arial" charset="0"/>
              </a:rPr>
              <a:t>Подвид</a:t>
            </a:r>
          </a:p>
        </p:txBody>
      </p:sp>
      <p:sp>
        <p:nvSpPr>
          <p:cNvPr id="31" name="AutoShape 7"/>
          <p:cNvSpPr>
            <a:spLocks noChangeArrowheads="1"/>
          </p:cNvSpPr>
          <p:nvPr/>
        </p:nvSpPr>
        <p:spPr bwMode="auto">
          <a:xfrm>
            <a:off x="611188" y="3716338"/>
            <a:ext cx="2016125" cy="431800"/>
          </a:xfrm>
          <a:prstGeom prst="roundRect">
            <a:avLst>
              <a:gd name="adj" fmla="val 43014"/>
            </a:avLst>
          </a:prstGeom>
          <a:solidFill>
            <a:srgbClr val="FFCC99"/>
          </a:solidFill>
          <a:ln w="158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>
            <a:outerShdw dist="68392" dir="17508085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Arial" charset="0"/>
              </a:rPr>
              <a:t>Геотип</a:t>
            </a:r>
          </a:p>
        </p:txBody>
      </p:sp>
      <p:sp>
        <p:nvSpPr>
          <p:cNvPr id="32" name="AutoShape 8"/>
          <p:cNvSpPr>
            <a:spLocks noChangeArrowheads="1"/>
          </p:cNvSpPr>
          <p:nvPr/>
        </p:nvSpPr>
        <p:spPr bwMode="auto">
          <a:xfrm>
            <a:off x="611188" y="4292600"/>
            <a:ext cx="2016125" cy="431800"/>
          </a:xfrm>
          <a:prstGeom prst="roundRect">
            <a:avLst>
              <a:gd name="adj" fmla="val 43014"/>
            </a:avLst>
          </a:prstGeom>
          <a:solidFill>
            <a:srgbClr val="FFCC99"/>
          </a:solidFill>
          <a:ln w="158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>
            <a:outerShdw dist="68392" dir="17508085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Arial" charset="0"/>
              </a:rPr>
              <a:t>Экотип</a:t>
            </a:r>
          </a:p>
        </p:txBody>
      </p:sp>
      <p:sp>
        <p:nvSpPr>
          <p:cNvPr id="33" name="AutoShape 9"/>
          <p:cNvSpPr>
            <a:spLocks noChangeArrowheads="1"/>
          </p:cNvSpPr>
          <p:nvPr/>
        </p:nvSpPr>
        <p:spPr bwMode="auto">
          <a:xfrm>
            <a:off x="6516688" y="3140075"/>
            <a:ext cx="2016125" cy="431800"/>
          </a:xfrm>
          <a:prstGeom prst="roundRect">
            <a:avLst>
              <a:gd name="adj" fmla="val 43014"/>
            </a:avLst>
          </a:prstGeom>
          <a:solidFill>
            <a:srgbClr val="99CCFF"/>
          </a:solidFill>
          <a:ln w="158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>
            <a:outerShdw dist="68392" dir="17508085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Arial" charset="0"/>
              </a:rPr>
              <a:t>Экоэлемент</a:t>
            </a:r>
          </a:p>
        </p:txBody>
      </p:sp>
      <p:sp>
        <p:nvSpPr>
          <p:cNvPr id="34" name="AutoShape 10"/>
          <p:cNvSpPr>
            <a:spLocks noChangeArrowheads="1"/>
          </p:cNvSpPr>
          <p:nvPr/>
        </p:nvSpPr>
        <p:spPr bwMode="auto">
          <a:xfrm>
            <a:off x="6516688" y="3716338"/>
            <a:ext cx="2016125" cy="431800"/>
          </a:xfrm>
          <a:prstGeom prst="roundRect">
            <a:avLst>
              <a:gd name="adj" fmla="val 43014"/>
            </a:avLst>
          </a:prstGeom>
          <a:solidFill>
            <a:srgbClr val="99CCFF"/>
          </a:solidFill>
          <a:ln w="158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>
            <a:outerShdw dist="68392" dir="17508085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Arial" charset="0"/>
              </a:rPr>
              <a:t>Гемиэкоэлемент</a:t>
            </a:r>
          </a:p>
        </p:txBody>
      </p:sp>
      <p:sp>
        <p:nvSpPr>
          <p:cNvPr id="35" name="AutoShape 11"/>
          <p:cNvSpPr>
            <a:spLocks noChangeArrowheads="1"/>
          </p:cNvSpPr>
          <p:nvPr/>
        </p:nvSpPr>
        <p:spPr bwMode="auto">
          <a:xfrm>
            <a:off x="6516688" y="4292600"/>
            <a:ext cx="2016125" cy="431800"/>
          </a:xfrm>
          <a:prstGeom prst="roundRect">
            <a:avLst>
              <a:gd name="adj" fmla="val 43014"/>
            </a:avLst>
          </a:prstGeom>
          <a:solidFill>
            <a:srgbClr val="99CCFF"/>
          </a:solidFill>
          <a:ln w="158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>
            <a:outerShdw dist="68392" dir="17508085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Arial" charset="0"/>
              </a:rPr>
              <a:t>Феноэлемент</a:t>
            </a:r>
          </a:p>
        </p:txBody>
      </p:sp>
      <p:sp>
        <p:nvSpPr>
          <p:cNvPr id="36" name="AutoShape 12"/>
          <p:cNvSpPr>
            <a:spLocks noChangeArrowheads="1"/>
          </p:cNvSpPr>
          <p:nvPr/>
        </p:nvSpPr>
        <p:spPr bwMode="auto">
          <a:xfrm>
            <a:off x="6516688" y="4868863"/>
            <a:ext cx="2016125" cy="431800"/>
          </a:xfrm>
          <a:prstGeom prst="roundRect">
            <a:avLst>
              <a:gd name="adj" fmla="val 43014"/>
            </a:avLst>
          </a:prstGeom>
          <a:solidFill>
            <a:srgbClr val="99CCFF"/>
          </a:solidFill>
          <a:ln w="158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>
            <a:outerShdw dist="68392" dir="17508085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Arial" charset="0"/>
              </a:rPr>
              <a:t>Инфраэлемент</a:t>
            </a:r>
          </a:p>
        </p:txBody>
      </p:sp>
      <p:sp>
        <p:nvSpPr>
          <p:cNvPr id="37" name="AutoShape 13"/>
          <p:cNvSpPr>
            <a:spLocks noChangeArrowheads="1"/>
          </p:cNvSpPr>
          <p:nvPr/>
        </p:nvSpPr>
        <p:spPr bwMode="auto">
          <a:xfrm>
            <a:off x="6516688" y="5445125"/>
            <a:ext cx="2016125" cy="431800"/>
          </a:xfrm>
          <a:prstGeom prst="roundRect">
            <a:avLst>
              <a:gd name="adj" fmla="val 43014"/>
            </a:avLst>
          </a:prstGeom>
          <a:solidFill>
            <a:srgbClr val="99CCFF"/>
          </a:solidFill>
          <a:ln w="158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>
            <a:outerShdw dist="68392" dir="17508085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Arial" charset="0"/>
              </a:rPr>
              <a:t>Криптоэлемент</a:t>
            </a:r>
          </a:p>
        </p:txBody>
      </p:sp>
      <p:sp>
        <p:nvSpPr>
          <p:cNvPr id="38" name="AutoShape 14"/>
          <p:cNvSpPr>
            <a:spLocks noChangeArrowheads="1"/>
          </p:cNvSpPr>
          <p:nvPr/>
        </p:nvSpPr>
        <p:spPr bwMode="auto">
          <a:xfrm>
            <a:off x="6516688" y="6021388"/>
            <a:ext cx="2016125" cy="431800"/>
          </a:xfrm>
          <a:prstGeom prst="roundRect">
            <a:avLst>
              <a:gd name="adj" fmla="val 43014"/>
            </a:avLst>
          </a:prstGeom>
          <a:solidFill>
            <a:srgbClr val="99CCFF"/>
          </a:solidFill>
          <a:ln w="158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>
            <a:outerShdw dist="68392" dir="17508085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Arial" charset="0"/>
              </a:rPr>
              <a:t>Биотип</a:t>
            </a:r>
          </a:p>
        </p:txBody>
      </p:sp>
      <p:sp>
        <p:nvSpPr>
          <p:cNvPr id="39" name="AutoShape 15"/>
          <p:cNvSpPr>
            <a:spLocks noChangeArrowheads="1"/>
          </p:cNvSpPr>
          <p:nvPr/>
        </p:nvSpPr>
        <p:spPr bwMode="auto">
          <a:xfrm>
            <a:off x="395288" y="5084763"/>
            <a:ext cx="2519362" cy="1296987"/>
          </a:xfrm>
          <a:prstGeom prst="roundRect">
            <a:avLst>
              <a:gd name="adj" fmla="val 18426"/>
            </a:avLst>
          </a:prstGeom>
          <a:solidFill>
            <a:srgbClr val="FFCC99"/>
          </a:solidFill>
          <a:ln w="158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>
            <a:outerShdw dist="68392" dir="17508085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Arial" charset="0"/>
              </a:rPr>
              <a:t>Комплекс </a:t>
            </a:r>
            <a:r>
              <a:rPr lang="ru-RU" sz="1600" dirty="0" err="1">
                <a:solidFill>
                  <a:srgbClr val="000000"/>
                </a:solidFill>
                <a:latin typeface="Arial" charset="0"/>
              </a:rPr>
              <a:t>надпопуляционных</a:t>
            </a:r>
            <a:r>
              <a:rPr lang="ru-RU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Arial" charset="0"/>
              </a:rPr>
              <a:t>аллопатрических</a:t>
            </a:r>
            <a:r>
              <a:rPr lang="ru-RU" sz="1600" dirty="0">
                <a:solidFill>
                  <a:srgbClr val="000000"/>
                </a:solidFill>
                <a:latin typeface="Arial" charset="0"/>
              </a:rPr>
              <a:t> структурных единиц</a:t>
            </a:r>
          </a:p>
        </p:txBody>
      </p:sp>
      <p:sp>
        <p:nvSpPr>
          <p:cNvPr id="40" name="AutoShape 16"/>
          <p:cNvSpPr>
            <a:spLocks noChangeArrowheads="1"/>
          </p:cNvSpPr>
          <p:nvPr/>
        </p:nvSpPr>
        <p:spPr bwMode="auto">
          <a:xfrm>
            <a:off x="6227763" y="1773238"/>
            <a:ext cx="2519362" cy="1223962"/>
          </a:xfrm>
          <a:prstGeom prst="roundRect">
            <a:avLst>
              <a:gd name="adj" fmla="val 18426"/>
            </a:avLst>
          </a:prstGeom>
          <a:solidFill>
            <a:srgbClr val="99CCFF"/>
          </a:solidFill>
          <a:ln w="158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>
            <a:outerShdw dist="68392" dir="17508085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Arial" charset="0"/>
              </a:rPr>
              <a:t>Комплекс внутрипопуляционных </a:t>
            </a:r>
            <a:r>
              <a:rPr lang="ru-RU" sz="1600" dirty="0" err="1">
                <a:solidFill>
                  <a:srgbClr val="000000"/>
                </a:solidFill>
                <a:latin typeface="Arial" charset="0"/>
              </a:rPr>
              <a:t>симпатрических</a:t>
            </a:r>
            <a:r>
              <a:rPr lang="ru-RU" sz="1600" dirty="0">
                <a:solidFill>
                  <a:srgbClr val="000000"/>
                </a:solidFill>
                <a:latin typeface="Arial" charset="0"/>
              </a:rPr>
              <a:t> структурных единиц</a:t>
            </a:r>
          </a:p>
        </p:txBody>
      </p:sp>
      <p:graphicFrame>
        <p:nvGraphicFramePr>
          <p:cNvPr id="41" name="Object 2"/>
          <p:cNvGraphicFramePr>
            <a:graphicFrameLocks noChangeAspect="1"/>
          </p:cNvGraphicFramePr>
          <p:nvPr/>
        </p:nvGraphicFramePr>
        <p:xfrm>
          <a:off x="3276600" y="2781300"/>
          <a:ext cx="2641600" cy="278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99" name="CorelDRAW" r:id="rId3" imgW="3452760" imgH="3414960" progId="">
                  <p:embed/>
                </p:oleObj>
              </mc:Choice>
              <mc:Fallback>
                <p:oleObj name="CorelDRAW" r:id="rId3" imgW="3452760" imgH="341496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781300"/>
                        <a:ext cx="2641600" cy="278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68392" dir="17508085" algn="ctr" rotWithShape="0">
                          <a:schemeClr val="bg2">
                            <a:alpha val="50000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AutoShape 24"/>
          <p:cNvSpPr>
            <a:spLocks noChangeArrowheads="1"/>
          </p:cNvSpPr>
          <p:nvPr/>
        </p:nvSpPr>
        <p:spPr bwMode="auto">
          <a:xfrm rot="19261652" flipH="1" flipV="1">
            <a:off x="2700338" y="4581525"/>
            <a:ext cx="574675" cy="360363"/>
          </a:xfrm>
          <a:prstGeom prst="rightArrow">
            <a:avLst>
              <a:gd name="adj1" fmla="val 48824"/>
              <a:gd name="adj2" fmla="val 69215"/>
            </a:avLst>
          </a:prstGeom>
          <a:solidFill>
            <a:srgbClr val="FFCC99"/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68392" dir="17508085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43" name="AutoShape 26"/>
          <p:cNvSpPr>
            <a:spLocks noChangeArrowheads="1"/>
          </p:cNvSpPr>
          <p:nvPr/>
        </p:nvSpPr>
        <p:spPr bwMode="auto">
          <a:xfrm rot="19261652">
            <a:off x="5795963" y="3141663"/>
            <a:ext cx="574675" cy="360362"/>
          </a:xfrm>
          <a:prstGeom prst="rightArrow">
            <a:avLst>
              <a:gd name="adj1" fmla="val 48824"/>
              <a:gd name="adj2" fmla="val 69215"/>
            </a:avLst>
          </a:prstGeom>
          <a:solidFill>
            <a:srgbClr val="99CCFF"/>
          </a:solidFill>
          <a:ln w="158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68392" dir="17508085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B5B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4141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8" grpId="1" animBg="1"/>
      <p:bldP spid="39" grpId="0" animBg="1"/>
      <p:bldP spid="40" grpId="0" animBg="1"/>
      <p:bldP spid="42" grpId="0" animBg="1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2570" name="AutoShape 10"/>
          <p:cNvCxnSpPr>
            <a:cxnSpLocks noChangeShapeType="1"/>
          </p:cNvCxnSpPr>
          <p:nvPr/>
        </p:nvCxnSpPr>
        <p:spPr bwMode="auto">
          <a:xfrm rot="16200000">
            <a:off x="4464893" y="5768677"/>
            <a:ext cx="504825" cy="0"/>
          </a:xfrm>
          <a:prstGeom prst="straightConnector1">
            <a:avLst/>
          </a:prstGeom>
          <a:noFill/>
          <a:ln w="38100">
            <a:solidFill>
              <a:schemeClr val="tx2">
                <a:lumMod val="50000"/>
              </a:schemeClr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</p:cxnSp>
      <p:sp>
        <p:nvSpPr>
          <p:cNvPr id="962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Внутривидовое экологическое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подразделение</a:t>
            </a:r>
          </a:p>
        </p:txBody>
      </p:sp>
      <p:sp>
        <p:nvSpPr>
          <p:cNvPr id="962563" name="AutoShape 3"/>
          <p:cNvSpPr>
            <a:spLocks noChangeArrowheads="1"/>
          </p:cNvSpPr>
          <p:nvPr/>
        </p:nvSpPr>
        <p:spPr bwMode="auto">
          <a:xfrm>
            <a:off x="3131840" y="1340768"/>
            <a:ext cx="2879725" cy="647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66"/>
              </a:gs>
              <a:gs pos="100000">
                <a:srgbClr val="AAD455"/>
              </a:gs>
            </a:gsLst>
            <a:lin ang="5400000" scaled="1"/>
          </a:gradFill>
          <a:ln>
            <a:solidFill>
              <a:schemeClr val="tx2">
                <a:lumMod val="50000"/>
              </a:schemeClr>
            </a:solidFill>
          </a:ln>
          <a:effectLst>
            <a:outerShdw dist="63500" dir="3187806" algn="ctr" rotWithShape="0">
              <a:srgbClr val="000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000000"/>
                </a:solidFill>
              </a:rPr>
              <a:t>Экотипы</a:t>
            </a:r>
          </a:p>
        </p:txBody>
      </p:sp>
      <p:sp>
        <p:nvSpPr>
          <p:cNvPr id="962564" name="AutoShape 4"/>
          <p:cNvSpPr>
            <a:spLocks noChangeArrowheads="1"/>
          </p:cNvSpPr>
          <p:nvPr/>
        </p:nvSpPr>
        <p:spPr bwMode="auto">
          <a:xfrm>
            <a:off x="396578" y="2923505"/>
            <a:ext cx="1871662" cy="936625"/>
          </a:xfrm>
          <a:prstGeom prst="flowChartAlternateProcess">
            <a:avLst/>
          </a:prstGeom>
          <a:gradFill rotWithShape="1">
            <a:gsLst>
              <a:gs pos="0">
                <a:srgbClr val="CCFF66"/>
              </a:gs>
              <a:gs pos="100000">
                <a:srgbClr val="AAD455"/>
              </a:gs>
            </a:gsLst>
            <a:lin ang="5400000" scaled="1"/>
          </a:gradFill>
          <a:ln>
            <a:solidFill>
              <a:schemeClr val="tx2">
                <a:lumMod val="50000"/>
              </a:schemeClr>
            </a:solidFill>
          </a:ln>
          <a:effectLst>
            <a:outerShdw dist="63500" dir="3187806" algn="ctr" rotWithShape="0">
              <a:srgbClr val="000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000000"/>
                </a:solidFill>
              </a:rPr>
              <a:t>Климатические</a:t>
            </a:r>
          </a:p>
        </p:txBody>
      </p:sp>
      <p:sp>
        <p:nvSpPr>
          <p:cNvPr id="962565" name="AutoShape 5"/>
          <p:cNvSpPr>
            <a:spLocks noChangeArrowheads="1"/>
          </p:cNvSpPr>
          <p:nvPr/>
        </p:nvSpPr>
        <p:spPr bwMode="auto">
          <a:xfrm>
            <a:off x="2557165" y="2923505"/>
            <a:ext cx="1871663" cy="936625"/>
          </a:xfrm>
          <a:prstGeom prst="flowChartAlternateProcess">
            <a:avLst/>
          </a:prstGeom>
          <a:gradFill rotWithShape="1">
            <a:gsLst>
              <a:gs pos="0">
                <a:srgbClr val="CCFF66"/>
              </a:gs>
              <a:gs pos="100000">
                <a:srgbClr val="AAD455"/>
              </a:gs>
            </a:gsLst>
            <a:lin ang="5400000" scaled="1"/>
          </a:gradFill>
          <a:ln>
            <a:solidFill>
              <a:schemeClr val="tx2">
                <a:lumMod val="50000"/>
              </a:schemeClr>
            </a:solidFill>
          </a:ln>
          <a:effectLst>
            <a:outerShdw dist="63500" dir="3187806" algn="ctr" rotWithShape="0">
              <a:srgbClr val="000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/>
            <a:r>
              <a:rPr lang="ru-RU" b="1" dirty="0" err="1">
                <a:solidFill>
                  <a:srgbClr val="000000"/>
                </a:solidFill>
              </a:rPr>
              <a:t>Эдафические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962566" name="AutoShape 6"/>
          <p:cNvSpPr>
            <a:spLocks noChangeArrowheads="1"/>
          </p:cNvSpPr>
          <p:nvPr/>
        </p:nvSpPr>
        <p:spPr bwMode="auto">
          <a:xfrm>
            <a:off x="4717753" y="2923505"/>
            <a:ext cx="1871662" cy="936625"/>
          </a:xfrm>
          <a:prstGeom prst="flowChartAlternateProcess">
            <a:avLst/>
          </a:prstGeom>
          <a:gradFill rotWithShape="1">
            <a:gsLst>
              <a:gs pos="0">
                <a:srgbClr val="CCFF66"/>
              </a:gs>
              <a:gs pos="100000">
                <a:srgbClr val="AAD455"/>
              </a:gs>
            </a:gsLst>
            <a:lin ang="5400000" scaled="1"/>
          </a:gradFill>
          <a:ln>
            <a:solidFill>
              <a:schemeClr val="tx2">
                <a:lumMod val="50000"/>
              </a:schemeClr>
            </a:solidFill>
          </a:ln>
          <a:effectLst>
            <a:outerShdw dist="63500" dir="3187806" algn="ctr" rotWithShape="0">
              <a:srgbClr val="000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000000"/>
                </a:solidFill>
              </a:rPr>
              <a:t>Ценотические</a:t>
            </a:r>
          </a:p>
        </p:txBody>
      </p:sp>
      <p:sp>
        <p:nvSpPr>
          <p:cNvPr id="962567" name="AutoShape 7"/>
          <p:cNvSpPr>
            <a:spLocks noChangeArrowheads="1"/>
          </p:cNvSpPr>
          <p:nvPr/>
        </p:nvSpPr>
        <p:spPr bwMode="auto">
          <a:xfrm>
            <a:off x="6878340" y="2923505"/>
            <a:ext cx="1871663" cy="936625"/>
          </a:xfrm>
          <a:prstGeom prst="flowChartAlternateProcess">
            <a:avLst/>
          </a:prstGeom>
          <a:gradFill rotWithShape="1">
            <a:gsLst>
              <a:gs pos="0">
                <a:srgbClr val="CCFF66"/>
              </a:gs>
              <a:gs pos="100000">
                <a:srgbClr val="AAD455"/>
              </a:gs>
            </a:gsLst>
            <a:lin ang="5400000" scaled="1"/>
          </a:gradFill>
          <a:ln>
            <a:solidFill>
              <a:schemeClr val="tx2">
                <a:lumMod val="50000"/>
              </a:schemeClr>
            </a:solidFill>
          </a:ln>
          <a:effectLst>
            <a:outerShdw dist="63500" dir="3187806" algn="ctr" rotWithShape="0">
              <a:srgbClr val="000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Сезонные,</a:t>
            </a:r>
          </a:p>
          <a:p>
            <a:pPr algn="ctr"/>
            <a:r>
              <a:rPr lang="ru-RU" b="1" dirty="0">
                <a:solidFill>
                  <a:srgbClr val="000000"/>
                </a:solidFill>
              </a:rPr>
              <a:t>сенокосные</a:t>
            </a:r>
          </a:p>
          <a:p>
            <a:pPr algn="ctr"/>
            <a:r>
              <a:rPr lang="ru-RU" b="1" dirty="0">
                <a:solidFill>
                  <a:srgbClr val="000000"/>
                </a:solidFill>
              </a:rPr>
              <a:t>и др.</a:t>
            </a:r>
          </a:p>
        </p:txBody>
      </p:sp>
      <p:sp>
        <p:nvSpPr>
          <p:cNvPr id="962568" name="AutoShape 8"/>
          <p:cNvSpPr>
            <a:spLocks noChangeArrowheads="1"/>
          </p:cNvSpPr>
          <p:nvPr/>
        </p:nvSpPr>
        <p:spPr bwMode="auto">
          <a:xfrm>
            <a:off x="3275856" y="5949652"/>
            <a:ext cx="2879725" cy="647700"/>
          </a:xfrm>
          <a:prstGeom prst="flowChartAlternateProcess">
            <a:avLst/>
          </a:prstGeom>
          <a:gradFill rotWithShape="1">
            <a:gsLst>
              <a:gs pos="0">
                <a:srgbClr val="CCFF66"/>
              </a:gs>
              <a:gs pos="100000">
                <a:srgbClr val="AAD455"/>
              </a:gs>
            </a:gsLst>
            <a:lin ang="5400000" scaled="1"/>
          </a:gradFill>
          <a:ln>
            <a:solidFill>
              <a:schemeClr val="tx2">
                <a:lumMod val="50000"/>
              </a:schemeClr>
            </a:solidFill>
          </a:ln>
          <a:effectLst>
            <a:outerShdw dist="63500" dir="3187806" algn="ctr" rotWithShape="0">
              <a:srgbClr val="000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rgbClr val="000000"/>
                </a:solidFill>
              </a:rPr>
              <a:t>Биотипы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962569" name="AutoShape 9"/>
          <p:cNvSpPr>
            <a:spLocks noChangeArrowheads="1"/>
          </p:cNvSpPr>
          <p:nvPr/>
        </p:nvSpPr>
        <p:spPr bwMode="auto">
          <a:xfrm>
            <a:off x="3275856" y="4868564"/>
            <a:ext cx="2879725" cy="647700"/>
          </a:xfrm>
          <a:prstGeom prst="flowChartAlternateProcess">
            <a:avLst/>
          </a:prstGeom>
          <a:gradFill rotWithShape="1">
            <a:gsLst>
              <a:gs pos="0">
                <a:srgbClr val="CCFF66"/>
              </a:gs>
              <a:gs pos="100000">
                <a:srgbClr val="AAD455"/>
              </a:gs>
            </a:gsLst>
            <a:lin ang="5400000" scaled="1"/>
          </a:gradFill>
          <a:ln>
            <a:solidFill>
              <a:schemeClr val="tx2">
                <a:lumMod val="50000"/>
              </a:schemeClr>
            </a:solidFill>
          </a:ln>
          <a:effectLst>
            <a:outerShdw dist="63500" dir="3187806" algn="ctr" rotWithShape="0">
              <a:srgbClr val="000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/>
            <a:r>
              <a:rPr lang="ru-RU" b="1" dirty="0" err="1" smtClean="0">
                <a:solidFill>
                  <a:srgbClr val="000000"/>
                </a:solidFill>
              </a:rPr>
              <a:t>Ценопопуляции</a:t>
            </a:r>
            <a:endParaRPr lang="ru-RU" b="1" dirty="0">
              <a:solidFill>
                <a:srgbClr val="000000"/>
              </a:solidFill>
            </a:endParaRPr>
          </a:p>
        </p:txBody>
      </p:sp>
      <p:cxnSp>
        <p:nvCxnSpPr>
          <p:cNvPr id="962572" name="AutoShape 12"/>
          <p:cNvCxnSpPr>
            <a:cxnSpLocks noChangeShapeType="1"/>
            <a:stCxn id="962563" idx="2"/>
            <a:endCxn id="962564" idx="0"/>
          </p:cNvCxnSpPr>
          <p:nvPr/>
        </p:nvCxnSpPr>
        <p:spPr bwMode="auto">
          <a:xfrm rot="5400000">
            <a:off x="2484934" y="836737"/>
            <a:ext cx="935037" cy="3238500"/>
          </a:xfrm>
          <a:prstGeom prst="bentConnector3">
            <a:avLst>
              <a:gd name="adj1" fmla="val 49917"/>
            </a:avLst>
          </a:prstGeom>
          <a:noFill/>
          <a:ln w="38100">
            <a:solidFill>
              <a:schemeClr val="tx2">
                <a:lumMod val="50000"/>
              </a:schemeClr>
            </a:solidFill>
            <a:miter lim="800000"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</p:cxnSp>
      <p:cxnSp>
        <p:nvCxnSpPr>
          <p:cNvPr id="962573" name="AutoShape 13"/>
          <p:cNvCxnSpPr>
            <a:cxnSpLocks noChangeShapeType="1"/>
            <a:stCxn id="962563" idx="2"/>
            <a:endCxn id="962565" idx="0"/>
          </p:cNvCxnSpPr>
          <p:nvPr/>
        </p:nvCxnSpPr>
        <p:spPr bwMode="auto">
          <a:xfrm rot="5400000">
            <a:off x="3565228" y="1917030"/>
            <a:ext cx="935037" cy="1077913"/>
          </a:xfrm>
          <a:prstGeom prst="bentConnector3">
            <a:avLst>
              <a:gd name="adj1" fmla="val 49917"/>
            </a:avLst>
          </a:prstGeom>
          <a:noFill/>
          <a:ln w="38100">
            <a:solidFill>
              <a:schemeClr val="tx2">
                <a:lumMod val="50000"/>
              </a:schemeClr>
            </a:solidFill>
            <a:miter lim="800000"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</p:cxnSp>
      <p:cxnSp>
        <p:nvCxnSpPr>
          <p:cNvPr id="962574" name="AutoShape 14"/>
          <p:cNvCxnSpPr>
            <a:cxnSpLocks noChangeShapeType="1"/>
            <a:stCxn id="962563" idx="2"/>
            <a:endCxn id="962566" idx="0"/>
          </p:cNvCxnSpPr>
          <p:nvPr/>
        </p:nvCxnSpPr>
        <p:spPr bwMode="auto">
          <a:xfrm rot="16200000" flipH="1">
            <a:off x="4645522" y="1914649"/>
            <a:ext cx="935037" cy="1082675"/>
          </a:xfrm>
          <a:prstGeom prst="bentConnector3">
            <a:avLst>
              <a:gd name="adj1" fmla="val 49917"/>
            </a:avLst>
          </a:prstGeom>
          <a:noFill/>
          <a:ln w="38100">
            <a:solidFill>
              <a:schemeClr val="tx2">
                <a:lumMod val="50000"/>
              </a:schemeClr>
            </a:solidFill>
            <a:miter lim="800000"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</p:cxnSp>
      <p:cxnSp>
        <p:nvCxnSpPr>
          <p:cNvPr id="962575" name="AutoShape 15"/>
          <p:cNvCxnSpPr>
            <a:cxnSpLocks noChangeShapeType="1"/>
            <a:stCxn id="962563" idx="2"/>
            <a:endCxn id="962567" idx="0"/>
          </p:cNvCxnSpPr>
          <p:nvPr/>
        </p:nvCxnSpPr>
        <p:spPr bwMode="auto">
          <a:xfrm rot="16200000" flipH="1">
            <a:off x="5725815" y="834356"/>
            <a:ext cx="935037" cy="3243262"/>
          </a:xfrm>
          <a:prstGeom prst="bentConnector3">
            <a:avLst>
              <a:gd name="adj1" fmla="val 49917"/>
            </a:avLst>
          </a:prstGeom>
          <a:noFill/>
          <a:ln w="38100">
            <a:solidFill>
              <a:schemeClr val="tx2">
                <a:lumMod val="50000"/>
              </a:schemeClr>
            </a:solidFill>
            <a:miter lim="800000"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</p:cxnSp>
      <p:grpSp>
        <p:nvGrpSpPr>
          <p:cNvPr id="41" name="Группа 40"/>
          <p:cNvGrpSpPr/>
          <p:nvPr/>
        </p:nvGrpSpPr>
        <p:grpSpPr>
          <a:xfrm>
            <a:off x="1332409" y="3860130"/>
            <a:ext cx="6481763" cy="1008434"/>
            <a:chOff x="1332409" y="3860130"/>
            <a:chExt cx="6481763" cy="1008434"/>
          </a:xfrm>
        </p:grpSpPr>
        <p:cxnSp>
          <p:nvCxnSpPr>
            <p:cNvPr id="29" name="Прямая со стрелкой 28"/>
            <p:cNvCxnSpPr>
              <a:stCxn id="962569" idx="0"/>
              <a:endCxn id="962564" idx="2"/>
            </p:cNvCxnSpPr>
            <p:nvPr/>
          </p:nvCxnSpPr>
          <p:spPr>
            <a:xfrm flipH="1" flipV="1">
              <a:off x="1332409" y="3860130"/>
              <a:ext cx="3383310" cy="1008434"/>
            </a:xfrm>
            <a:prstGeom prst="straightConnector1">
              <a:avLst/>
            </a:prstGeom>
            <a:ln w="5715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/>
            <p:cNvCxnSpPr>
              <a:stCxn id="962569" idx="0"/>
              <a:endCxn id="962566" idx="2"/>
            </p:cNvCxnSpPr>
            <p:nvPr/>
          </p:nvCxnSpPr>
          <p:spPr>
            <a:xfrm flipV="1">
              <a:off x="4715719" y="3860130"/>
              <a:ext cx="937865" cy="1008434"/>
            </a:xfrm>
            <a:prstGeom prst="straightConnector1">
              <a:avLst/>
            </a:prstGeom>
            <a:ln w="5715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>
              <a:stCxn id="962569" idx="0"/>
            </p:cNvCxnSpPr>
            <p:nvPr/>
          </p:nvCxnSpPr>
          <p:spPr>
            <a:xfrm flipH="1" flipV="1">
              <a:off x="3419872" y="3861048"/>
              <a:ext cx="1295847" cy="1007516"/>
            </a:xfrm>
            <a:prstGeom prst="straightConnector1">
              <a:avLst/>
            </a:prstGeom>
            <a:ln w="5715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>
              <a:stCxn id="962569" idx="0"/>
              <a:endCxn id="962567" idx="2"/>
            </p:cNvCxnSpPr>
            <p:nvPr/>
          </p:nvCxnSpPr>
          <p:spPr>
            <a:xfrm flipV="1">
              <a:off x="4715719" y="3860130"/>
              <a:ext cx="3098453" cy="1008434"/>
            </a:xfrm>
            <a:prstGeom prst="straightConnector1">
              <a:avLst/>
            </a:prstGeom>
            <a:ln w="5715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89262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2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2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62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96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6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96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96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625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62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62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625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62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62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62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62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62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625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62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62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625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62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62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6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62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62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6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63" grpId="0" animBg="1"/>
      <p:bldP spid="962564" grpId="0" animBg="1"/>
      <p:bldP spid="962565" grpId="0" animBg="1"/>
      <p:bldP spid="962566" grpId="0" animBg="1"/>
      <p:bldP spid="962567" grpId="0" animBg="1"/>
      <p:bldP spid="962568" grpId="0" animBg="1"/>
      <p:bldP spid="9625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55650" y="260350"/>
            <a:ext cx="6049963" cy="863600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современных видов генетических ресурсов растений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  <a:noFill/>
        </p:spPr>
        <p:txBody>
          <a:bodyPr/>
          <a:lstStyle/>
          <a:p>
            <a:pPr marL="625475" indent="-358775">
              <a:lnSpc>
                <a:spcPct val="8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ru-RU" sz="2000" b="1" dirty="0" smtClean="0">
                <a:solidFill>
                  <a:srgbClr val="FF3300"/>
                </a:solidFill>
              </a:rPr>
              <a:t>Местные и </a:t>
            </a:r>
            <a:r>
              <a:rPr lang="ru-RU" sz="2000" b="1" dirty="0" err="1" smtClean="0">
                <a:solidFill>
                  <a:srgbClr val="FF3300"/>
                </a:solidFill>
              </a:rPr>
              <a:t>староместные</a:t>
            </a:r>
            <a:r>
              <a:rPr lang="ru-RU" sz="2000" b="1" dirty="0" smtClean="0">
                <a:solidFill>
                  <a:srgbClr val="FF3300"/>
                </a:solidFill>
              </a:rPr>
              <a:t> сорта и популяции.</a:t>
            </a:r>
            <a:r>
              <a:rPr lang="en-US" sz="2000" b="1" dirty="0" smtClean="0">
                <a:solidFill>
                  <a:srgbClr val="FF3300"/>
                </a:solidFill>
              </a:rPr>
              <a:t/>
            </a:r>
            <a:br>
              <a:rPr lang="en-US" sz="2000" b="1" dirty="0" smtClean="0">
                <a:solidFill>
                  <a:srgbClr val="FF3300"/>
                </a:solidFill>
              </a:rPr>
            </a:br>
            <a:endParaRPr lang="ru-RU" sz="2000" b="1" dirty="0" smtClean="0">
              <a:solidFill>
                <a:srgbClr val="FF3300"/>
              </a:solidFill>
            </a:endParaRPr>
          </a:p>
          <a:p>
            <a:pPr marL="625475" indent="-358775">
              <a:lnSpc>
                <a:spcPct val="8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ru-RU" sz="2000" b="1" dirty="0" smtClean="0"/>
              <a:t>Современные селекционные сорта и гибриды, представляющие особый интерес для селекции.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 smtClean="0"/>
          </a:p>
          <a:p>
            <a:pPr marL="625475" indent="-358775">
              <a:lnSpc>
                <a:spcPct val="8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ru-RU" sz="2000" b="1" dirty="0" smtClean="0"/>
              <a:t>Дикие родичи культурных растений (ДРКР).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 smtClean="0"/>
          </a:p>
          <a:p>
            <a:pPr marL="625475" indent="-358775">
              <a:lnSpc>
                <a:spcPct val="8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ru-RU" sz="2000" b="1" dirty="0" err="1" smtClean="0"/>
              <a:t>Сорно</a:t>
            </a:r>
            <a:r>
              <a:rPr lang="en-US" sz="2000" b="1" dirty="0" smtClean="0"/>
              <a:t> </a:t>
            </a:r>
            <a:r>
              <a:rPr lang="ru-RU" sz="2000" b="1" dirty="0" smtClean="0"/>
              <a:t>-</a:t>
            </a:r>
            <a:r>
              <a:rPr lang="en-US" sz="2000" b="1" dirty="0" smtClean="0"/>
              <a:t> </a:t>
            </a:r>
            <a:r>
              <a:rPr lang="ru-RU" sz="2000" b="1" dirty="0" smtClean="0"/>
              <a:t>полевые популяции</a:t>
            </a:r>
            <a:r>
              <a:rPr lang="ru-RU" b="1" dirty="0" smtClean="0"/>
              <a:t>.</a:t>
            </a:r>
          </a:p>
          <a:p>
            <a:pPr marL="625475" indent="-358775">
              <a:lnSpc>
                <a:spcPct val="8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endParaRPr lang="ru-RU" sz="2000" b="1" dirty="0" smtClean="0"/>
          </a:p>
          <a:p>
            <a:pPr marL="625475" indent="-358775">
              <a:lnSpc>
                <a:spcPct val="8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ru-RU" sz="2000" b="1" dirty="0" smtClean="0"/>
              <a:t>Редкие ботанические формы (мутанты), генетические линии различных категорий.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 smtClean="0"/>
          </a:p>
          <a:p>
            <a:pPr marL="625475" indent="-358775">
              <a:lnSpc>
                <a:spcPct val="8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ru-RU" sz="2000" b="1" dirty="0" smtClean="0"/>
              <a:t>Доноры и генетические источники хозяйственно ценных признаков, выделенных в результате изучения внутривидового и сортового разнообразия и/или полученные экспериментальным путем.</a:t>
            </a:r>
          </a:p>
          <a:p>
            <a:pPr marL="625475" indent="-358775">
              <a:lnSpc>
                <a:spcPct val="80000"/>
              </a:lnSpc>
            </a:pPr>
            <a:endParaRPr lang="ru-RU" sz="20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9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9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9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9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9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9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9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9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9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9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9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9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gray">
          <a:xfrm>
            <a:off x="611188" y="1681956"/>
            <a:ext cx="7993062" cy="2118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i="1" kern="0">
                <a:solidFill>
                  <a:srgbClr val="090A0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600" b="1" i="1" kern="0">
                <a:solidFill>
                  <a:srgbClr val="090A0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i="1" kern="0">
                <a:solidFill>
                  <a:srgbClr val="090A02"/>
                </a:solidFill>
                <a:latin typeface="+mj-lt"/>
                <a:ea typeface="+mj-ea"/>
                <a:cs typeface="+mj-cs"/>
              </a:rPr>
              <a:t> </a:t>
            </a:r>
            <a:endParaRPr lang="ru-RU" sz="3600" b="1" i="1" kern="0">
              <a:solidFill>
                <a:srgbClr val="090A0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195" name="Text Box 8"/>
          <p:cNvSpPr txBox="1">
            <a:spLocks noChangeArrowheads="1"/>
          </p:cNvSpPr>
          <p:nvPr/>
        </p:nvSpPr>
        <p:spPr bwMode="auto">
          <a:xfrm>
            <a:off x="6351588" y="5105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solidFill>
                <a:srgbClr val="090A02"/>
              </a:solidFill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928688" y="1143000"/>
            <a:ext cx="7358062" cy="10779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i="1">
                <a:solidFill>
                  <a:srgbClr val="090A02"/>
                </a:solidFill>
              </a:rPr>
              <a:t>Российская академия сельскохозяйственных наук</a:t>
            </a:r>
          </a:p>
          <a:p>
            <a:pPr algn="ctr"/>
            <a:r>
              <a:rPr lang="ru-RU" sz="1600" i="1">
                <a:solidFill>
                  <a:srgbClr val="090A02"/>
                </a:solidFill>
              </a:rPr>
              <a:t>Государственный научный центр Российской Федерации</a:t>
            </a:r>
          </a:p>
          <a:p>
            <a:pPr algn="ctr"/>
            <a:r>
              <a:rPr lang="ru-RU" sz="1600" i="1">
                <a:solidFill>
                  <a:srgbClr val="090A02"/>
                </a:solidFill>
              </a:rPr>
              <a:t>Всероссийский научно-исследовательский институт растениеводства</a:t>
            </a:r>
          </a:p>
          <a:p>
            <a:pPr algn="ctr"/>
            <a:r>
              <a:rPr lang="ru-RU" sz="1600" i="1">
                <a:solidFill>
                  <a:srgbClr val="090A02"/>
                </a:solidFill>
              </a:rPr>
              <a:t>имени Н. И. Вавилова (ГНЦ РФ ВИР)</a:t>
            </a:r>
          </a:p>
        </p:txBody>
      </p:sp>
      <p:sp>
        <p:nvSpPr>
          <p:cNvPr id="14" name="WordArt 10"/>
          <p:cNvSpPr>
            <a:spLocks noChangeArrowheads="1" noChangeShapeType="1" noTextEdit="1"/>
          </p:cNvSpPr>
          <p:nvPr/>
        </p:nvSpPr>
        <p:spPr bwMode="auto">
          <a:xfrm>
            <a:off x="928662" y="1785926"/>
            <a:ext cx="7143768" cy="2724160"/>
          </a:xfrm>
          <a:prstGeom prst="rect">
            <a:avLst/>
          </a:prstGeom>
          <a:noFill/>
          <a:ln>
            <a:noFill/>
          </a:ln>
          <a:scene3d>
            <a:camera prst="legacyObliqueBottom">
              <a:rot lat="1500000" lon="0" rev="0"/>
            </a:camera>
            <a:lightRig rig="sunset" dir="t"/>
          </a:scene3d>
          <a:sp3d extrusionH="76200" prstMaterial="dkEdge">
            <a:bevelT w="101600" prst="riblet"/>
            <a:bevelB w="101600" prst="riblet"/>
            <a:extrusionClr>
              <a:schemeClr val="accent1">
                <a:lumMod val="75000"/>
              </a:schemeClr>
            </a:extrusionClr>
          </a:sp3d>
        </p:spPr>
        <p:txBody>
          <a:bodyPr wrap="none" fromWordArt="1"/>
          <a:lstStyle/>
          <a:p>
            <a:pPr algn="ctr">
              <a:defRPr/>
            </a:pPr>
            <a:endParaRPr lang="ru-RU" sz="3600" b="1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36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Вавиловская</a:t>
            </a:r>
            <a:r>
              <a:rPr lang="ru-RU" sz="36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стратегия </a:t>
            </a:r>
          </a:p>
          <a:p>
            <a:pPr algn="ctr">
              <a:defRPr/>
            </a:pPr>
            <a:r>
              <a:rPr lang="ru-RU" sz="36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сохранения</a:t>
            </a:r>
          </a:p>
          <a:p>
            <a:pPr algn="ctr">
              <a:defRPr/>
            </a:pPr>
            <a:r>
              <a:rPr lang="ru-RU" sz="36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генетических ресурсов </a:t>
            </a:r>
            <a:endParaRPr lang="ru-RU" sz="3600" b="1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36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культурных </a:t>
            </a:r>
            <a:r>
              <a:rPr lang="ru-RU" sz="36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растений и их </a:t>
            </a:r>
            <a:endParaRPr lang="ru-RU" sz="3600" b="1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36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диких </a:t>
            </a:r>
            <a:r>
              <a:rPr lang="ru-RU" sz="36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родичей</a:t>
            </a:r>
          </a:p>
          <a:p>
            <a:pPr algn="ctr">
              <a:defRPr/>
            </a:pPr>
            <a:r>
              <a:rPr lang="ru-RU" sz="4000" b="1" kern="10" dirty="0" smtClean="0">
                <a:ln w="19050">
                  <a:noFill/>
                  <a:prstDash val="solid"/>
                </a:ln>
                <a:solidFill>
                  <a:srgbClr val="0000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pitchFamily="34" charset="0"/>
              </a:rPr>
              <a:t> </a:t>
            </a:r>
            <a:endParaRPr lang="ru-RU" sz="4000" b="1" kern="10" dirty="0">
              <a:ln w="19050">
                <a:noFill/>
                <a:prstDash val="solid"/>
              </a:ln>
              <a:solidFill>
                <a:srgbClr val="0000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gray">
          <a:xfrm>
            <a:off x="2000250" y="5586413"/>
            <a:ext cx="4556125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400" b="1" kern="0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rPr>
              <a:t>проф. Н. И. </a:t>
            </a:r>
            <a:r>
              <a:rPr lang="ru-RU" sz="24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rPr>
              <a:t>Дзюбенко</a:t>
            </a:r>
            <a:endParaRPr lang="ru-RU" sz="2400" b="1" kern="0" dirty="0">
              <a:solidFill>
                <a:schemeClr val="accent5">
                  <a:lumMod val="50000"/>
                </a:schemeClr>
              </a:solidFill>
              <a:latin typeface="+mn-lt"/>
              <a:cs typeface="Arial" pitchFamily="34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endParaRPr lang="ru-RU" sz="2400" b="1" kern="0" dirty="0">
              <a:solidFill>
                <a:schemeClr val="accent5">
                  <a:lumMod val="50000"/>
                </a:schemeClr>
              </a:solidFill>
              <a:latin typeface="+mn-lt"/>
              <a:cs typeface="Arial" pitchFamily="34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b="1" kern="0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rPr>
              <a:t>Санкт-Петербург, </a:t>
            </a:r>
            <a:r>
              <a:rPr lang="ru-RU" b="1" kern="0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rPr>
              <a:t>2013</a:t>
            </a:r>
            <a:endParaRPr lang="ru-RU" b="1" kern="0" dirty="0">
              <a:solidFill>
                <a:schemeClr val="accent5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3857625" y="1341438"/>
            <a:ext cx="1538288" cy="1624012"/>
          </a:xfrm>
          <a:prstGeom prst="ellipse">
            <a:avLst/>
          </a:prstGeom>
          <a:solidFill>
            <a:srgbClr val="0000FF"/>
          </a:solidFill>
          <a:ln w="38100" algn="ctr">
            <a:noFill/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1692275" y="4787900"/>
            <a:ext cx="1538288" cy="1624013"/>
          </a:xfrm>
          <a:prstGeom prst="ellipse">
            <a:avLst/>
          </a:prstGeom>
          <a:solidFill>
            <a:srgbClr val="0000FF"/>
          </a:solidFill>
          <a:ln w="38100" algn="ctr">
            <a:noFill/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70" name="AutoShape 6"/>
          <p:cNvSpPr>
            <a:spLocks noChangeArrowheads="1"/>
          </p:cNvSpPr>
          <p:nvPr/>
        </p:nvSpPr>
        <p:spPr bwMode="auto">
          <a:xfrm>
            <a:off x="2409825" y="1870075"/>
            <a:ext cx="4552950" cy="394017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lin ang="5400000" scaled="1"/>
          </a:gradFill>
          <a:ln w="76200" cmpd="tri" algn="ctr">
            <a:solidFill>
              <a:srgbClr val="80000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3817938" y="2705100"/>
            <a:ext cx="1352550" cy="3444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0">
                <a:solidFill>
                  <a:srgbClr val="FF9900"/>
                </a:solidFill>
              </a:rPr>
              <a:t>?</a:t>
            </a:r>
            <a:endParaRPr lang="ru-RU" sz="22000">
              <a:solidFill>
                <a:srgbClr val="FF9900"/>
              </a:solidFill>
            </a:endParaRPr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6313488" y="4983163"/>
            <a:ext cx="1171575" cy="1236662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38100" algn="ctr">
            <a:noFill/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76" name="Oval 12"/>
          <p:cNvSpPr>
            <a:spLocks noChangeArrowheads="1"/>
          </p:cNvSpPr>
          <p:nvPr/>
        </p:nvSpPr>
        <p:spPr bwMode="auto">
          <a:xfrm>
            <a:off x="1887538" y="4983163"/>
            <a:ext cx="1169987" cy="1236662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38100" algn="ctr">
            <a:solidFill>
              <a:srgbClr val="FFFF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1911350" y="5375275"/>
            <a:ext cx="1692275" cy="5794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dirty="0">
                <a:ln>
                  <a:solidFill>
                    <a:srgbClr val="090A02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ГДЕ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3230563" y="4133850"/>
            <a:ext cx="3516312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Arial Black" pitchFamily="34" charset="0"/>
              </a:rPr>
              <a:t>СОБИРАТЬ</a:t>
            </a:r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4043363" y="1533525"/>
            <a:ext cx="1171575" cy="123666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38100" algn="ctr">
            <a:solidFill>
              <a:srgbClr val="FFFF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048125" y="1924050"/>
            <a:ext cx="1952625" cy="5794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dirty="0">
                <a:ln>
                  <a:solidFill>
                    <a:srgbClr val="090A02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ЧТО</a:t>
            </a:r>
          </a:p>
        </p:txBody>
      </p:sp>
      <p:sp>
        <p:nvSpPr>
          <p:cNvPr id="2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99592" y="44450"/>
            <a:ext cx="6192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Стратегия мобилизации ГРР </a:t>
            </a:r>
          </a:p>
        </p:txBody>
      </p:sp>
    </p:spTree>
    <p:extLst>
      <p:ext uri="{BB962C8B-B14F-4D97-AF65-F5344CB8AC3E}">
        <p14:creationId xmlns:p14="http://schemas.microsoft.com/office/powerpoint/2010/main" val="2844500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1" animBg="1"/>
      <p:bldP spid="3687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I:\Дзюбенко_07.05.2010\афганистан1.jpg"/>
          <p:cNvPicPr>
            <a:picLocks noChangeAspect="1" noChangeArrowheads="1"/>
          </p:cNvPicPr>
          <p:nvPr/>
        </p:nvPicPr>
        <p:blipFill>
          <a:blip r:embed="rId2" cstate="print"/>
          <a:srcRect l="5392" r="13562"/>
          <a:stretch>
            <a:fillRect/>
          </a:stretch>
        </p:blipFill>
        <p:spPr bwMode="auto">
          <a:xfrm>
            <a:off x="-1588" y="0"/>
            <a:ext cx="9161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428625" y="214313"/>
            <a:ext cx="3816350" cy="935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Экспедиция в</a:t>
            </a:r>
          </a:p>
          <a:p>
            <a:pPr>
              <a:defRPr/>
            </a:pPr>
            <a:r>
              <a:rPr lang="ru-RU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Афганистан 19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24 </a:t>
            </a:r>
            <a:r>
              <a:rPr lang="ru-RU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г.</a:t>
            </a:r>
          </a:p>
        </p:txBody>
      </p:sp>
      <p:grpSp>
        <p:nvGrpSpPr>
          <p:cNvPr id="2" name="Группа 16"/>
          <p:cNvGrpSpPr>
            <a:grpSpLocks/>
          </p:cNvGrpSpPr>
          <p:nvPr/>
        </p:nvGrpSpPr>
        <p:grpSpPr bwMode="auto">
          <a:xfrm>
            <a:off x="1776413" y="1314450"/>
            <a:ext cx="5878512" cy="3997325"/>
            <a:chOff x="1776248" y="1313793"/>
            <a:chExt cx="5878603" cy="3998466"/>
          </a:xfrm>
        </p:grpSpPr>
        <p:sp>
          <p:nvSpPr>
            <p:cNvPr id="4" name="Полилиния 3"/>
            <p:cNvSpPr/>
            <p:nvPr/>
          </p:nvSpPr>
          <p:spPr>
            <a:xfrm>
              <a:off x="1776248" y="2353903"/>
              <a:ext cx="423869" cy="884489"/>
            </a:xfrm>
            <a:custGeom>
              <a:avLst/>
              <a:gdLst>
                <a:gd name="connsiteX0" fmla="*/ 378373 w 423280"/>
                <a:gd name="connsiteY0" fmla="*/ 0 h 883949"/>
                <a:gd name="connsiteX1" fmla="*/ 409904 w 423280"/>
                <a:gd name="connsiteY1" fmla="*/ 94593 h 883949"/>
                <a:gd name="connsiteX2" fmla="*/ 420414 w 423280"/>
                <a:gd name="connsiteY2" fmla="*/ 126124 h 883949"/>
                <a:gd name="connsiteX3" fmla="*/ 409904 w 423280"/>
                <a:gd name="connsiteY3" fmla="*/ 325821 h 883949"/>
                <a:gd name="connsiteX4" fmla="*/ 399393 w 423280"/>
                <a:gd name="connsiteY4" fmla="*/ 357352 h 883949"/>
                <a:gd name="connsiteX5" fmla="*/ 367862 w 423280"/>
                <a:gd name="connsiteY5" fmla="*/ 378373 h 883949"/>
                <a:gd name="connsiteX6" fmla="*/ 294290 w 423280"/>
                <a:gd name="connsiteY6" fmla="*/ 462455 h 883949"/>
                <a:gd name="connsiteX7" fmla="*/ 325821 w 423280"/>
                <a:gd name="connsiteY7" fmla="*/ 525517 h 883949"/>
                <a:gd name="connsiteX8" fmla="*/ 304800 w 423280"/>
                <a:gd name="connsiteY8" fmla="*/ 588580 h 883949"/>
                <a:gd name="connsiteX9" fmla="*/ 336331 w 423280"/>
                <a:gd name="connsiteY9" fmla="*/ 599090 h 883949"/>
                <a:gd name="connsiteX10" fmla="*/ 294290 w 423280"/>
                <a:gd name="connsiteY10" fmla="*/ 693683 h 883949"/>
                <a:gd name="connsiteX11" fmla="*/ 367862 w 423280"/>
                <a:gd name="connsiteY11" fmla="*/ 704193 h 883949"/>
                <a:gd name="connsiteX12" fmla="*/ 325821 w 423280"/>
                <a:gd name="connsiteY12" fmla="*/ 882869 h 883949"/>
                <a:gd name="connsiteX13" fmla="*/ 199697 w 423280"/>
                <a:gd name="connsiteY13" fmla="*/ 872359 h 883949"/>
                <a:gd name="connsiteX14" fmla="*/ 178676 w 423280"/>
                <a:gd name="connsiteY14" fmla="*/ 840828 h 883949"/>
                <a:gd name="connsiteX15" fmla="*/ 147145 w 423280"/>
                <a:gd name="connsiteY15" fmla="*/ 819807 h 883949"/>
                <a:gd name="connsiteX16" fmla="*/ 84083 w 423280"/>
                <a:gd name="connsiteY16" fmla="*/ 840828 h 883949"/>
                <a:gd name="connsiteX17" fmla="*/ 52552 w 423280"/>
                <a:gd name="connsiteY17" fmla="*/ 851338 h 883949"/>
                <a:gd name="connsiteX18" fmla="*/ 0 w 423280"/>
                <a:gd name="connsiteY18" fmla="*/ 851338 h 883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3280" h="883949">
                  <a:moveTo>
                    <a:pt x="378373" y="0"/>
                  </a:moveTo>
                  <a:lnTo>
                    <a:pt x="409904" y="94593"/>
                  </a:lnTo>
                  <a:lnTo>
                    <a:pt x="420414" y="126124"/>
                  </a:lnTo>
                  <a:cubicBezTo>
                    <a:pt x="416911" y="192690"/>
                    <a:pt x="415939" y="259437"/>
                    <a:pt x="409904" y="325821"/>
                  </a:cubicBezTo>
                  <a:cubicBezTo>
                    <a:pt x="408901" y="336854"/>
                    <a:pt x="406314" y="348701"/>
                    <a:pt x="399393" y="357352"/>
                  </a:cubicBezTo>
                  <a:cubicBezTo>
                    <a:pt x="391502" y="367216"/>
                    <a:pt x="378372" y="371366"/>
                    <a:pt x="367862" y="378373"/>
                  </a:cubicBezTo>
                  <a:cubicBezTo>
                    <a:pt x="318814" y="451945"/>
                    <a:pt x="346842" y="427422"/>
                    <a:pt x="294290" y="462455"/>
                  </a:cubicBezTo>
                  <a:cubicBezTo>
                    <a:pt x="302556" y="474854"/>
                    <a:pt x="327893" y="506867"/>
                    <a:pt x="325821" y="525517"/>
                  </a:cubicBezTo>
                  <a:cubicBezTo>
                    <a:pt x="323374" y="547540"/>
                    <a:pt x="304800" y="588580"/>
                    <a:pt x="304800" y="588580"/>
                  </a:cubicBezTo>
                  <a:cubicBezTo>
                    <a:pt x="315310" y="592083"/>
                    <a:pt x="333644" y="588342"/>
                    <a:pt x="336331" y="599090"/>
                  </a:cubicBezTo>
                  <a:cubicBezTo>
                    <a:pt x="353020" y="665843"/>
                    <a:pt x="331654" y="668774"/>
                    <a:pt x="294290" y="693683"/>
                  </a:cubicBezTo>
                  <a:cubicBezTo>
                    <a:pt x="318814" y="697186"/>
                    <a:pt x="359617" y="680832"/>
                    <a:pt x="367862" y="704193"/>
                  </a:cubicBezTo>
                  <a:cubicBezTo>
                    <a:pt x="423280" y="861211"/>
                    <a:pt x="397494" y="858979"/>
                    <a:pt x="325821" y="882869"/>
                  </a:cubicBezTo>
                  <a:cubicBezTo>
                    <a:pt x="283780" y="879366"/>
                    <a:pt x="240261" y="883949"/>
                    <a:pt x="199697" y="872359"/>
                  </a:cubicBezTo>
                  <a:cubicBezTo>
                    <a:pt x="187551" y="868889"/>
                    <a:pt x="187608" y="849760"/>
                    <a:pt x="178676" y="840828"/>
                  </a:cubicBezTo>
                  <a:cubicBezTo>
                    <a:pt x="169744" y="831896"/>
                    <a:pt x="157655" y="826814"/>
                    <a:pt x="147145" y="819807"/>
                  </a:cubicBezTo>
                  <a:lnTo>
                    <a:pt x="84083" y="840828"/>
                  </a:lnTo>
                  <a:cubicBezTo>
                    <a:pt x="73573" y="844331"/>
                    <a:pt x="63631" y="851338"/>
                    <a:pt x="52552" y="851338"/>
                  </a:cubicBezTo>
                  <a:lnTo>
                    <a:pt x="0" y="851338"/>
                  </a:lnTo>
                </a:path>
              </a:pathLst>
            </a:custGeom>
            <a:ln w="7620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993738" y="2928742"/>
              <a:ext cx="4330767" cy="2383517"/>
            </a:xfrm>
            <a:custGeom>
              <a:avLst/>
              <a:gdLst>
                <a:gd name="connsiteX0" fmla="*/ 34213 w 4330215"/>
                <a:gd name="connsiteY0" fmla="*/ 319664 h 2384226"/>
                <a:gd name="connsiteX1" fmla="*/ 44723 w 4330215"/>
                <a:gd name="connsiteY1" fmla="*/ 677015 h 2384226"/>
                <a:gd name="connsiteX2" fmla="*/ 55233 w 4330215"/>
                <a:gd name="connsiteY2" fmla="*/ 929264 h 2384226"/>
                <a:gd name="connsiteX3" fmla="*/ 107785 w 4330215"/>
                <a:gd name="connsiteY3" fmla="*/ 971305 h 2384226"/>
                <a:gd name="connsiteX4" fmla="*/ 118295 w 4330215"/>
                <a:gd name="connsiteY4" fmla="*/ 1107939 h 2384226"/>
                <a:gd name="connsiteX5" fmla="*/ 149826 w 4330215"/>
                <a:gd name="connsiteY5" fmla="*/ 1118450 h 2384226"/>
                <a:gd name="connsiteX6" fmla="*/ 170847 w 4330215"/>
                <a:gd name="connsiteY6" fmla="*/ 1149981 h 2384226"/>
                <a:gd name="connsiteX7" fmla="*/ 160337 w 4330215"/>
                <a:gd name="connsiteY7" fmla="*/ 1213043 h 2384226"/>
                <a:gd name="connsiteX8" fmla="*/ 128806 w 4330215"/>
                <a:gd name="connsiteY8" fmla="*/ 1234064 h 2384226"/>
                <a:gd name="connsiteX9" fmla="*/ 76254 w 4330215"/>
                <a:gd name="connsiteY9" fmla="*/ 1276105 h 2384226"/>
                <a:gd name="connsiteX10" fmla="*/ 44723 w 4330215"/>
                <a:gd name="connsiteY10" fmla="*/ 1559884 h 2384226"/>
                <a:gd name="connsiteX11" fmla="*/ 23702 w 4330215"/>
                <a:gd name="connsiteY11" fmla="*/ 1591415 h 2384226"/>
                <a:gd name="connsiteX12" fmla="*/ 23702 w 4330215"/>
                <a:gd name="connsiteY12" fmla="*/ 1759581 h 2384226"/>
                <a:gd name="connsiteX13" fmla="*/ 34213 w 4330215"/>
                <a:gd name="connsiteY13" fmla="*/ 1791112 h 2384226"/>
                <a:gd name="connsiteX14" fmla="*/ 65744 w 4330215"/>
                <a:gd name="connsiteY14" fmla="*/ 1801622 h 2384226"/>
                <a:gd name="connsiteX15" fmla="*/ 128806 w 4330215"/>
                <a:gd name="connsiteY15" fmla="*/ 1833153 h 2384226"/>
                <a:gd name="connsiteX16" fmla="*/ 160337 w 4330215"/>
                <a:gd name="connsiteY16" fmla="*/ 1854174 h 2384226"/>
                <a:gd name="connsiteX17" fmla="*/ 181357 w 4330215"/>
                <a:gd name="connsiteY17" fmla="*/ 1885705 h 2384226"/>
                <a:gd name="connsiteX18" fmla="*/ 265440 w 4330215"/>
                <a:gd name="connsiteY18" fmla="*/ 1906726 h 2384226"/>
                <a:gd name="connsiteX19" fmla="*/ 296971 w 4330215"/>
                <a:gd name="connsiteY19" fmla="*/ 1917236 h 2384226"/>
                <a:gd name="connsiteX20" fmla="*/ 328502 w 4330215"/>
                <a:gd name="connsiteY20" fmla="*/ 1938257 h 2384226"/>
                <a:gd name="connsiteX21" fmla="*/ 391564 w 4330215"/>
                <a:gd name="connsiteY21" fmla="*/ 1959277 h 2384226"/>
                <a:gd name="connsiteX22" fmla="*/ 475647 w 4330215"/>
                <a:gd name="connsiteY22" fmla="*/ 1980298 h 2384226"/>
                <a:gd name="connsiteX23" fmla="*/ 496668 w 4330215"/>
                <a:gd name="connsiteY23" fmla="*/ 2011829 h 2384226"/>
                <a:gd name="connsiteX24" fmla="*/ 528199 w 4330215"/>
                <a:gd name="connsiteY24" fmla="*/ 2022339 h 2384226"/>
                <a:gd name="connsiteX25" fmla="*/ 601771 w 4330215"/>
                <a:gd name="connsiteY25" fmla="*/ 2043360 h 2384226"/>
                <a:gd name="connsiteX26" fmla="*/ 685854 w 4330215"/>
                <a:gd name="connsiteY26" fmla="*/ 2032850 h 2384226"/>
                <a:gd name="connsiteX27" fmla="*/ 717385 w 4330215"/>
                <a:gd name="connsiteY27" fmla="*/ 2001319 h 2384226"/>
                <a:gd name="connsiteX28" fmla="*/ 790957 w 4330215"/>
                <a:gd name="connsiteY28" fmla="*/ 1980298 h 2384226"/>
                <a:gd name="connsiteX29" fmla="*/ 896061 w 4330215"/>
                <a:gd name="connsiteY29" fmla="*/ 1990808 h 2384226"/>
                <a:gd name="connsiteX30" fmla="*/ 927592 w 4330215"/>
                <a:gd name="connsiteY30" fmla="*/ 2001319 h 2384226"/>
                <a:gd name="connsiteX31" fmla="*/ 990654 w 4330215"/>
                <a:gd name="connsiteY31" fmla="*/ 2011829 h 2384226"/>
                <a:gd name="connsiteX32" fmla="*/ 1053716 w 4330215"/>
                <a:gd name="connsiteY32" fmla="*/ 2053870 h 2384226"/>
                <a:gd name="connsiteX33" fmla="*/ 1085247 w 4330215"/>
                <a:gd name="connsiteY33" fmla="*/ 2074891 h 2384226"/>
                <a:gd name="connsiteX34" fmla="*/ 1116778 w 4330215"/>
                <a:gd name="connsiteY34" fmla="*/ 2085401 h 2384226"/>
                <a:gd name="connsiteX35" fmla="*/ 1106268 w 4330215"/>
                <a:gd name="connsiteY35" fmla="*/ 2148464 h 2384226"/>
                <a:gd name="connsiteX36" fmla="*/ 1137799 w 4330215"/>
                <a:gd name="connsiteY36" fmla="*/ 2158974 h 2384226"/>
                <a:gd name="connsiteX37" fmla="*/ 1200861 w 4330215"/>
                <a:gd name="connsiteY37" fmla="*/ 2201015 h 2384226"/>
                <a:gd name="connsiteX38" fmla="*/ 1232392 w 4330215"/>
                <a:gd name="connsiteY38" fmla="*/ 2222036 h 2384226"/>
                <a:gd name="connsiteX39" fmla="*/ 1326985 w 4330215"/>
                <a:gd name="connsiteY39" fmla="*/ 2253567 h 2384226"/>
                <a:gd name="connsiteX40" fmla="*/ 1379537 w 4330215"/>
                <a:gd name="connsiteY40" fmla="*/ 2264077 h 2384226"/>
                <a:gd name="connsiteX41" fmla="*/ 1579233 w 4330215"/>
                <a:gd name="connsiteY41" fmla="*/ 2274588 h 2384226"/>
                <a:gd name="connsiteX42" fmla="*/ 1652806 w 4330215"/>
                <a:gd name="connsiteY42" fmla="*/ 2285098 h 2384226"/>
                <a:gd name="connsiteX43" fmla="*/ 1715868 w 4330215"/>
                <a:gd name="connsiteY43" fmla="*/ 2306119 h 2384226"/>
                <a:gd name="connsiteX44" fmla="*/ 1747399 w 4330215"/>
                <a:gd name="connsiteY44" fmla="*/ 2316629 h 2384226"/>
                <a:gd name="connsiteX45" fmla="*/ 1778930 w 4330215"/>
                <a:gd name="connsiteY45" fmla="*/ 2327139 h 2384226"/>
                <a:gd name="connsiteX46" fmla="*/ 1873523 w 4330215"/>
                <a:gd name="connsiteY46" fmla="*/ 2337650 h 2384226"/>
                <a:gd name="connsiteX47" fmla="*/ 1905054 w 4330215"/>
                <a:gd name="connsiteY47" fmla="*/ 2358670 h 2384226"/>
                <a:gd name="connsiteX48" fmla="*/ 2062709 w 4330215"/>
                <a:gd name="connsiteY48" fmla="*/ 2358670 h 2384226"/>
                <a:gd name="connsiteX49" fmla="*/ 2083730 w 4330215"/>
                <a:gd name="connsiteY49" fmla="*/ 2295608 h 2384226"/>
                <a:gd name="connsiteX50" fmla="*/ 2188833 w 4330215"/>
                <a:gd name="connsiteY50" fmla="*/ 2243057 h 2384226"/>
                <a:gd name="connsiteX51" fmla="*/ 2346488 w 4330215"/>
                <a:gd name="connsiteY51" fmla="*/ 2274588 h 2384226"/>
                <a:gd name="connsiteX52" fmla="*/ 2367509 w 4330215"/>
                <a:gd name="connsiteY52" fmla="*/ 2306119 h 2384226"/>
                <a:gd name="connsiteX53" fmla="*/ 2483123 w 4330215"/>
                <a:gd name="connsiteY53" fmla="*/ 2306119 h 2384226"/>
                <a:gd name="connsiteX54" fmla="*/ 2525164 w 4330215"/>
                <a:gd name="connsiteY54" fmla="*/ 2285098 h 2384226"/>
                <a:gd name="connsiteX55" fmla="*/ 2588226 w 4330215"/>
                <a:gd name="connsiteY55" fmla="*/ 2243057 h 2384226"/>
                <a:gd name="connsiteX56" fmla="*/ 2609247 w 4330215"/>
                <a:gd name="connsiteY56" fmla="*/ 2211526 h 2384226"/>
                <a:gd name="connsiteX57" fmla="*/ 2640778 w 4330215"/>
                <a:gd name="connsiteY57" fmla="*/ 2201015 h 2384226"/>
                <a:gd name="connsiteX58" fmla="*/ 2682819 w 4330215"/>
                <a:gd name="connsiteY58" fmla="*/ 2106422 h 2384226"/>
                <a:gd name="connsiteX59" fmla="*/ 2714350 w 4330215"/>
                <a:gd name="connsiteY59" fmla="*/ 2095912 h 2384226"/>
                <a:gd name="connsiteX60" fmla="*/ 2745882 w 4330215"/>
                <a:gd name="connsiteY60" fmla="*/ 2032850 h 2384226"/>
                <a:gd name="connsiteX61" fmla="*/ 2756392 w 4330215"/>
                <a:gd name="connsiteY61" fmla="*/ 2001319 h 2384226"/>
                <a:gd name="connsiteX62" fmla="*/ 2840475 w 4330215"/>
                <a:gd name="connsiteY62" fmla="*/ 1990808 h 2384226"/>
                <a:gd name="connsiteX63" fmla="*/ 2924557 w 4330215"/>
                <a:gd name="connsiteY63" fmla="*/ 1938257 h 2384226"/>
                <a:gd name="connsiteX64" fmla="*/ 2956088 w 4330215"/>
                <a:gd name="connsiteY64" fmla="*/ 1917236 h 2384226"/>
                <a:gd name="connsiteX65" fmla="*/ 2987619 w 4330215"/>
                <a:gd name="connsiteY65" fmla="*/ 1906726 h 2384226"/>
                <a:gd name="connsiteX66" fmla="*/ 3071702 w 4330215"/>
                <a:gd name="connsiteY66" fmla="*/ 1812133 h 2384226"/>
                <a:gd name="connsiteX67" fmla="*/ 3113744 w 4330215"/>
                <a:gd name="connsiteY67" fmla="*/ 1801622 h 2384226"/>
                <a:gd name="connsiteX68" fmla="*/ 3166295 w 4330215"/>
                <a:gd name="connsiteY68" fmla="*/ 1749070 h 2384226"/>
                <a:gd name="connsiteX69" fmla="*/ 3197826 w 4330215"/>
                <a:gd name="connsiteY69" fmla="*/ 1728050 h 2384226"/>
                <a:gd name="connsiteX70" fmla="*/ 3229357 w 4330215"/>
                <a:gd name="connsiteY70" fmla="*/ 1696519 h 2384226"/>
                <a:gd name="connsiteX71" fmla="*/ 3260888 w 4330215"/>
                <a:gd name="connsiteY71" fmla="*/ 1675498 h 2384226"/>
                <a:gd name="connsiteX72" fmla="*/ 3292419 w 4330215"/>
                <a:gd name="connsiteY72" fmla="*/ 1643967 h 2384226"/>
                <a:gd name="connsiteX73" fmla="*/ 3323950 w 4330215"/>
                <a:gd name="connsiteY73" fmla="*/ 1633457 h 2384226"/>
                <a:gd name="connsiteX74" fmla="*/ 3376502 w 4330215"/>
                <a:gd name="connsiteY74" fmla="*/ 1570395 h 2384226"/>
                <a:gd name="connsiteX75" fmla="*/ 3408033 w 4330215"/>
                <a:gd name="connsiteY75" fmla="*/ 1507333 h 2384226"/>
                <a:gd name="connsiteX76" fmla="*/ 3439564 w 4330215"/>
                <a:gd name="connsiteY76" fmla="*/ 1496822 h 2384226"/>
                <a:gd name="connsiteX77" fmla="*/ 3481606 w 4330215"/>
                <a:gd name="connsiteY77" fmla="*/ 1433760 h 2384226"/>
                <a:gd name="connsiteX78" fmla="*/ 3502626 w 4330215"/>
                <a:gd name="connsiteY78" fmla="*/ 1370698 h 2384226"/>
                <a:gd name="connsiteX79" fmla="*/ 3513137 w 4330215"/>
                <a:gd name="connsiteY79" fmla="*/ 1339167 h 2384226"/>
                <a:gd name="connsiteX80" fmla="*/ 3544668 w 4330215"/>
                <a:gd name="connsiteY80" fmla="*/ 1307636 h 2384226"/>
                <a:gd name="connsiteX81" fmla="*/ 3607730 w 4330215"/>
                <a:gd name="connsiteY81" fmla="*/ 1265595 h 2384226"/>
                <a:gd name="connsiteX82" fmla="*/ 3628750 w 4330215"/>
                <a:gd name="connsiteY82" fmla="*/ 1202533 h 2384226"/>
                <a:gd name="connsiteX83" fmla="*/ 3649771 w 4330215"/>
                <a:gd name="connsiteY83" fmla="*/ 1171001 h 2384226"/>
                <a:gd name="connsiteX84" fmla="*/ 3691813 w 4330215"/>
                <a:gd name="connsiteY84" fmla="*/ 1076408 h 2384226"/>
                <a:gd name="connsiteX85" fmla="*/ 3723344 w 4330215"/>
                <a:gd name="connsiteY85" fmla="*/ 1044877 h 2384226"/>
                <a:gd name="connsiteX86" fmla="*/ 3733854 w 4330215"/>
                <a:gd name="connsiteY86" fmla="*/ 1013346 h 2384226"/>
                <a:gd name="connsiteX87" fmla="*/ 3754875 w 4330215"/>
                <a:gd name="connsiteY87" fmla="*/ 981815 h 2384226"/>
                <a:gd name="connsiteX88" fmla="*/ 3765385 w 4330215"/>
                <a:gd name="connsiteY88" fmla="*/ 918753 h 2384226"/>
                <a:gd name="connsiteX89" fmla="*/ 3807426 w 4330215"/>
                <a:gd name="connsiteY89" fmla="*/ 855691 h 2384226"/>
                <a:gd name="connsiteX90" fmla="*/ 3817937 w 4330215"/>
                <a:gd name="connsiteY90" fmla="*/ 824160 h 2384226"/>
                <a:gd name="connsiteX91" fmla="*/ 3870488 w 4330215"/>
                <a:gd name="connsiteY91" fmla="*/ 761098 h 2384226"/>
                <a:gd name="connsiteX92" fmla="*/ 3902019 w 4330215"/>
                <a:gd name="connsiteY92" fmla="*/ 687526 h 2384226"/>
                <a:gd name="connsiteX93" fmla="*/ 3944061 w 4330215"/>
                <a:gd name="connsiteY93" fmla="*/ 624464 h 2384226"/>
                <a:gd name="connsiteX94" fmla="*/ 3975592 w 4330215"/>
                <a:gd name="connsiteY94" fmla="*/ 561401 h 2384226"/>
                <a:gd name="connsiteX95" fmla="*/ 4007123 w 4330215"/>
                <a:gd name="connsiteY95" fmla="*/ 498339 h 2384226"/>
                <a:gd name="connsiteX96" fmla="*/ 4038654 w 4330215"/>
                <a:gd name="connsiteY96" fmla="*/ 477319 h 2384226"/>
                <a:gd name="connsiteX97" fmla="*/ 4059675 w 4330215"/>
                <a:gd name="connsiteY97" fmla="*/ 445788 h 2384226"/>
                <a:gd name="connsiteX98" fmla="*/ 4091206 w 4330215"/>
                <a:gd name="connsiteY98" fmla="*/ 435277 h 2384226"/>
                <a:gd name="connsiteX99" fmla="*/ 4101716 w 4330215"/>
                <a:gd name="connsiteY99" fmla="*/ 403746 h 2384226"/>
                <a:gd name="connsiteX100" fmla="*/ 4133247 w 4330215"/>
                <a:gd name="connsiteY100" fmla="*/ 382726 h 2384226"/>
                <a:gd name="connsiteX101" fmla="*/ 4143757 w 4330215"/>
                <a:gd name="connsiteY101" fmla="*/ 351195 h 2384226"/>
                <a:gd name="connsiteX102" fmla="*/ 4185799 w 4330215"/>
                <a:gd name="connsiteY102" fmla="*/ 277622 h 2384226"/>
                <a:gd name="connsiteX103" fmla="*/ 4196309 w 4330215"/>
                <a:gd name="connsiteY103" fmla="*/ 214560 h 2384226"/>
                <a:gd name="connsiteX104" fmla="*/ 4196309 w 4330215"/>
                <a:gd name="connsiteY104" fmla="*/ 193539 h 2384226"/>
                <a:gd name="connsiteX105" fmla="*/ 4164778 w 4330215"/>
                <a:gd name="connsiteY105" fmla="*/ 162008 h 2384226"/>
                <a:gd name="connsiteX106" fmla="*/ 4164778 w 4330215"/>
                <a:gd name="connsiteY106" fmla="*/ 35884 h 2384226"/>
                <a:gd name="connsiteX107" fmla="*/ 4185799 w 4330215"/>
                <a:gd name="connsiteY107" fmla="*/ 4353 h 2384226"/>
                <a:gd name="connsiteX108" fmla="*/ 4280392 w 4330215"/>
                <a:gd name="connsiteY108" fmla="*/ 77926 h 2384226"/>
                <a:gd name="connsiteX109" fmla="*/ 4301413 w 4330215"/>
                <a:gd name="connsiteY109" fmla="*/ 109457 h 2384226"/>
                <a:gd name="connsiteX110" fmla="*/ 4301413 w 4330215"/>
                <a:gd name="connsiteY110" fmla="*/ 319664 h 2384226"/>
                <a:gd name="connsiteX111" fmla="*/ 4269882 w 4330215"/>
                <a:gd name="connsiteY111" fmla="*/ 340684 h 2384226"/>
                <a:gd name="connsiteX112" fmla="*/ 4154268 w 4330215"/>
                <a:gd name="connsiteY112" fmla="*/ 309153 h 2384226"/>
                <a:gd name="connsiteX113" fmla="*/ 4112226 w 4330215"/>
                <a:gd name="connsiteY113" fmla="*/ 246091 h 2384226"/>
                <a:gd name="connsiteX114" fmla="*/ 4101716 w 4330215"/>
                <a:gd name="connsiteY114" fmla="*/ 214560 h 2384226"/>
                <a:gd name="connsiteX115" fmla="*/ 4070185 w 4330215"/>
                <a:gd name="connsiteY115" fmla="*/ 172519 h 238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4330215" h="2384226">
                  <a:moveTo>
                    <a:pt x="34213" y="319664"/>
                  </a:moveTo>
                  <a:cubicBezTo>
                    <a:pt x="37716" y="438781"/>
                    <a:pt x="40616" y="557917"/>
                    <a:pt x="44723" y="677015"/>
                  </a:cubicBezTo>
                  <a:cubicBezTo>
                    <a:pt x="47623" y="761121"/>
                    <a:pt x="45940" y="845623"/>
                    <a:pt x="55233" y="929264"/>
                  </a:cubicBezTo>
                  <a:cubicBezTo>
                    <a:pt x="58890" y="962177"/>
                    <a:pt x="84889" y="963673"/>
                    <a:pt x="107785" y="971305"/>
                  </a:cubicBezTo>
                  <a:cubicBezTo>
                    <a:pt x="111288" y="1016850"/>
                    <a:pt x="105746" y="1064017"/>
                    <a:pt x="118295" y="1107939"/>
                  </a:cubicBezTo>
                  <a:cubicBezTo>
                    <a:pt x="121339" y="1118592"/>
                    <a:pt x="141175" y="1111529"/>
                    <a:pt x="149826" y="1118450"/>
                  </a:cubicBezTo>
                  <a:cubicBezTo>
                    <a:pt x="159690" y="1126341"/>
                    <a:pt x="163840" y="1139471"/>
                    <a:pt x="170847" y="1149981"/>
                  </a:cubicBezTo>
                  <a:cubicBezTo>
                    <a:pt x="167344" y="1171002"/>
                    <a:pt x="169867" y="1193982"/>
                    <a:pt x="160337" y="1213043"/>
                  </a:cubicBezTo>
                  <a:cubicBezTo>
                    <a:pt x="154688" y="1224341"/>
                    <a:pt x="137738" y="1225132"/>
                    <a:pt x="128806" y="1234064"/>
                  </a:cubicBezTo>
                  <a:cubicBezTo>
                    <a:pt x="81266" y="1281604"/>
                    <a:pt x="137637" y="1255645"/>
                    <a:pt x="76254" y="1276105"/>
                  </a:cubicBezTo>
                  <a:cubicBezTo>
                    <a:pt x="76021" y="1281007"/>
                    <a:pt x="85628" y="1498528"/>
                    <a:pt x="44723" y="1559884"/>
                  </a:cubicBezTo>
                  <a:lnTo>
                    <a:pt x="23702" y="1591415"/>
                  </a:lnTo>
                  <a:cubicBezTo>
                    <a:pt x="0" y="1662524"/>
                    <a:pt x="7178" y="1627393"/>
                    <a:pt x="23702" y="1759581"/>
                  </a:cubicBezTo>
                  <a:cubicBezTo>
                    <a:pt x="25076" y="1770574"/>
                    <a:pt x="26379" y="1783278"/>
                    <a:pt x="34213" y="1791112"/>
                  </a:cubicBezTo>
                  <a:cubicBezTo>
                    <a:pt x="42047" y="1798946"/>
                    <a:pt x="55234" y="1798119"/>
                    <a:pt x="65744" y="1801622"/>
                  </a:cubicBezTo>
                  <a:cubicBezTo>
                    <a:pt x="156108" y="1861866"/>
                    <a:pt x="41777" y="1789638"/>
                    <a:pt x="128806" y="1833153"/>
                  </a:cubicBezTo>
                  <a:cubicBezTo>
                    <a:pt x="140104" y="1838802"/>
                    <a:pt x="149827" y="1847167"/>
                    <a:pt x="160337" y="1854174"/>
                  </a:cubicBezTo>
                  <a:cubicBezTo>
                    <a:pt x="167344" y="1864684"/>
                    <a:pt x="170059" y="1880056"/>
                    <a:pt x="181357" y="1885705"/>
                  </a:cubicBezTo>
                  <a:cubicBezTo>
                    <a:pt x="207197" y="1898625"/>
                    <a:pt x="238032" y="1897590"/>
                    <a:pt x="265440" y="1906726"/>
                  </a:cubicBezTo>
                  <a:lnTo>
                    <a:pt x="296971" y="1917236"/>
                  </a:lnTo>
                  <a:cubicBezTo>
                    <a:pt x="307481" y="1924243"/>
                    <a:pt x="316959" y="1933127"/>
                    <a:pt x="328502" y="1938257"/>
                  </a:cubicBezTo>
                  <a:cubicBezTo>
                    <a:pt x="348750" y="1947256"/>
                    <a:pt x="370543" y="1952270"/>
                    <a:pt x="391564" y="1959277"/>
                  </a:cubicBezTo>
                  <a:cubicBezTo>
                    <a:pt x="440050" y="1975439"/>
                    <a:pt x="412219" y="1967613"/>
                    <a:pt x="475647" y="1980298"/>
                  </a:cubicBezTo>
                  <a:cubicBezTo>
                    <a:pt x="482654" y="1990808"/>
                    <a:pt x="486804" y="2003938"/>
                    <a:pt x="496668" y="2011829"/>
                  </a:cubicBezTo>
                  <a:cubicBezTo>
                    <a:pt x="505319" y="2018750"/>
                    <a:pt x="517546" y="2019295"/>
                    <a:pt x="528199" y="2022339"/>
                  </a:cubicBezTo>
                  <a:cubicBezTo>
                    <a:pt x="620580" y="2048734"/>
                    <a:pt x="526170" y="2018161"/>
                    <a:pt x="601771" y="2043360"/>
                  </a:cubicBezTo>
                  <a:cubicBezTo>
                    <a:pt x="629799" y="2039857"/>
                    <a:pt x="659309" y="2042503"/>
                    <a:pt x="685854" y="2032850"/>
                  </a:cubicBezTo>
                  <a:cubicBezTo>
                    <a:pt x="699823" y="2027770"/>
                    <a:pt x="705018" y="2009564"/>
                    <a:pt x="717385" y="2001319"/>
                  </a:cubicBezTo>
                  <a:cubicBezTo>
                    <a:pt x="726434" y="1995286"/>
                    <a:pt x="785347" y="1981701"/>
                    <a:pt x="790957" y="1980298"/>
                  </a:cubicBezTo>
                  <a:cubicBezTo>
                    <a:pt x="825992" y="1983801"/>
                    <a:pt x="861261" y="1985454"/>
                    <a:pt x="896061" y="1990808"/>
                  </a:cubicBezTo>
                  <a:cubicBezTo>
                    <a:pt x="907011" y="1992493"/>
                    <a:pt x="916777" y="1998916"/>
                    <a:pt x="927592" y="2001319"/>
                  </a:cubicBezTo>
                  <a:cubicBezTo>
                    <a:pt x="948395" y="2005942"/>
                    <a:pt x="969633" y="2008326"/>
                    <a:pt x="990654" y="2011829"/>
                  </a:cubicBezTo>
                  <a:lnTo>
                    <a:pt x="1053716" y="2053870"/>
                  </a:lnTo>
                  <a:cubicBezTo>
                    <a:pt x="1064226" y="2060877"/>
                    <a:pt x="1073263" y="2070897"/>
                    <a:pt x="1085247" y="2074891"/>
                  </a:cubicBezTo>
                  <a:lnTo>
                    <a:pt x="1116778" y="2085401"/>
                  </a:lnTo>
                  <a:cubicBezTo>
                    <a:pt x="1113275" y="2106422"/>
                    <a:pt x="1100413" y="2127973"/>
                    <a:pt x="1106268" y="2148464"/>
                  </a:cubicBezTo>
                  <a:cubicBezTo>
                    <a:pt x="1109312" y="2159117"/>
                    <a:pt x="1128114" y="2153594"/>
                    <a:pt x="1137799" y="2158974"/>
                  </a:cubicBezTo>
                  <a:cubicBezTo>
                    <a:pt x="1159883" y="2171243"/>
                    <a:pt x="1179840" y="2187001"/>
                    <a:pt x="1200861" y="2201015"/>
                  </a:cubicBezTo>
                  <a:cubicBezTo>
                    <a:pt x="1211371" y="2208022"/>
                    <a:pt x="1220664" y="2217345"/>
                    <a:pt x="1232392" y="2222036"/>
                  </a:cubicBezTo>
                  <a:cubicBezTo>
                    <a:pt x="1286041" y="2243496"/>
                    <a:pt x="1276069" y="2242253"/>
                    <a:pt x="1326985" y="2253567"/>
                  </a:cubicBezTo>
                  <a:cubicBezTo>
                    <a:pt x="1344424" y="2257442"/>
                    <a:pt x="1361734" y="2262593"/>
                    <a:pt x="1379537" y="2264077"/>
                  </a:cubicBezTo>
                  <a:cubicBezTo>
                    <a:pt x="1445964" y="2269613"/>
                    <a:pt x="1512668" y="2271084"/>
                    <a:pt x="1579233" y="2274588"/>
                  </a:cubicBezTo>
                  <a:cubicBezTo>
                    <a:pt x="1603757" y="2278091"/>
                    <a:pt x="1628667" y="2279528"/>
                    <a:pt x="1652806" y="2285098"/>
                  </a:cubicBezTo>
                  <a:cubicBezTo>
                    <a:pt x="1674396" y="2290080"/>
                    <a:pt x="1694847" y="2299112"/>
                    <a:pt x="1715868" y="2306119"/>
                  </a:cubicBezTo>
                  <a:lnTo>
                    <a:pt x="1747399" y="2316629"/>
                  </a:lnTo>
                  <a:cubicBezTo>
                    <a:pt x="1757909" y="2320132"/>
                    <a:pt x="1767919" y="2325915"/>
                    <a:pt x="1778930" y="2327139"/>
                  </a:cubicBezTo>
                  <a:lnTo>
                    <a:pt x="1873523" y="2337650"/>
                  </a:lnTo>
                  <a:cubicBezTo>
                    <a:pt x="1884033" y="2344657"/>
                    <a:pt x="1893756" y="2353021"/>
                    <a:pt x="1905054" y="2358670"/>
                  </a:cubicBezTo>
                  <a:cubicBezTo>
                    <a:pt x="1956166" y="2384226"/>
                    <a:pt x="2003381" y="2363614"/>
                    <a:pt x="2062709" y="2358670"/>
                  </a:cubicBezTo>
                  <a:cubicBezTo>
                    <a:pt x="2069716" y="2337649"/>
                    <a:pt x="2065294" y="2307899"/>
                    <a:pt x="2083730" y="2295608"/>
                  </a:cubicBezTo>
                  <a:cubicBezTo>
                    <a:pt x="2158811" y="2245554"/>
                    <a:pt x="2122283" y="2259694"/>
                    <a:pt x="2188833" y="2243057"/>
                  </a:cubicBezTo>
                  <a:cubicBezTo>
                    <a:pt x="2325885" y="2265898"/>
                    <a:pt x="2274523" y="2250598"/>
                    <a:pt x="2346488" y="2274588"/>
                  </a:cubicBezTo>
                  <a:cubicBezTo>
                    <a:pt x="2353495" y="2285098"/>
                    <a:pt x="2356211" y="2300470"/>
                    <a:pt x="2367509" y="2306119"/>
                  </a:cubicBezTo>
                  <a:cubicBezTo>
                    <a:pt x="2409771" y="2327250"/>
                    <a:pt x="2441882" y="2314367"/>
                    <a:pt x="2483123" y="2306119"/>
                  </a:cubicBezTo>
                  <a:cubicBezTo>
                    <a:pt x="2497137" y="2299112"/>
                    <a:pt x="2511729" y="2293159"/>
                    <a:pt x="2525164" y="2285098"/>
                  </a:cubicBezTo>
                  <a:cubicBezTo>
                    <a:pt x="2546827" y="2272100"/>
                    <a:pt x="2588226" y="2243057"/>
                    <a:pt x="2588226" y="2243057"/>
                  </a:cubicBezTo>
                  <a:cubicBezTo>
                    <a:pt x="2595233" y="2232547"/>
                    <a:pt x="2599383" y="2219417"/>
                    <a:pt x="2609247" y="2211526"/>
                  </a:cubicBezTo>
                  <a:cubicBezTo>
                    <a:pt x="2617898" y="2204605"/>
                    <a:pt x="2634339" y="2210030"/>
                    <a:pt x="2640778" y="2201015"/>
                  </a:cubicBezTo>
                  <a:cubicBezTo>
                    <a:pt x="2664325" y="2168049"/>
                    <a:pt x="2650345" y="2132401"/>
                    <a:pt x="2682819" y="2106422"/>
                  </a:cubicBezTo>
                  <a:cubicBezTo>
                    <a:pt x="2691470" y="2099501"/>
                    <a:pt x="2703840" y="2099415"/>
                    <a:pt x="2714350" y="2095912"/>
                  </a:cubicBezTo>
                  <a:cubicBezTo>
                    <a:pt x="2740772" y="2016651"/>
                    <a:pt x="2705129" y="2114356"/>
                    <a:pt x="2745882" y="2032850"/>
                  </a:cubicBezTo>
                  <a:cubicBezTo>
                    <a:pt x="2750837" y="2022941"/>
                    <a:pt x="2746268" y="2005819"/>
                    <a:pt x="2756392" y="2001319"/>
                  </a:cubicBezTo>
                  <a:cubicBezTo>
                    <a:pt x="2782203" y="1989847"/>
                    <a:pt x="2812447" y="1994312"/>
                    <a:pt x="2840475" y="1990808"/>
                  </a:cubicBezTo>
                  <a:cubicBezTo>
                    <a:pt x="2868502" y="1973291"/>
                    <a:pt x="2897057" y="1956591"/>
                    <a:pt x="2924557" y="1938257"/>
                  </a:cubicBezTo>
                  <a:cubicBezTo>
                    <a:pt x="2935067" y="1931250"/>
                    <a:pt x="2944790" y="1922885"/>
                    <a:pt x="2956088" y="1917236"/>
                  </a:cubicBezTo>
                  <a:cubicBezTo>
                    <a:pt x="2965997" y="1912281"/>
                    <a:pt x="2977109" y="1910229"/>
                    <a:pt x="2987619" y="1906726"/>
                  </a:cubicBezTo>
                  <a:cubicBezTo>
                    <a:pt x="3016932" y="1862758"/>
                    <a:pt x="3025013" y="1835478"/>
                    <a:pt x="3071702" y="1812133"/>
                  </a:cubicBezTo>
                  <a:cubicBezTo>
                    <a:pt x="3084622" y="1805673"/>
                    <a:pt x="3099730" y="1805126"/>
                    <a:pt x="3113744" y="1801622"/>
                  </a:cubicBezTo>
                  <a:cubicBezTo>
                    <a:pt x="3197831" y="1745563"/>
                    <a:pt x="3096223" y="1819142"/>
                    <a:pt x="3166295" y="1749070"/>
                  </a:cubicBezTo>
                  <a:cubicBezTo>
                    <a:pt x="3175227" y="1740138"/>
                    <a:pt x="3188122" y="1736137"/>
                    <a:pt x="3197826" y="1728050"/>
                  </a:cubicBezTo>
                  <a:cubicBezTo>
                    <a:pt x="3209245" y="1718534"/>
                    <a:pt x="3217938" y="1706035"/>
                    <a:pt x="3229357" y="1696519"/>
                  </a:cubicBezTo>
                  <a:cubicBezTo>
                    <a:pt x="3239061" y="1688432"/>
                    <a:pt x="3251184" y="1683585"/>
                    <a:pt x="3260888" y="1675498"/>
                  </a:cubicBezTo>
                  <a:cubicBezTo>
                    <a:pt x="3272307" y="1665982"/>
                    <a:pt x="3280051" y="1652212"/>
                    <a:pt x="3292419" y="1643967"/>
                  </a:cubicBezTo>
                  <a:cubicBezTo>
                    <a:pt x="3301637" y="1637822"/>
                    <a:pt x="3313440" y="1636960"/>
                    <a:pt x="3323950" y="1633457"/>
                  </a:cubicBezTo>
                  <a:cubicBezTo>
                    <a:pt x="3347198" y="1610210"/>
                    <a:pt x="3361868" y="1599664"/>
                    <a:pt x="3376502" y="1570395"/>
                  </a:cubicBezTo>
                  <a:cubicBezTo>
                    <a:pt x="3389195" y="1545010"/>
                    <a:pt x="3382935" y="1527412"/>
                    <a:pt x="3408033" y="1507333"/>
                  </a:cubicBezTo>
                  <a:cubicBezTo>
                    <a:pt x="3416684" y="1500412"/>
                    <a:pt x="3429054" y="1500326"/>
                    <a:pt x="3439564" y="1496822"/>
                  </a:cubicBezTo>
                  <a:cubicBezTo>
                    <a:pt x="3453578" y="1475801"/>
                    <a:pt x="3473617" y="1457727"/>
                    <a:pt x="3481606" y="1433760"/>
                  </a:cubicBezTo>
                  <a:lnTo>
                    <a:pt x="3502626" y="1370698"/>
                  </a:lnTo>
                  <a:cubicBezTo>
                    <a:pt x="3506129" y="1360188"/>
                    <a:pt x="3505303" y="1347001"/>
                    <a:pt x="3513137" y="1339167"/>
                  </a:cubicBezTo>
                  <a:cubicBezTo>
                    <a:pt x="3523647" y="1328657"/>
                    <a:pt x="3532935" y="1316761"/>
                    <a:pt x="3544668" y="1307636"/>
                  </a:cubicBezTo>
                  <a:cubicBezTo>
                    <a:pt x="3564610" y="1292126"/>
                    <a:pt x="3607730" y="1265595"/>
                    <a:pt x="3607730" y="1265595"/>
                  </a:cubicBezTo>
                  <a:cubicBezTo>
                    <a:pt x="3614737" y="1244574"/>
                    <a:pt x="3616459" y="1220969"/>
                    <a:pt x="3628750" y="1202533"/>
                  </a:cubicBezTo>
                  <a:cubicBezTo>
                    <a:pt x="3635757" y="1192022"/>
                    <a:pt x="3644641" y="1182544"/>
                    <a:pt x="3649771" y="1171001"/>
                  </a:cubicBezTo>
                  <a:cubicBezTo>
                    <a:pt x="3675960" y="1112076"/>
                    <a:pt x="3657832" y="1117185"/>
                    <a:pt x="3691813" y="1076408"/>
                  </a:cubicBezTo>
                  <a:cubicBezTo>
                    <a:pt x="3701329" y="1064989"/>
                    <a:pt x="3712834" y="1055387"/>
                    <a:pt x="3723344" y="1044877"/>
                  </a:cubicBezTo>
                  <a:cubicBezTo>
                    <a:pt x="3726847" y="1034367"/>
                    <a:pt x="3728899" y="1023255"/>
                    <a:pt x="3733854" y="1013346"/>
                  </a:cubicBezTo>
                  <a:cubicBezTo>
                    <a:pt x="3739503" y="1002048"/>
                    <a:pt x="3750880" y="993799"/>
                    <a:pt x="3754875" y="981815"/>
                  </a:cubicBezTo>
                  <a:cubicBezTo>
                    <a:pt x="3761614" y="961598"/>
                    <a:pt x="3757189" y="938424"/>
                    <a:pt x="3765385" y="918753"/>
                  </a:cubicBezTo>
                  <a:cubicBezTo>
                    <a:pt x="3775102" y="895433"/>
                    <a:pt x="3799436" y="879658"/>
                    <a:pt x="3807426" y="855691"/>
                  </a:cubicBezTo>
                  <a:cubicBezTo>
                    <a:pt x="3810930" y="845181"/>
                    <a:pt x="3812982" y="834069"/>
                    <a:pt x="3817937" y="824160"/>
                  </a:cubicBezTo>
                  <a:cubicBezTo>
                    <a:pt x="3832571" y="794892"/>
                    <a:pt x="3847241" y="784345"/>
                    <a:pt x="3870488" y="761098"/>
                  </a:cubicBezTo>
                  <a:cubicBezTo>
                    <a:pt x="3881361" y="728482"/>
                    <a:pt x="3882540" y="719991"/>
                    <a:pt x="3902019" y="687526"/>
                  </a:cubicBezTo>
                  <a:cubicBezTo>
                    <a:pt x="3915017" y="665862"/>
                    <a:pt x="3944061" y="624464"/>
                    <a:pt x="3944061" y="624464"/>
                  </a:cubicBezTo>
                  <a:cubicBezTo>
                    <a:pt x="3970478" y="545211"/>
                    <a:pt x="3934843" y="642900"/>
                    <a:pt x="3975592" y="561401"/>
                  </a:cubicBezTo>
                  <a:cubicBezTo>
                    <a:pt x="3992689" y="527207"/>
                    <a:pt x="3977001" y="528460"/>
                    <a:pt x="4007123" y="498339"/>
                  </a:cubicBezTo>
                  <a:cubicBezTo>
                    <a:pt x="4016055" y="489407"/>
                    <a:pt x="4028144" y="484326"/>
                    <a:pt x="4038654" y="477319"/>
                  </a:cubicBezTo>
                  <a:cubicBezTo>
                    <a:pt x="4045661" y="466809"/>
                    <a:pt x="4049811" y="453679"/>
                    <a:pt x="4059675" y="445788"/>
                  </a:cubicBezTo>
                  <a:cubicBezTo>
                    <a:pt x="4068326" y="438867"/>
                    <a:pt x="4083372" y="443111"/>
                    <a:pt x="4091206" y="435277"/>
                  </a:cubicBezTo>
                  <a:cubicBezTo>
                    <a:pt x="4099040" y="427443"/>
                    <a:pt x="4094795" y="412397"/>
                    <a:pt x="4101716" y="403746"/>
                  </a:cubicBezTo>
                  <a:cubicBezTo>
                    <a:pt x="4109607" y="393882"/>
                    <a:pt x="4122737" y="389733"/>
                    <a:pt x="4133247" y="382726"/>
                  </a:cubicBezTo>
                  <a:cubicBezTo>
                    <a:pt x="4136750" y="372216"/>
                    <a:pt x="4138260" y="360814"/>
                    <a:pt x="4143757" y="351195"/>
                  </a:cubicBezTo>
                  <a:cubicBezTo>
                    <a:pt x="4194664" y="262106"/>
                    <a:pt x="4161698" y="349921"/>
                    <a:pt x="4185799" y="277622"/>
                  </a:cubicBezTo>
                  <a:cubicBezTo>
                    <a:pt x="4189302" y="256601"/>
                    <a:pt x="4185736" y="233063"/>
                    <a:pt x="4196309" y="214560"/>
                  </a:cubicBezTo>
                  <a:cubicBezTo>
                    <a:pt x="4209762" y="191017"/>
                    <a:pt x="4266939" y="217084"/>
                    <a:pt x="4196309" y="193539"/>
                  </a:cubicBezTo>
                  <a:cubicBezTo>
                    <a:pt x="4185799" y="183029"/>
                    <a:pt x="4173023" y="174376"/>
                    <a:pt x="4164778" y="162008"/>
                  </a:cubicBezTo>
                  <a:cubicBezTo>
                    <a:pt x="4142358" y="128378"/>
                    <a:pt x="4158421" y="61312"/>
                    <a:pt x="4164778" y="35884"/>
                  </a:cubicBezTo>
                  <a:cubicBezTo>
                    <a:pt x="4167842" y="23629"/>
                    <a:pt x="4178792" y="14863"/>
                    <a:pt x="4185799" y="4353"/>
                  </a:cubicBezTo>
                  <a:cubicBezTo>
                    <a:pt x="4263123" y="19819"/>
                    <a:pt x="4228441" y="0"/>
                    <a:pt x="4280392" y="77926"/>
                  </a:cubicBezTo>
                  <a:lnTo>
                    <a:pt x="4301413" y="109457"/>
                  </a:lnTo>
                  <a:cubicBezTo>
                    <a:pt x="4327513" y="187760"/>
                    <a:pt x="4330215" y="182854"/>
                    <a:pt x="4301413" y="319664"/>
                  </a:cubicBezTo>
                  <a:cubicBezTo>
                    <a:pt x="4298811" y="332025"/>
                    <a:pt x="4280392" y="333677"/>
                    <a:pt x="4269882" y="340684"/>
                  </a:cubicBezTo>
                  <a:cubicBezTo>
                    <a:pt x="4230833" y="335803"/>
                    <a:pt x="4183555" y="342624"/>
                    <a:pt x="4154268" y="309153"/>
                  </a:cubicBezTo>
                  <a:cubicBezTo>
                    <a:pt x="4137632" y="290140"/>
                    <a:pt x="4112226" y="246091"/>
                    <a:pt x="4112226" y="246091"/>
                  </a:cubicBezTo>
                  <a:cubicBezTo>
                    <a:pt x="4108723" y="235581"/>
                    <a:pt x="4106671" y="224469"/>
                    <a:pt x="4101716" y="214560"/>
                  </a:cubicBezTo>
                  <a:cubicBezTo>
                    <a:pt x="4089832" y="190792"/>
                    <a:pt x="4084966" y="187300"/>
                    <a:pt x="4070185" y="172519"/>
                  </a:cubicBezTo>
                </a:path>
              </a:pathLst>
            </a:custGeom>
            <a:ln w="7620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2176304" y="2997023"/>
              <a:ext cx="4014849" cy="303300"/>
            </a:xfrm>
            <a:custGeom>
              <a:avLst/>
              <a:gdLst>
                <a:gd name="connsiteX0" fmla="*/ 0 w 4015208"/>
                <a:gd name="connsiteY0" fmla="*/ 177383 h 303507"/>
                <a:gd name="connsiteX1" fmla="*/ 220718 w 4015208"/>
                <a:gd name="connsiteY1" fmla="*/ 166873 h 303507"/>
                <a:gd name="connsiteX2" fmla="*/ 283780 w 4015208"/>
                <a:gd name="connsiteY2" fmla="*/ 135342 h 303507"/>
                <a:gd name="connsiteX3" fmla="*/ 357352 w 4015208"/>
                <a:gd name="connsiteY3" fmla="*/ 114321 h 303507"/>
                <a:gd name="connsiteX4" fmla="*/ 609600 w 4015208"/>
                <a:gd name="connsiteY4" fmla="*/ 124831 h 303507"/>
                <a:gd name="connsiteX5" fmla="*/ 651642 w 4015208"/>
                <a:gd name="connsiteY5" fmla="*/ 145852 h 303507"/>
                <a:gd name="connsiteX6" fmla="*/ 693683 w 4015208"/>
                <a:gd name="connsiteY6" fmla="*/ 156362 h 303507"/>
                <a:gd name="connsiteX7" fmla="*/ 756745 w 4015208"/>
                <a:gd name="connsiteY7" fmla="*/ 177383 h 303507"/>
                <a:gd name="connsiteX8" fmla="*/ 788276 w 4015208"/>
                <a:gd name="connsiteY8" fmla="*/ 187893 h 303507"/>
                <a:gd name="connsiteX9" fmla="*/ 819807 w 4015208"/>
                <a:gd name="connsiteY9" fmla="*/ 198404 h 303507"/>
                <a:gd name="connsiteX10" fmla="*/ 1061545 w 4015208"/>
                <a:gd name="connsiteY10" fmla="*/ 187893 h 303507"/>
                <a:gd name="connsiteX11" fmla="*/ 1093076 w 4015208"/>
                <a:gd name="connsiteY11" fmla="*/ 166873 h 303507"/>
                <a:gd name="connsiteX12" fmla="*/ 1124607 w 4015208"/>
                <a:gd name="connsiteY12" fmla="*/ 156362 h 303507"/>
                <a:gd name="connsiteX13" fmla="*/ 1229711 w 4015208"/>
                <a:gd name="connsiteY13" fmla="*/ 166873 h 303507"/>
                <a:gd name="connsiteX14" fmla="*/ 1303283 w 4015208"/>
                <a:gd name="connsiteY14" fmla="*/ 198404 h 303507"/>
                <a:gd name="connsiteX15" fmla="*/ 1334814 w 4015208"/>
                <a:gd name="connsiteY15" fmla="*/ 208914 h 303507"/>
                <a:gd name="connsiteX16" fmla="*/ 1429407 w 4015208"/>
                <a:gd name="connsiteY16" fmla="*/ 292997 h 303507"/>
                <a:gd name="connsiteX17" fmla="*/ 1460938 w 4015208"/>
                <a:gd name="connsiteY17" fmla="*/ 303507 h 303507"/>
                <a:gd name="connsiteX18" fmla="*/ 1555531 w 4015208"/>
                <a:gd name="connsiteY18" fmla="*/ 292997 h 303507"/>
                <a:gd name="connsiteX19" fmla="*/ 1587062 w 4015208"/>
                <a:gd name="connsiteY19" fmla="*/ 282487 h 303507"/>
                <a:gd name="connsiteX20" fmla="*/ 1618593 w 4015208"/>
                <a:gd name="connsiteY20" fmla="*/ 250956 h 303507"/>
                <a:gd name="connsiteX21" fmla="*/ 1671145 w 4015208"/>
                <a:gd name="connsiteY21" fmla="*/ 156362 h 303507"/>
                <a:gd name="connsiteX22" fmla="*/ 1734207 w 4015208"/>
                <a:gd name="connsiteY22" fmla="*/ 135342 h 303507"/>
                <a:gd name="connsiteX23" fmla="*/ 2102069 w 4015208"/>
                <a:gd name="connsiteY23" fmla="*/ 145852 h 303507"/>
                <a:gd name="connsiteX24" fmla="*/ 2133600 w 4015208"/>
                <a:gd name="connsiteY24" fmla="*/ 166873 h 303507"/>
                <a:gd name="connsiteX25" fmla="*/ 2165131 w 4015208"/>
                <a:gd name="connsiteY25" fmla="*/ 177383 h 303507"/>
                <a:gd name="connsiteX26" fmla="*/ 2343807 w 4015208"/>
                <a:gd name="connsiteY26" fmla="*/ 166873 h 303507"/>
                <a:gd name="connsiteX27" fmla="*/ 2375338 w 4015208"/>
                <a:gd name="connsiteY27" fmla="*/ 156362 h 303507"/>
                <a:gd name="connsiteX28" fmla="*/ 2417380 w 4015208"/>
                <a:gd name="connsiteY28" fmla="*/ 145852 h 303507"/>
                <a:gd name="connsiteX29" fmla="*/ 2448911 w 4015208"/>
                <a:gd name="connsiteY29" fmla="*/ 135342 h 303507"/>
                <a:gd name="connsiteX30" fmla="*/ 2532993 w 4015208"/>
                <a:gd name="connsiteY30" fmla="*/ 114321 h 303507"/>
                <a:gd name="connsiteX31" fmla="*/ 2617076 w 4015208"/>
                <a:gd name="connsiteY31" fmla="*/ 93300 h 303507"/>
                <a:gd name="connsiteX32" fmla="*/ 2680138 w 4015208"/>
                <a:gd name="connsiteY32" fmla="*/ 72280 h 303507"/>
                <a:gd name="connsiteX33" fmla="*/ 2743200 w 4015208"/>
                <a:gd name="connsiteY33" fmla="*/ 40749 h 303507"/>
                <a:gd name="connsiteX34" fmla="*/ 2806262 w 4015208"/>
                <a:gd name="connsiteY34" fmla="*/ 9218 h 303507"/>
                <a:gd name="connsiteX35" fmla="*/ 3016469 w 4015208"/>
                <a:gd name="connsiteY35" fmla="*/ 19728 h 303507"/>
                <a:gd name="connsiteX36" fmla="*/ 3048000 w 4015208"/>
                <a:gd name="connsiteY36" fmla="*/ 30238 h 303507"/>
                <a:gd name="connsiteX37" fmla="*/ 3342290 w 4015208"/>
                <a:gd name="connsiteY37" fmla="*/ 40749 h 303507"/>
                <a:gd name="connsiteX38" fmla="*/ 3478925 w 4015208"/>
                <a:gd name="connsiteY38" fmla="*/ 61769 h 303507"/>
                <a:gd name="connsiteX39" fmla="*/ 3668111 w 4015208"/>
                <a:gd name="connsiteY39" fmla="*/ 51259 h 303507"/>
                <a:gd name="connsiteX40" fmla="*/ 3941380 w 4015208"/>
                <a:gd name="connsiteY40" fmla="*/ 82790 h 303507"/>
                <a:gd name="connsiteX41" fmla="*/ 3941380 w 4015208"/>
                <a:gd name="connsiteY41" fmla="*/ 82790 h 303507"/>
                <a:gd name="connsiteX42" fmla="*/ 4004442 w 4015208"/>
                <a:gd name="connsiteY42" fmla="*/ 93300 h 303507"/>
                <a:gd name="connsiteX43" fmla="*/ 4004442 w 4015208"/>
                <a:gd name="connsiteY43" fmla="*/ 135342 h 30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015208" h="303507">
                  <a:moveTo>
                    <a:pt x="0" y="177383"/>
                  </a:moveTo>
                  <a:cubicBezTo>
                    <a:pt x="73573" y="173880"/>
                    <a:pt x="147316" y="172990"/>
                    <a:pt x="220718" y="166873"/>
                  </a:cubicBezTo>
                  <a:cubicBezTo>
                    <a:pt x="252416" y="164231"/>
                    <a:pt x="256503" y="148980"/>
                    <a:pt x="283780" y="135342"/>
                  </a:cubicBezTo>
                  <a:cubicBezTo>
                    <a:pt x="298863" y="127801"/>
                    <a:pt x="343875" y="117690"/>
                    <a:pt x="357352" y="114321"/>
                  </a:cubicBezTo>
                  <a:cubicBezTo>
                    <a:pt x="441435" y="117824"/>
                    <a:pt x="525923" y="115866"/>
                    <a:pt x="609600" y="124831"/>
                  </a:cubicBezTo>
                  <a:cubicBezTo>
                    <a:pt x="625179" y="126500"/>
                    <a:pt x="636971" y="140351"/>
                    <a:pt x="651642" y="145852"/>
                  </a:cubicBezTo>
                  <a:cubicBezTo>
                    <a:pt x="665167" y="150924"/>
                    <a:pt x="679847" y="152211"/>
                    <a:pt x="693683" y="156362"/>
                  </a:cubicBezTo>
                  <a:cubicBezTo>
                    <a:pt x="714906" y="162729"/>
                    <a:pt x="735724" y="170376"/>
                    <a:pt x="756745" y="177383"/>
                  </a:cubicBezTo>
                  <a:lnTo>
                    <a:pt x="788276" y="187893"/>
                  </a:lnTo>
                  <a:lnTo>
                    <a:pt x="819807" y="198404"/>
                  </a:lnTo>
                  <a:cubicBezTo>
                    <a:pt x="900386" y="194900"/>
                    <a:pt x="981421" y="197138"/>
                    <a:pt x="1061545" y="187893"/>
                  </a:cubicBezTo>
                  <a:cubicBezTo>
                    <a:pt x="1074093" y="186445"/>
                    <a:pt x="1081778" y="172522"/>
                    <a:pt x="1093076" y="166873"/>
                  </a:cubicBezTo>
                  <a:cubicBezTo>
                    <a:pt x="1102985" y="161918"/>
                    <a:pt x="1114097" y="159866"/>
                    <a:pt x="1124607" y="156362"/>
                  </a:cubicBezTo>
                  <a:cubicBezTo>
                    <a:pt x="1159642" y="159866"/>
                    <a:pt x="1194911" y="161519"/>
                    <a:pt x="1229711" y="166873"/>
                  </a:cubicBezTo>
                  <a:cubicBezTo>
                    <a:pt x="1255349" y="170817"/>
                    <a:pt x="1280688" y="188720"/>
                    <a:pt x="1303283" y="198404"/>
                  </a:cubicBezTo>
                  <a:cubicBezTo>
                    <a:pt x="1313466" y="202768"/>
                    <a:pt x="1324304" y="205411"/>
                    <a:pt x="1334814" y="208914"/>
                  </a:cubicBezTo>
                  <a:cubicBezTo>
                    <a:pt x="1362667" y="236767"/>
                    <a:pt x="1391898" y="274242"/>
                    <a:pt x="1429407" y="292997"/>
                  </a:cubicBezTo>
                  <a:cubicBezTo>
                    <a:pt x="1439316" y="297952"/>
                    <a:pt x="1450428" y="300004"/>
                    <a:pt x="1460938" y="303507"/>
                  </a:cubicBezTo>
                  <a:cubicBezTo>
                    <a:pt x="1492469" y="300004"/>
                    <a:pt x="1524238" y="298212"/>
                    <a:pt x="1555531" y="292997"/>
                  </a:cubicBezTo>
                  <a:cubicBezTo>
                    <a:pt x="1566459" y="291176"/>
                    <a:pt x="1577844" y="288632"/>
                    <a:pt x="1587062" y="282487"/>
                  </a:cubicBezTo>
                  <a:cubicBezTo>
                    <a:pt x="1599430" y="274242"/>
                    <a:pt x="1608083" y="261466"/>
                    <a:pt x="1618593" y="250956"/>
                  </a:cubicBezTo>
                  <a:cubicBezTo>
                    <a:pt x="1627848" y="223193"/>
                    <a:pt x="1644042" y="165396"/>
                    <a:pt x="1671145" y="156362"/>
                  </a:cubicBezTo>
                  <a:lnTo>
                    <a:pt x="1734207" y="135342"/>
                  </a:lnTo>
                  <a:cubicBezTo>
                    <a:pt x="1856828" y="138845"/>
                    <a:pt x="1979779" y="136198"/>
                    <a:pt x="2102069" y="145852"/>
                  </a:cubicBezTo>
                  <a:cubicBezTo>
                    <a:pt x="2114662" y="146846"/>
                    <a:pt x="2122302" y="161224"/>
                    <a:pt x="2133600" y="166873"/>
                  </a:cubicBezTo>
                  <a:cubicBezTo>
                    <a:pt x="2143509" y="171828"/>
                    <a:pt x="2154621" y="173880"/>
                    <a:pt x="2165131" y="177383"/>
                  </a:cubicBezTo>
                  <a:cubicBezTo>
                    <a:pt x="2224690" y="173880"/>
                    <a:pt x="2284441" y="172810"/>
                    <a:pt x="2343807" y="166873"/>
                  </a:cubicBezTo>
                  <a:cubicBezTo>
                    <a:pt x="2354831" y="165771"/>
                    <a:pt x="2364685" y="159406"/>
                    <a:pt x="2375338" y="156362"/>
                  </a:cubicBezTo>
                  <a:cubicBezTo>
                    <a:pt x="2389227" y="152394"/>
                    <a:pt x="2403490" y="149820"/>
                    <a:pt x="2417380" y="145852"/>
                  </a:cubicBezTo>
                  <a:cubicBezTo>
                    <a:pt x="2428033" y="142809"/>
                    <a:pt x="2438223" y="138257"/>
                    <a:pt x="2448911" y="135342"/>
                  </a:cubicBezTo>
                  <a:cubicBezTo>
                    <a:pt x="2476783" y="127741"/>
                    <a:pt x="2504966" y="121328"/>
                    <a:pt x="2532993" y="114321"/>
                  </a:cubicBezTo>
                  <a:lnTo>
                    <a:pt x="2617076" y="93300"/>
                  </a:lnTo>
                  <a:lnTo>
                    <a:pt x="2680138" y="72280"/>
                  </a:lnTo>
                  <a:cubicBezTo>
                    <a:pt x="2770502" y="12036"/>
                    <a:pt x="2656171" y="84264"/>
                    <a:pt x="2743200" y="40749"/>
                  </a:cubicBezTo>
                  <a:cubicBezTo>
                    <a:pt x="2824698" y="0"/>
                    <a:pt x="2727008" y="35635"/>
                    <a:pt x="2806262" y="9218"/>
                  </a:cubicBezTo>
                  <a:cubicBezTo>
                    <a:pt x="2876331" y="12721"/>
                    <a:pt x="2946576" y="13651"/>
                    <a:pt x="3016469" y="19728"/>
                  </a:cubicBezTo>
                  <a:cubicBezTo>
                    <a:pt x="3027506" y="20688"/>
                    <a:pt x="3036944" y="29525"/>
                    <a:pt x="3048000" y="30238"/>
                  </a:cubicBezTo>
                  <a:cubicBezTo>
                    <a:pt x="3145956" y="36558"/>
                    <a:pt x="3244193" y="37245"/>
                    <a:pt x="3342290" y="40749"/>
                  </a:cubicBezTo>
                  <a:cubicBezTo>
                    <a:pt x="3359986" y="43698"/>
                    <a:pt x="3465400" y="61769"/>
                    <a:pt x="3478925" y="61769"/>
                  </a:cubicBezTo>
                  <a:cubicBezTo>
                    <a:pt x="3542084" y="61769"/>
                    <a:pt x="3605049" y="54762"/>
                    <a:pt x="3668111" y="51259"/>
                  </a:cubicBezTo>
                  <a:cubicBezTo>
                    <a:pt x="3900448" y="62875"/>
                    <a:pt x="3811762" y="39583"/>
                    <a:pt x="3941380" y="82790"/>
                  </a:cubicBezTo>
                  <a:lnTo>
                    <a:pt x="3941380" y="82790"/>
                  </a:lnTo>
                  <a:cubicBezTo>
                    <a:pt x="3962401" y="86293"/>
                    <a:pt x="3988071" y="79657"/>
                    <a:pt x="4004442" y="93300"/>
                  </a:cubicBezTo>
                  <a:cubicBezTo>
                    <a:pt x="4015208" y="102272"/>
                    <a:pt x="4004442" y="121328"/>
                    <a:pt x="4004442" y="135342"/>
                  </a:cubicBezTo>
                </a:path>
              </a:pathLst>
            </a:custGeom>
            <a:ln w="7620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2165191" y="1447181"/>
              <a:ext cx="2801981" cy="1695934"/>
            </a:xfrm>
            <a:custGeom>
              <a:avLst/>
              <a:gdLst>
                <a:gd name="connsiteX0" fmla="*/ 0 w 2801328"/>
                <a:gd name="connsiteY0" fmla="*/ 1694700 h 1694700"/>
                <a:gd name="connsiteX1" fmla="*/ 42041 w 2801328"/>
                <a:gd name="connsiteY1" fmla="*/ 1684190 h 1694700"/>
                <a:gd name="connsiteX2" fmla="*/ 52552 w 2801328"/>
                <a:gd name="connsiteY2" fmla="*/ 1652659 h 1694700"/>
                <a:gd name="connsiteX3" fmla="*/ 84083 w 2801328"/>
                <a:gd name="connsiteY3" fmla="*/ 1631638 h 1694700"/>
                <a:gd name="connsiteX4" fmla="*/ 147145 w 2801328"/>
                <a:gd name="connsiteY4" fmla="*/ 1610617 h 1694700"/>
                <a:gd name="connsiteX5" fmla="*/ 178676 w 2801328"/>
                <a:gd name="connsiteY5" fmla="*/ 1600107 h 1694700"/>
                <a:gd name="connsiteX6" fmla="*/ 210207 w 2801328"/>
                <a:gd name="connsiteY6" fmla="*/ 1579086 h 1694700"/>
                <a:gd name="connsiteX7" fmla="*/ 304800 w 2801328"/>
                <a:gd name="connsiteY7" fmla="*/ 1558066 h 1694700"/>
                <a:gd name="connsiteX8" fmla="*/ 294290 w 2801328"/>
                <a:gd name="connsiteY8" fmla="*/ 1526535 h 1694700"/>
                <a:gd name="connsiteX9" fmla="*/ 241738 w 2801328"/>
                <a:gd name="connsiteY9" fmla="*/ 1473983 h 1694700"/>
                <a:gd name="connsiteX10" fmla="*/ 231228 w 2801328"/>
                <a:gd name="connsiteY10" fmla="*/ 1442452 h 1694700"/>
                <a:gd name="connsiteX11" fmla="*/ 241738 w 2801328"/>
                <a:gd name="connsiteY11" fmla="*/ 1410921 h 1694700"/>
                <a:gd name="connsiteX12" fmla="*/ 388883 w 2801328"/>
                <a:gd name="connsiteY12" fmla="*/ 1379390 h 1694700"/>
                <a:gd name="connsiteX13" fmla="*/ 409903 w 2801328"/>
                <a:gd name="connsiteY13" fmla="*/ 1347859 h 1694700"/>
                <a:gd name="connsiteX14" fmla="*/ 430924 w 2801328"/>
                <a:gd name="connsiteY14" fmla="*/ 1284797 h 1694700"/>
                <a:gd name="connsiteX15" fmla="*/ 462455 w 2801328"/>
                <a:gd name="connsiteY15" fmla="*/ 1221735 h 1694700"/>
                <a:gd name="connsiteX16" fmla="*/ 493986 w 2801328"/>
                <a:gd name="connsiteY16" fmla="*/ 1200714 h 1694700"/>
                <a:gd name="connsiteX17" fmla="*/ 546538 w 2801328"/>
                <a:gd name="connsiteY17" fmla="*/ 1106121 h 1694700"/>
                <a:gd name="connsiteX18" fmla="*/ 567559 w 2801328"/>
                <a:gd name="connsiteY18" fmla="*/ 1074590 h 1694700"/>
                <a:gd name="connsiteX19" fmla="*/ 588579 w 2801328"/>
                <a:gd name="connsiteY19" fmla="*/ 1011528 h 1694700"/>
                <a:gd name="connsiteX20" fmla="*/ 630621 w 2801328"/>
                <a:gd name="connsiteY20" fmla="*/ 958976 h 1694700"/>
                <a:gd name="connsiteX21" fmla="*/ 662152 w 2801328"/>
                <a:gd name="connsiteY21" fmla="*/ 948466 h 1694700"/>
                <a:gd name="connsiteX22" fmla="*/ 714703 w 2801328"/>
                <a:gd name="connsiteY22" fmla="*/ 864383 h 1694700"/>
                <a:gd name="connsiteX23" fmla="*/ 746235 w 2801328"/>
                <a:gd name="connsiteY23" fmla="*/ 853873 h 1694700"/>
                <a:gd name="connsiteX24" fmla="*/ 777766 w 2801328"/>
                <a:gd name="connsiteY24" fmla="*/ 832852 h 1694700"/>
                <a:gd name="connsiteX25" fmla="*/ 830317 w 2801328"/>
                <a:gd name="connsiteY25" fmla="*/ 822341 h 1694700"/>
                <a:gd name="connsiteX26" fmla="*/ 998483 w 2801328"/>
                <a:gd name="connsiteY26" fmla="*/ 811831 h 1694700"/>
                <a:gd name="connsiteX27" fmla="*/ 1313793 w 2801328"/>
                <a:gd name="connsiteY27" fmla="*/ 790810 h 1694700"/>
                <a:gd name="connsiteX28" fmla="*/ 1366345 w 2801328"/>
                <a:gd name="connsiteY28" fmla="*/ 780300 h 1694700"/>
                <a:gd name="connsiteX29" fmla="*/ 1397876 w 2801328"/>
                <a:gd name="connsiteY29" fmla="*/ 759279 h 1694700"/>
                <a:gd name="connsiteX30" fmla="*/ 1429407 w 2801328"/>
                <a:gd name="connsiteY30" fmla="*/ 748769 h 1694700"/>
                <a:gd name="connsiteX31" fmla="*/ 1481959 w 2801328"/>
                <a:gd name="connsiteY31" fmla="*/ 685707 h 1694700"/>
                <a:gd name="connsiteX32" fmla="*/ 1513490 w 2801328"/>
                <a:gd name="connsiteY32" fmla="*/ 654176 h 1694700"/>
                <a:gd name="connsiteX33" fmla="*/ 1524000 w 2801328"/>
                <a:gd name="connsiteY33" fmla="*/ 265293 h 1694700"/>
                <a:gd name="connsiteX34" fmla="*/ 1555531 w 2801328"/>
                <a:gd name="connsiteY34" fmla="*/ 244273 h 1694700"/>
                <a:gd name="connsiteX35" fmla="*/ 1576552 w 2801328"/>
                <a:gd name="connsiteY35" fmla="*/ 212741 h 1694700"/>
                <a:gd name="connsiteX36" fmla="*/ 1618593 w 2801328"/>
                <a:gd name="connsiteY36" fmla="*/ 170700 h 1694700"/>
                <a:gd name="connsiteX37" fmla="*/ 1692166 w 2801328"/>
                <a:gd name="connsiteY37" fmla="*/ 128659 h 1694700"/>
                <a:gd name="connsiteX38" fmla="*/ 1723697 w 2801328"/>
                <a:gd name="connsiteY38" fmla="*/ 139169 h 1694700"/>
                <a:gd name="connsiteX39" fmla="*/ 1818290 w 2801328"/>
                <a:gd name="connsiteY39" fmla="*/ 160190 h 1694700"/>
                <a:gd name="connsiteX40" fmla="*/ 1860331 w 2801328"/>
                <a:gd name="connsiteY40" fmla="*/ 170700 h 1694700"/>
                <a:gd name="connsiteX41" fmla="*/ 1944414 w 2801328"/>
                <a:gd name="connsiteY41" fmla="*/ 244273 h 1694700"/>
                <a:gd name="connsiteX42" fmla="*/ 1954924 w 2801328"/>
                <a:gd name="connsiteY42" fmla="*/ 275804 h 1694700"/>
                <a:gd name="connsiteX43" fmla="*/ 1986455 w 2801328"/>
                <a:gd name="connsiteY43" fmla="*/ 296824 h 1694700"/>
                <a:gd name="connsiteX44" fmla="*/ 2060028 w 2801328"/>
                <a:gd name="connsiteY44" fmla="*/ 317845 h 1694700"/>
                <a:gd name="connsiteX45" fmla="*/ 2123090 w 2801328"/>
                <a:gd name="connsiteY45" fmla="*/ 338866 h 1694700"/>
                <a:gd name="connsiteX46" fmla="*/ 2133600 w 2801328"/>
                <a:gd name="connsiteY46" fmla="*/ 422948 h 1694700"/>
                <a:gd name="connsiteX47" fmla="*/ 2165131 w 2801328"/>
                <a:gd name="connsiteY47" fmla="*/ 401928 h 1694700"/>
                <a:gd name="connsiteX48" fmla="*/ 2186152 w 2801328"/>
                <a:gd name="connsiteY48" fmla="*/ 370397 h 1694700"/>
                <a:gd name="connsiteX49" fmla="*/ 2207172 w 2801328"/>
                <a:gd name="connsiteY49" fmla="*/ 286314 h 1694700"/>
                <a:gd name="connsiteX50" fmla="*/ 2217683 w 2801328"/>
                <a:gd name="connsiteY50" fmla="*/ 244273 h 1694700"/>
                <a:gd name="connsiteX51" fmla="*/ 2259724 w 2801328"/>
                <a:gd name="connsiteY51" fmla="*/ 181210 h 1694700"/>
                <a:gd name="connsiteX52" fmla="*/ 2270235 w 2801328"/>
                <a:gd name="connsiteY52" fmla="*/ 149679 h 1694700"/>
                <a:gd name="connsiteX53" fmla="*/ 2333297 w 2801328"/>
                <a:gd name="connsiteY53" fmla="*/ 107638 h 1694700"/>
                <a:gd name="connsiteX54" fmla="*/ 2406869 w 2801328"/>
                <a:gd name="connsiteY54" fmla="*/ 55086 h 1694700"/>
                <a:gd name="connsiteX55" fmla="*/ 2438400 w 2801328"/>
                <a:gd name="connsiteY55" fmla="*/ 44576 h 1694700"/>
                <a:gd name="connsiteX56" fmla="*/ 2501462 w 2801328"/>
                <a:gd name="connsiteY56" fmla="*/ 2535 h 1694700"/>
                <a:gd name="connsiteX57" fmla="*/ 2585545 w 2801328"/>
                <a:gd name="connsiteY57" fmla="*/ 23555 h 1694700"/>
                <a:gd name="connsiteX58" fmla="*/ 2606566 w 2801328"/>
                <a:gd name="connsiteY58" fmla="*/ 55086 h 1694700"/>
                <a:gd name="connsiteX59" fmla="*/ 2627586 w 2801328"/>
                <a:gd name="connsiteY59" fmla="*/ 118148 h 1694700"/>
                <a:gd name="connsiteX60" fmla="*/ 2627586 w 2801328"/>
                <a:gd name="connsiteY60" fmla="*/ 233762 h 1694700"/>
                <a:gd name="connsiteX61" fmla="*/ 2659117 w 2801328"/>
                <a:gd name="connsiteY61" fmla="*/ 254783 h 1694700"/>
                <a:gd name="connsiteX62" fmla="*/ 2753710 w 2801328"/>
                <a:gd name="connsiteY62" fmla="*/ 244273 h 1694700"/>
                <a:gd name="connsiteX63" fmla="*/ 2774731 w 2801328"/>
                <a:gd name="connsiteY63" fmla="*/ 170700 h 1694700"/>
                <a:gd name="connsiteX64" fmla="*/ 2680138 w 2801328"/>
                <a:gd name="connsiteY64" fmla="*/ 118148 h 1694700"/>
                <a:gd name="connsiteX65" fmla="*/ 2659117 w 2801328"/>
                <a:gd name="connsiteY65" fmla="*/ 107638 h 169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2801328" h="1694700">
                  <a:moveTo>
                    <a:pt x="0" y="1694700"/>
                  </a:moveTo>
                  <a:cubicBezTo>
                    <a:pt x="14014" y="1691197"/>
                    <a:pt x="30761" y="1693214"/>
                    <a:pt x="42041" y="1684190"/>
                  </a:cubicBezTo>
                  <a:cubicBezTo>
                    <a:pt x="50692" y="1677269"/>
                    <a:pt x="45631" y="1661310"/>
                    <a:pt x="52552" y="1652659"/>
                  </a:cubicBezTo>
                  <a:cubicBezTo>
                    <a:pt x="60443" y="1642795"/>
                    <a:pt x="72540" y="1636768"/>
                    <a:pt x="84083" y="1631638"/>
                  </a:cubicBezTo>
                  <a:cubicBezTo>
                    <a:pt x="104331" y="1622639"/>
                    <a:pt x="126124" y="1617624"/>
                    <a:pt x="147145" y="1610617"/>
                  </a:cubicBezTo>
                  <a:lnTo>
                    <a:pt x="178676" y="1600107"/>
                  </a:lnTo>
                  <a:cubicBezTo>
                    <a:pt x="189186" y="1593100"/>
                    <a:pt x="198223" y="1583081"/>
                    <a:pt x="210207" y="1579086"/>
                  </a:cubicBezTo>
                  <a:cubicBezTo>
                    <a:pt x="240850" y="1568872"/>
                    <a:pt x="277409" y="1575185"/>
                    <a:pt x="304800" y="1558066"/>
                  </a:cubicBezTo>
                  <a:cubicBezTo>
                    <a:pt x="314195" y="1552194"/>
                    <a:pt x="299245" y="1536444"/>
                    <a:pt x="294290" y="1526535"/>
                  </a:cubicBezTo>
                  <a:cubicBezTo>
                    <a:pt x="276773" y="1491501"/>
                    <a:pt x="273268" y="1495003"/>
                    <a:pt x="241738" y="1473983"/>
                  </a:cubicBezTo>
                  <a:cubicBezTo>
                    <a:pt x="238235" y="1463473"/>
                    <a:pt x="231228" y="1453531"/>
                    <a:pt x="231228" y="1442452"/>
                  </a:cubicBezTo>
                  <a:cubicBezTo>
                    <a:pt x="231228" y="1431373"/>
                    <a:pt x="234817" y="1419572"/>
                    <a:pt x="241738" y="1410921"/>
                  </a:cubicBezTo>
                  <a:cubicBezTo>
                    <a:pt x="273394" y="1371350"/>
                    <a:pt x="358940" y="1382112"/>
                    <a:pt x="388883" y="1379390"/>
                  </a:cubicBezTo>
                  <a:cubicBezTo>
                    <a:pt x="395890" y="1368880"/>
                    <a:pt x="404773" y="1359402"/>
                    <a:pt x="409903" y="1347859"/>
                  </a:cubicBezTo>
                  <a:cubicBezTo>
                    <a:pt x="418902" y="1327611"/>
                    <a:pt x="423917" y="1305818"/>
                    <a:pt x="430924" y="1284797"/>
                  </a:cubicBezTo>
                  <a:cubicBezTo>
                    <a:pt x="439472" y="1259154"/>
                    <a:pt x="442083" y="1242108"/>
                    <a:pt x="462455" y="1221735"/>
                  </a:cubicBezTo>
                  <a:cubicBezTo>
                    <a:pt x="471387" y="1212803"/>
                    <a:pt x="483476" y="1207721"/>
                    <a:pt x="493986" y="1200714"/>
                  </a:cubicBezTo>
                  <a:cubicBezTo>
                    <a:pt x="512486" y="1145216"/>
                    <a:pt x="498352" y="1178400"/>
                    <a:pt x="546538" y="1106121"/>
                  </a:cubicBezTo>
                  <a:lnTo>
                    <a:pt x="567559" y="1074590"/>
                  </a:lnTo>
                  <a:lnTo>
                    <a:pt x="588579" y="1011528"/>
                  </a:lnTo>
                  <a:cubicBezTo>
                    <a:pt x="600701" y="975162"/>
                    <a:pt x="592590" y="977992"/>
                    <a:pt x="630621" y="958976"/>
                  </a:cubicBezTo>
                  <a:cubicBezTo>
                    <a:pt x="640530" y="954021"/>
                    <a:pt x="651642" y="951969"/>
                    <a:pt x="662152" y="948466"/>
                  </a:cubicBezTo>
                  <a:cubicBezTo>
                    <a:pt x="681323" y="890952"/>
                    <a:pt x="668067" y="887701"/>
                    <a:pt x="714703" y="864383"/>
                  </a:cubicBezTo>
                  <a:cubicBezTo>
                    <a:pt x="724613" y="859428"/>
                    <a:pt x="735724" y="857376"/>
                    <a:pt x="746235" y="853873"/>
                  </a:cubicBezTo>
                  <a:cubicBezTo>
                    <a:pt x="756745" y="846866"/>
                    <a:pt x="765938" y="837288"/>
                    <a:pt x="777766" y="832852"/>
                  </a:cubicBezTo>
                  <a:cubicBezTo>
                    <a:pt x="794492" y="826579"/>
                    <a:pt x="812534" y="824035"/>
                    <a:pt x="830317" y="822341"/>
                  </a:cubicBezTo>
                  <a:cubicBezTo>
                    <a:pt x="886229" y="817016"/>
                    <a:pt x="942428" y="815334"/>
                    <a:pt x="998483" y="811831"/>
                  </a:cubicBezTo>
                  <a:cubicBezTo>
                    <a:pt x="1148427" y="781843"/>
                    <a:pt x="977063" y="813259"/>
                    <a:pt x="1313793" y="790810"/>
                  </a:cubicBezTo>
                  <a:cubicBezTo>
                    <a:pt x="1331618" y="789622"/>
                    <a:pt x="1348828" y="783803"/>
                    <a:pt x="1366345" y="780300"/>
                  </a:cubicBezTo>
                  <a:cubicBezTo>
                    <a:pt x="1376855" y="773293"/>
                    <a:pt x="1386578" y="764928"/>
                    <a:pt x="1397876" y="759279"/>
                  </a:cubicBezTo>
                  <a:cubicBezTo>
                    <a:pt x="1407785" y="754324"/>
                    <a:pt x="1420189" y="754914"/>
                    <a:pt x="1429407" y="748769"/>
                  </a:cubicBezTo>
                  <a:cubicBezTo>
                    <a:pt x="1463950" y="725740"/>
                    <a:pt x="1457724" y="714789"/>
                    <a:pt x="1481959" y="685707"/>
                  </a:cubicBezTo>
                  <a:cubicBezTo>
                    <a:pt x="1491475" y="674288"/>
                    <a:pt x="1502980" y="664686"/>
                    <a:pt x="1513490" y="654176"/>
                  </a:cubicBezTo>
                  <a:cubicBezTo>
                    <a:pt x="1516993" y="524548"/>
                    <a:pt x="1510770" y="394291"/>
                    <a:pt x="1524000" y="265293"/>
                  </a:cubicBezTo>
                  <a:cubicBezTo>
                    <a:pt x="1525289" y="252727"/>
                    <a:pt x="1546599" y="253205"/>
                    <a:pt x="1555531" y="244273"/>
                  </a:cubicBezTo>
                  <a:cubicBezTo>
                    <a:pt x="1564463" y="235341"/>
                    <a:pt x="1569545" y="223252"/>
                    <a:pt x="1576552" y="212741"/>
                  </a:cubicBezTo>
                  <a:cubicBezTo>
                    <a:pt x="1596571" y="152682"/>
                    <a:pt x="1570546" y="202731"/>
                    <a:pt x="1618593" y="170700"/>
                  </a:cubicBezTo>
                  <a:cubicBezTo>
                    <a:pt x="1693735" y="120606"/>
                    <a:pt x="1603248" y="150887"/>
                    <a:pt x="1692166" y="128659"/>
                  </a:cubicBezTo>
                  <a:cubicBezTo>
                    <a:pt x="1702676" y="132162"/>
                    <a:pt x="1713044" y="136125"/>
                    <a:pt x="1723697" y="139169"/>
                  </a:cubicBezTo>
                  <a:cubicBezTo>
                    <a:pt x="1768546" y="151983"/>
                    <a:pt x="1769534" y="149355"/>
                    <a:pt x="1818290" y="160190"/>
                  </a:cubicBezTo>
                  <a:cubicBezTo>
                    <a:pt x="1832391" y="163324"/>
                    <a:pt x="1846317" y="167197"/>
                    <a:pt x="1860331" y="170700"/>
                  </a:cubicBezTo>
                  <a:cubicBezTo>
                    <a:pt x="1933904" y="219748"/>
                    <a:pt x="1909379" y="191720"/>
                    <a:pt x="1944414" y="244273"/>
                  </a:cubicBezTo>
                  <a:cubicBezTo>
                    <a:pt x="1947917" y="254783"/>
                    <a:pt x="1948003" y="267153"/>
                    <a:pt x="1954924" y="275804"/>
                  </a:cubicBezTo>
                  <a:cubicBezTo>
                    <a:pt x="1962815" y="285668"/>
                    <a:pt x="1975157" y="291175"/>
                    <a:pt x="1986455" y="296824"/>
                  </a:cubicBezTo>
                  <a:cubicBezTo>
                    <a:pt x="2004123" y="305658"/>
                    <a:pt x="2043181" y="312791"/>
                    <a:pt x="2060028" y="317845"/>
                  </a:cubicBezTo>
                  <a:cubicBezTo>
                    <a:pt x="2081251" y="324212"/>
                    <a:pt x="2123090" y="338866"/>
                    <a:pt x="2123090" y="338866"/>
                  </a:cubicBezTo>
                  <a:cubicBezTo>
                    <a:pt x="2126593" y="366893"/>
                    <a:pt x="2117932" y="399446"/>
                    <a:pt x="2133600" y="422948"/>
                  </a:cubicBezTo>
                  <a:cubicBezTo>
                    <a:pt x="2140607" y="433458"/>
                    <a:pt x="2156199" y="410860"/>
                    <a:pt x="2165131" y="401928"/>
                  </a:cubicBezTo>
                  <a:cubicBezTo>
                    <a:pt x="2174063" y="392996"/>
                    <a:pt x="2179145" y="380907"/>
                    <a:pt x="2186152" y="370397"/>
                  </a:cubicBezTo>
                  <a:cubicBezTo>
                    <a:pt x="2204934" y="314048"/>
                    <a:pt x="2190259" y="362421"/>
                    <a:pt x="2207172" y="286314"/>
                  </a:cubicBezTo>
                  <a:cubicBezTo>
                    <a:pt x="2210306" y="272213"/>
                    <a:pt x="2211223" y="257193"/>
                    <a:pt x="2217683" y="244273"/>
                  </a:cubicBezTo>
                  <a:cubicBezTo>
                    <a:pt x="2228981" y="221676"/>
                    <a:pt x="2251734" y="205177"/>
                    <a:pt x="2259724" y="181210"/>
                  </a:cubicBezTo>
                  <a:cubicBezTo>
                    <a:pt x="2263228" y="170700"/>
                    <a:pt x="2262401" y="157513"/>
                    <a:pt x="2270235" y="149679"/>
                  </a:cubicBezTo>
                  <a:cubicBezTo>
                    <a:pt x="2288099" y="131815"/>
                    <a:pt x="2313086" y="122796"/>
                    <a:pt x="2333297" y="107638"/>
                  </a:cubicBezTo>
                  <a:cubicBezTo>
                    <a:pt x="2342817" y="100498"/>
                    <a:pt x="2391502" y="62770"/>
                    <a:pt x="2406869" y="55086"/>
                  </a:cubicBezTo>
                  <a:cubicBezTo>
                    <a:pt x="2416778" y="50131"/>
                    <a:pt x="2427890" y="48079"/>
                    <a:pt x="2438400" y="44576"/>
                  </a:cubicBezTo>
                  <a:cubicBezTo>
                    <a:pt x="2453957" y="29019"/>
                    <a:pt x="2473575" y="0"/>
                    <a:pt x="2501462" y="2535"/>
                  </a:cubicBezTo>
                  <a:cubicBezTo>
                    <a:pt x="2530234" y="5151"/>
                    <a:pt x="2585545" y="23555"/>
                    <a:pt x="2585545" y="23555"/>
                  </a:cubicBezTo>
                  <a:cubicBezTo>
                    <a:pt x="2592552" y="34065"/>
                    <a:pt x="2601436" y="43543"/>
                    <a:pt x="2606566" y="55086"/>
                  </a:cubicBezTo>
                  <a:cubicBezTo>
                    <a:pt x="2615565" y="75334"/>
                    <a:pt x="2627586" y="118148"/>
                    <a:pt x="2627586" y="118148"/>
                  </a:cubicBezTo>
                  <a:cubicBezTo>
                    <a:pt x="2612806" y="162491"/>
                    <a:pt x="2603818" y="174340"/>
                    <a:pt x="2627586" y="233762"/>
                  </a:cubicBezTo>
                  <a:cubicBezTo>
                    <a:pt x="2632277" y="245490"/>
                    <a:pt x="2648607" y="247776"/>
                    <a:pt x="2659117" y="254783"/>
                  </a:cubicBezTo>
                  <a:cubicBezTo>
                    <a:pt x="2690648" y="251280"/>
                    <a:pt x="2722932" y="251967"/>
                    <a:pt x="2753710" y="244273"/>
                  </a:cubicBezTo>
                  <a:cubicBezTo>
                    <a:pt x="2790481" y="235080"/>
                    <a:pt x="2801328" y="204897"/>
                    <a:pt x="2774731" y="170700"/>
                  </a:cubicBezTo>
                  <a:cubicBezTo>
                    <a:pt x="2743447" y="130477"/>
                    <a:pt x="2717658" y="133156"/>
                    <a:pt x="2680138" y="118148"/>
                  </a:cubicBezTo>
                  <a:cubicBezTo>
                    <a:pt x="2672864" y="115239"/>
                    <a:pt x="2666124" y="111141"/>
                    <a:pt x="2659117" y="107638"/>
                  </a:cubicBezTo>
                </a:path>
              </a:pathLst>
            </a:custGeom>
            <a:ln w="7620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4835407" y="1493232"/>
              <a:ext cx="525471" cy="997235"/>
            </a:xfrm>
            <a:custGeom>
              <a:avLst/>
              <a:gdLst>
                <a:gd name="connsiteX0" fmla="*/ 0 w 525517"/>
                <a:gd name="connsiteY0" fmla="*/ 0 h 998483"/>
                <a:gd name="connsiteX1" fmla="*/ 94593 w 525517"/>
                <a:gd name="connsiteY1" fmla="*/ 21021 h 998483"/>
                <a:gd name="connsiteX2" fmla="*/ 126124 w 525517"/>
                <a:gd name="connsiteY2" fmla="*/ 31531 h 998483"/>
                <a:gd name="connsiteX3" fmla="*/ 147144 w 525517"/>
                <a:gd name="connsiteY3" fmla="*/ 178676 h 998483"/>
                <a:gd name="connsiteX4" fmla="*/ 189186 w 525517"/>
                <a:gd name="connsiteY4" fmla="*/ 189186 h 998483"/>
                <a:gd name="connsiteX5" fmla="*/ 357351 w 525517"/>
                <a:gd name="connsiteY5" fmla="*/ 220717 h 998483"/>
                <a:gd name="connsiteX6" fmla="*/ 388882 w 525517"/>
                <a:gd name="connsiteY6" fmla="*/ 252248 h 998483"/>
                <a:gd name="connsiteX7" fmla="*/ 462455 w 525517"/>
                <a:gd name="connsiteY7" fmla="*/ 346841 h 998483"/>
                <a:gd name="connsiteX8" fmla="*/ 525517 w 525517"/>
                <a:gd name="connsiteY8" fmla="*/ 367862 h 998483"/>
                <a:gd name="connsiteX9" fmla="*/ 515007 w 525517"/>
                <a:gd name="connsiteY9" fmla="*/ 504497 h 998483"/>
                <a:gd name="connsiteX10" fmla="*/ 493986 w 525517"/>
                <a:gd name="connsiteY10" fmla="*/ 536028 h 998483"/>
                <a:gd name="connsiteX11" fmla="*/ 451944 w 525517"/>
                <a:gd name="connsiteY11" fmla="*/ 641131 h 998483"/>
                <a:gd name="connsiteX12" fmla="*/ 420413 w 525517"/>
                <a:gd name="connsiteY12" fmla="*/ 651641 h 998483"/>
                <a:gd name="connsiteX13" fmla="*/ 388882 w 525517"/>
                <a:gd name="connsiteY13" fmla="*/ 714703 h 998483"/>
                <a:gd name="connsiteX14" fmla="*/ 336331 w 525517"/>
                <a:gd name="connsiteY14" fmla="*/ 945931 h 998483"/>
                <a:gd name="connsiteX15" fmla="*/ 325820 w 525517"/>
                <a:gd name="connsiteY15" fmla="*/ 998483 h 998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5517" h="998483">
                  <a:moveTo>
                    <a:pt x="0" y="0"/>
                  </a:moveTo>
                  <a:cubicBezTo>
                    <a:pt x="36133" y="7227"/>
                    <a:pt x="59951" y="11123"/>
                    <a:pt x="94593" y="21021"/>
                  </a:cubicBezTo>
                  <a:cubicBezTo>
                    <a:pt x="105246" y="24065"/>
                    <a:pt x="115614" y="28028"/>
                    <a:pt x="126124" y="31531"/>
                  </a:cubicBezTo>
                  <a:cubicBezTo>
                    <a:pt x="133131" y="80579"/>
                    <a:pt x="128743" y="132673"/>
                    <a:pt x="147144" y="178676"/>
                  </a:cubicBezTo>
                  <a:cubicBezTo>
                    <a:pt x="152509" y="192088"/>
                    <a:pt x="175350" y="185035"/>
                    <a:pt x="189186" y="189186"/>
                  </a:cubicBezTo>
                  <a:cubicBezTo>
                    <a:pt x="301731" y="222949"/>
                    <a:pt x="204648" y="205447"/>
                    <a:pt x="357351" y="220717"/>
                  </a:cubicBezTo>
                  <a:cubicBezTo>
                    <a:pt x="367861" y="231227"/>
                    <a:pt x="379756" y="240515"/>
                    <a:pt x="388882" y="252248"/>
                  </a:cubicBezTo>
                  <a:cubicBezTo>
                    <a:pt x="402822" y="270171"/>
                    <a:pt x="434444" y="331279"/>
                    <a:pt x="462455" y="346841"/>
                  </a:cubicBezTo>
                  <a:cubicBezTo>
                    <a:pt x="481824" y="357602"/>
                    <a:pt x="525517" y="367862"/>
                    <a:pt x="525517" y="367862"/>
                  </a:cubicBezTo>
                  <a:cubicBezTo>
                    <a:pt x="522014" y="413407"/>
                    <a:pt x="523425" y="459600"/>
                    <a:pt x="515007" y="504497"/>
                  </a:cubicBezTo>
                  <a:cubicBezTo>
                    <a:pt x="512679" y="516913"/>
                    <a:pt x="497310" y="523841"/>
                    <a:pt x="493986" y="536028"/>
                  </a:cubicBezTo>
                  <a:cubicBezTo>
                    <a:pt x="471859" y="617159"/>
                    <a:pt x="511471" y="611368"/>
                    <a:pt x="451944" y="641131"/>
                  </a:cubicBezTo>
                  <a:cubicBezTo>
                    <a:pt x="442035" y="646086"/>
                    <a:pt x="430923" y="648138"/>
                    <a:pt x="420413" y="651641"/>
                  </a:cubicBezTo>
                  <a:cubicBezTo>
                    <a:pt x="407424" y="671125"/>
                    <a:pt x="390954" y="689840"/>
                    <a:pt x="388882" y="714703"/>
                  </a:cubicBezTo>
                  <a:cubicBezTo>
                    <a:pt x="369108" y="951994"/>
                    <a:pt x="451511" y="917137"/>
                    <a:pt x="336331" y="945931"/>
                  </a:cubicBezTo>
                  <a:cubicBezTo>
                    <a:pt x="323604" y="984109"/>
                    <a:pt x="325820" y="966383"/>
                    <a:pt x="325820" y="998483"/>
                  </a:cubicBezTo>
                </a:path>
              </a:pathLst>
            </a:custGeom>
            <a:ln w="7620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4981460" y="2480939"/>
              <a:ext cx="1041416" cy="282656"/>
            </a:xfrm>
            <a:custGeom>
              <a:avLst/>
              <a:gdLst>
                <a:gd name="connsiteX0" fmla="*/ 0 w 1040525"/>
                <a:gd name="connsiteY0" fmla="*/ 283780 h 283780"/>
                <a:gd name="connsiteX1" fmla="*/ 21021 w 1040525"/>
                <a:gd name="connsiteY1" fmla="*/ 94593 h 283780"/>
                <a:gd name="connsiteX2" fmla="*/ 105104 w 1040525"/>
                <a:gd name="connsiteY2" fmla="*/ 21021 h 283780"/>
                <a:gd name="connsiteX3" fmla="*/ 136635 w 1040525"/>
                <a:gd name="connsiteY3" fmla="*/ 0 h 283780"/>
                <a:gd name="connsiteX4" fmla="*/ 168166 w 1040525"/>
                <a:gd name="connsiteY4" fmla="*/ 10511 h 283780"/>
                <a:gd name="connsiteX5" fmla="*/ 231228 w 1040525"/>
                <a:gd name="connsiteY5" fmla="*/ 63062 h 283780"/>
                <a:gd name="connsiteX6" fmla="*/ 262759 w 1040525"/>
                <a:gd name="connsiteY6" fmla="*/ 84083 h 283780"/>
                <a:gd name="connsiteX7" fmla="*/ 304800 w 1040525"/>
                <a:gd name="connsiteY7" fmla="*/ 178676 h 283780"/>
                <a:gd name="connsiteX8" fmla="*/ 367863 w 1040525"/>
                <a:gd name="connsiteY8" fmla="*/ 220718 h 283780"/>
                <a:gd name="connsiteX9" fmla="*/ 409904 w 1040525"/>
                <a:gd name="connsiteY9" fmla="*/ 210207 h 283780"/>
                <a:gd name="connsiteX10" fmla="*/ 441435 w 1040525"/>
                <a:gd name="connsiteY10" fmla="*/ 199697 h 283780"/>
                <a:gd name="connsiteX11" fmla="*/ 525518 w 1040525"/>
                <a:gd name="connsiteY11" fmla="*/ 178676 h 283780"/>
                <a:gd name="connsiteX12" fmla="*/ 588580 w 1040525"/>
                <a:gd name="connsiteY12" fmla="*/ 136635 h 283780"/>
                <a:gd name="connsiteX13" fmla="*/ 641131 w 1040525"/>
                <a:gd name="connsiteY13" fmla="*/ 94593 h 283780"/>
                <a:gd name="connsiteX14" fmla="*/ 851338 w 1040525"/>
                <a:gd name="connsiteY14" fmla="*/ 105104 h 283780"/>
                <a:gd name="connsiteX15" fmla="*/ 1040525 w 1040525"/>
                <a:gd name="connsiteY15" fmla="*/ 115614 h 28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525" h="283780">
                  <a:moveTo>
                    <a:pt x="0" y="283780"/>
                  </a:moveTo>
                  <a:cubicBezTo>
                    <a:pt x="628" y="274992"/>
                    <a:pt x="1791" y="139464"/>
                    <a:pt x="21021" y="94593"/>
                  </a:cubicBezTo>
                  <a:cubicBezTo>
                    <a:pt x="38538" y="53720"/>
                    <a:pt x="66567" y="46712"/>
                    <a:pt x="105104" y="21021"/>
                  </a:cubicBezTo>
                  <a:lnTo>
                    <a:pt x="136635" y="0"/>
                  </a:lnTo>
                  <a:cubicBezTo>
                    <a:pt x="147145" y="3504"/>
                    <a:pt x="158257" y="5556"/>
                    <a:pt x="168166" y="10511"/>
                  </a:cubicBezTo>
                  <a:cubicBezTo>
                    <a:pt x="207311" y="30083"/>
                    <a:pt x="196359" y="34004"/>
                    <a:pt x="231228" y="63062"/>
                  </a:cubicBezTo>
                  <a:cubicBezTo>
                    <a:pt x="240932" y="71149"/>
                    <a:pt x="252249" y="77076"/>
                    <a:pt x="262759" y="84083"/>
                  </a:cubicBezTo>
                  <a:cubicBezTo>
                    <a:pt x="270587" y="107567"/>
                    <a:pt x="281288" y="158102"/>
                    <a:pt x="304800" y="178676"/>
                  </a:cubicBezTo>
                  <a:cubicBezTo>
                    <a:pt x="323813" y="195313"/>
                    <a:pt x="367863" y="220718"/>
                    <a:pt x="367863" y="220718"/>
                  </a:cubicBezTo>
                  <a:cubicBezTo>
                    <a:pt x="381877" y="217214"/>
                    <a:pt x="396015" y="214175"/>
                    <a:pt x="409904" y="210207"/>
                  </a:cubicBezTo>
                  <a:cubicBezTo>
                    <a:pt x="420557" y="207163"/>
                    <a:pt x="430747" y="202612"/>
                    <a:pt x="441435" y="199697"/>
                  </a:cubicBezTo>
                  <a:cubicBezTo>
                    <a:pt x="469307" y="192095"/>
                    <a:pt x="525518" y="178676"/>
                    <a:pt x="525518" y="178676"/>
                  </a:cubicBezTo>
                  <a:cubicBezTo>
                    <a:pt x="546539" y="164662"/>
                    <a:pt x="574567" y="157656"/>
                    <a:pt x="588580" y="136635"/>
                  </a:cubicBezTo>
                  <a:cubicBezTo>
                    <a:pt x="615745" y="95886"/>
                    <a:pt x="597617" y="109099"/>
                    <a:pt x="641131" y="94593"/>
                  </a:cubicBezTo>
                  <a:lnTo>
                    <a:pt x="851338" y="105104"/>
                  </a:lnTo>
                  <a:lnTo>
                    <a:pt x="1040525" y="115614"/>
                  </a:lnTo>
                </a:path>
              </a:pathLst>
            </a:custGeom>
            <a:ln w="7620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843486" y="1313793"/>
              <a:ext cx="1811365" cy="1943655"/>
            </a:xfrm>
            <a:custGeom>
              <a:avLst/>
              <a:gdLst>
                <a:gd name="connsiteX0" fmla="*/ 325699 w 1810978"/>
                <a:gd name="connsiteY0" fmla="*/ 1639614 h 1943061"/>
                <a:gd name="connsiteX1" fmla="*/ 315189 w 1810978"/>
                <a:gd name="connsiteY1" fmla="*/ 1587062 h 1943061"/>
                <a:gd name="connsiteX2" fmla="*/ 241617 w 1810978"/>
                <a:gd name="connsiteY2" fmla="*/ 1502979 h 1943061"/>
                <a:gd name="connsiteX3" fmla="*/ 168044 w 1810978"/>
                <a:gd name="connsiteY3" fmla="*/ 1418897 h 1943061"/>
                <a:gd name="connsiteX4" fmla="*/ 157534 w 1810978"/>
                <a:gd name="connsiteY4" fmla="*/ 1387366 h 1943061"/>
                <a:gd name="connsiteX5" fmla="*/ 168044 w 1810978"/>
                <a:gd name="connsiteY5" fmla="*/ 1240221 h 1943061"/>
                <a:gd name="connsiteX6" fmla="*/ 199575 w 1810978"/>
                <a:gd name="connsiteY6" fmla="*/ 1208690 h 1943061"/>
                <a:gd name="connsiteX7" fmla="*/ 231106 w 1810978"/>
                <a:gd name="connsiteY7" fmla="*/ 1198179 h 1943061"/>
                <a:gd name="connsiteX8" fmla="*/ 304679 w 1810978"/>
                <a:gd name="connsiteY8" fmla="*/ 1177159 h 1943061"/>
                <a:gd name="connsiteX9" fmla="*/ 325699 w 1810978"/>
                <a:gd name="connsiteY9" fmla="*/ 1145628 h 1943061"/>
                <a:gd name="connsiteX10" fmla="*/ 294168 w 1810978"/>
                <a:gd name="connsiteY10" fmla="*/ 966952 h 1943061"/>
                <a:gd name="connsiteX11" fmla="*/ 262637 w 1810978"/>
                <a:gd name="connsiteY11" fmla="*/ 945931 h 1943061"/>
                <a:gd name="connsiteX12" fmla="*/ 210086 w 1810978"/>
                <a:gd name="connsiteY12" fmla="*/ 903890 h 1943061"/>
                <a:gd name="connsiteX13" fmla="*/ 157534 w 1810978"/>
                <a:gd name="connsiteY13" fmla="*/ 861848 h 1943061"/>
                <a:gd name="connsiteX14" fmla="*/ 126003 w 1810978"/>
                <a:gd name="connsiteY14" fmla="*/ 830317 h 1943061"/>
                <a:gd name="connsiteX15" fmla="*/ 104982 w 1810978"/>
                <a:gd name="connsiteY15" fmla="*/ 798786 h 1943061"/>
                <a:gd name="connsiteX16" fmla="*/ 73451 w 1810978"/>
                <a:gd name="connsiteY16" fmla="*/ 777766 h 1943061"/>
                <a:gd name="connsiteX17" fmla="*/ 126003 w 1810978"/>
                <a:gd name="connsiteY17" fmla="*/ 336331 h 1943061"/>
                <a:gd name="connsiteX18" fmla="*/ 157534 w 1810978"/>
                <a:gd name="connsiteY18" fmla="*/ 325821 h 1943061"/>
                <a:gd name="connsiteX19" fmla="*/ 189065 w 1810978"/>
                <a:gd name="connsiteY19" fmla="*/ 304800 h 1943061"/>
                <a:gd name="connsiteX20" fmla="*/ 325699 w 1810978"/>
                <a:gd name="connsiteY20" fmla="*/ 283779 h 1943061"/>
                <a:gd name="connsiteX21" fmla="*/ 388761 w 1810978"/>
                <a:gd name="connsiteY21" fmla="*/ 241738 h 1943061"/>
                <a:gd name="connsiteX22" fmla="*/ 483355 w 1810978"/>
                <a:gd name="connsiteY22" fmla="*/ 199697 h 1943061"/>
                <a:gd name="connsiteX23" fmla="*/ 630499 w 1810978"/>
                <a:gd name="connsiteY23" fmla="*/ 189186 h 1943061"/>
                <a:gd name="connsiteX24" fmla="*/ 725093 w 1810978"/>
                <a:gd name="connsiteY24" fmla="*/ 136635 h 1943061"/>
                <a:gd name="connsiteX25" fmla="*/ 756624 w 1810978"/>
                <a:gd name="connsiteY25" fmla="*/ 115614 h 1943061"/>
                <a:gd name="connsiteX26" fmla="*/ 840706 w 1810978"/>
                <a:gd name="connsiteY26" fmla="*/ 42041 h 1943061"/>
                <a:gd name="connsiteX27" fmla="*/ 872237 w 1810978"/>
                <a:gd name="connsiteY27" fmla="*/ 21021 h 1943061"/>
                <a:gd name="connsiteX28" fmla="*/ 935299 w 1810978"/>
                <a:gd name="connsiteY28" fmla="*/ 0 h 1943061"/>
                <a:gd name="connsiteX29" fmla="*/ 1040403 w 1810978"/>
                <a:gd name="connsiteY29" fmla="*/ 10510 h 1943061"/>
                <a:gd name="connsiteX30" fmla="*/ 1071934 w 1810978"/>
                <a:gd name="connsiteY30" fmla="*/ 31531 h 1943061"/>
                <a:gd name="connsiteX31" fmla="*/ 1208568 w 1810978"/>
                <a:gd name="connsiteY31" fmla="*/ 42041 h 1943061"/>
                <a:gd name="connsiteX32" fmla="*/ 1345203 w 1810978"/>
                <a:gd name="connsiteY32" fmla="*/ 63062 h 1943061"/>
                <a:gd name="connsiteX33" fmla="*/ 1376734 w 1810978"/>
                <a:gd name="connsiteY33" fmla="*/ 73573 h 1943061"/>
                <a:gd name="connsiteX34" fmla="*/ 1397755 w 1810978"/>
                <a:gd name="connsiteY34" fmla="*/ 136635 h 1943061"/>
                <a:gd name="connsiteX35" fmla="*/ 1471327 w 1810978"/>
                <a:gd name="connsiteY35" fmla="*/ 168166 h 1943061"/>
                <a:gd name="connsiteX36" fmla="*/ 1534389 w 1810978"/>
                <a:gd name="connsiteY36" fmla="*/ 189186 h 1943061"/>
                <a:gd name="connsiteX37" fmla="*/ 1565920 w 1810978"/>
                <a:gd name="connsiteY37" fmla="*/ 199697 h 1943061"/>
                <a:gd name="connsiteX38" fmla="*/ 1660513 w 1810978"/>
                <a:gd name="connsiteY38" fmla="*/ 210207 h 1943061"/>
                <a:gd name="connsiteX39" fmla="*/ 1618472 w 1810978"/>
                <a:gd name="connsiteY39" fmla="*/ 252248 h 1943061"/>
                <a:gd name="connsiteX40" fmla="*/ 1628982 w 1810978"/>
                <a:gd name="connsiteY40" fmla="*/ 336331 h 1943061"/>
                <a:gd name="connsiteX41" fmla="*/ 1755106 w 1810978"/>
                <a:gd name="connsiteY41" fmla="*/ 325821 h 1943061"/>
                <a:gd name="connsiteX42" fmla="*/ 1713065 w 1810978"/>
                <a:gd name="connsiteY42" fmla="*/ 231228 h 1943061"/>
                <a:gd name="connsiteX43" fmla="*/ 1660513 w 1810978"/>
                <a:gd name="connsiteY43" fmla="*/ 241738 h 1943061"/>
                <a:gd name="connsiteX44" fmla="*/ 1628982 w 1810978"/>
                <a:gd name="connsiteY44" fmla="*/ 252248 h 1943061"/>
                <a:gd name="connsiteX45" fmla="*/ 1650003 w 1810978"/>
                <a:gd name="connsiteY45" fmla="*/ 346841 h 1943061"/>
                <a:gd name="connsiteX46" fmla="*/ 1618472 w 1810978"/>
                <a:gd name="connsiteY46" fmla="*/ 430924 h 1943061"/>
                <a:gd name="connsiteX47" fmla="*/ 1586941 w 1810978"/>
                <a:gd name="connsiteY47" fmla="*/ 441435 h 1943061"/>
                <a:gd name="connsiteX48" fmla="*/ 1555410 w 1810978"/>
                <a:gd name="connsiteY48" fmla="*/ 462455 h 1943061"/>
                <a:gd name="connsiteX49" fmla="*/ 1492348 w 1810978"/>
                <a:gd name="connsiteY49" fmla="*/ 493986 h 1943061"/>
                <a:gd name="connsiteX50" fmla="*/ 1450306 w 1810978"/>
                <a:gd name="connsiteY50" fmla="*/ 546538 h 1943061"/>
                <a:gd name="connsiteX51" fmla="*/ 1408265 w 1810978"/>
                <a:gd name="connsiteY51" fmla="*/ 609600 h 1943061"/>
                <a:gd name="connsiteX52" fmla="*/ 1397755 w 1810978"/>
                <a:gd name="connsiteY52" fmla="*/ 693683 h 1943061"/>
                <a:gd name="connsiteX53" fmla="*/ 1387244 w 1810978"/>
                <a:gd name="connsiteY53" fmla="*/ 725214 h 1943061"/>
                <a:gd name="connsiteX54" fmla="*/ 1397755 w 1810978"/>
                <a:gd name="connsiteY54" fmla="*/ 924910 h 1943061"/>
                <a:gd name="connsiteX55" fmla="*/ 1439796 w 1810978"/>
                <a:gd name="connsiteY55" fmla="*/ 998483 h 1943061"/>
                <a:gd name="connsiteX56" fmla="*/ 1439796 w 1810978"/>
                <a:gd name="connsiteY56" fmla="*/ 1292773 h 1943061"/>
                <a:gd name="connsiteX57" fmla="*/ 1366224 w 1810978"/>
                <a:gd name="connsiteY57" fmla="*/ 1387366 h 1943061"/>
                <a:gd name="connsiteX58" fmla="*/ 1324182 w 1810978"/>
                <a:gd name="connsiteY58" fmla="*/ 1450428 h 1943061"/>
                <a:gd name="connsiteX59" fmla="*/ 1324182 w 1810978"/>
                <a:gd name="connsiteY59" fmla="*/ 1513490 h 1943061"/>
                <a:gd name="connsiteX60" fmla="*/ 1313672 w 1810978"/>
                <a:gd name="connsiteY60" fmla="*/ 1639614 h 1943061"/>
                <a:gd name="connsiteX61" fmla="*/ 1282141 w 1810978"/>
                <a:gd name="connsiteY61" fmla="*/ 1650124 h 1943061"/>
                <a:gd name="connsiteX62" fmla="*/ 1198058 w 1810978"/>
                <a:gd name="connsiteY62" fmla="*/ 1723697 h 1943061"/>
                <a:gd name="connsiteX63" fmla="*/ 1187548 w 1810978"/>
                <a:gd name="connsiteY63" fmla="*/ 1755228 h 1943061"/>
                <a:gd name="connsiteX64" fmla="*/ 1145506 w 1810978"/>
                <a:gd name="connsiteY64" fmla="*/ 1807779 h 1943061"/>
                <a:gd name="connsiteX65" fmla="*/ 1156017 w 1810978"/>
                <a:gd name="connsiteY65" fmla="*/ 1881352 h 1943061"/>
                <a:gd name="connsiteX66" fmla="*/ 1187548 w 1810978"/>
                <a:gd name="connsiteY66" fmla="*/ 1891862 h 1943061"/>
                <a:gd name="connsiteX67" fmla="*/ 1271630 w 1810978"/>
                <a:gd name="connsiteY67" fmla="*/ 1881352 h 1943061"/>
                <a:gd name="connsiteX68" fmla="*/ 1261120 w 1810978"/>
                <a:gd name="connsiteY68" fmla="*/ 1818290 h 1943061"/>
                <a:gd name="connsiteX69" fmla="*/ 1208568 w 1810978"/>
                <a:gd name="connsiteY69" fmla="*/ 1776248 h 1943061"/>
                <a:gd name="connsiteX70" fmla="*/ 1145506 w 1810978"/>
                <a:gd name="connsiteY70" fmla="*/ 1744717 h 1943061"/>
                <a:gd name="connsiteX71" fmla="*/ 1019382 w 1810978"/>
                <a:gd name="connsiteY71" fmla="*/ 1807779 h 1943061"/>
                <a:gd name="connsiteX72" fmla="*/ 987851 w 1810978"/>
                <a:gd name="connsiteY72" fmla="*/ 1828800 h 1943061"/>
                <a:gd name="connsiteX73" fmla="*/ 956320 w 1810978"/>
                <a:gd name="connsiteY73" fmla="*/ 1849821 h 1943061"/>
                <a:gd name="connsiteX74" fmla="*/ 893258 w 1810978"/>
                <a:gd name="connsiteY74" fmla="*/ 1860331 h 1943061"/>
                <a:gd name="connsiteX75" fmla="*/ 830196 w 1810978"/>
                <a:gd name="connsiteY75" fmla="*/ 1881352 h 1943061"/>
                <a:gd name="connsiteX76" fmla="*/ 819686 w 1810978"/>
                <a:gd name="connsiteY76" fmla="*/ 1912883 h 1943061"/>
                <a:gd name="connsiteX77" fmla="*/ 756624 w 1810978"/>
                <a:gd name="connsiteY77" fmla="*/ 1933904 h 1943061"/>
                <a:gd name="connsiteX78" fmla="*/ 704072 w 1810978"/>
                <a:gd name="connsiteY78" fmla="*/ 1891862 h 1943061"/>
                <a:gd name="connsiteX79" fmla="*/ 641010 w 1810978"/>
                <a:gd name="connsiteY79" fmla="*/ 1849821 h 1943061"/>
                <a:gd name="connsiteX80" fmla="*/ 357230 w 1810978"/>
                <a:gd name="connsiteY80" fmla="*/ 1828800 h 194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810978" h="1943061">
                  <a:moveTo>
                    <a:pt x="325699" y="1639614"/>
                  </a:moveTo>
                  <a:cubicBezTo>
                    <a:pt x="322196" y="1622097"/>
                    <a:pt x="322581" y="1603325"/>
                    <a:pt x="315189" y="1587062"/>
                  </a:cubicBezTo>
                  <a:cubicBezTo>
                    <a:pt x="288533" y="1528418"/>
                    <a:pt x="282973" y="1530550"/>
                    <a:pt x="241617" y="1502979"/>
                  </a:cubicBezTo>
                  <a:cubicBezTo>
                    <a:pt x="192568" y="1429407"/>
                    <a:pt x="220596" y="1453931"/>
                    <a:pt x="168044" y="1418897"/>
                  </a:cubicBezTo>
                  <a:cubicBezTo>
                    <a:pt x="164541" y="1408387"/>
                    <a:pt x="157534" y="1398445"/>
                    <a:pt x="157534" y="1387366"/>
                  </a:cubicBezTo>
                  <a:cubicBezTo>
                    <a:pt x="157534" y="1338193"/>
                    <a:pt x="156781" y="1288087"/>
                    <a:pt x="168044" y="1240221"/>
                  </a:cubicBezTo>
                  <a:cubicBezTo>
                    <a:pt x="171448" y="1225752"/>
                    <a:pt x="187208" y="1216935"/>
                    <a:pt x="199575" y="1208690"/>
                  </a:cubicBezTo>
                  <a:cubicBezTo>
                    <a:pt x="208793" y="1202544"/>
                    <a:pt x="220453" y="1201223"/>
                    <a:pt x="231106" y="1198179"/>
                  </a:cubicBezTo>
                  <a:cubicBezTo>
                    <a:pt x="323514" y="1171776"/>
                    <a:pt x="229059" y="1202365"/>
                    <a:pt x="304679" y="1177159"/>
                  </a:cubicBezTo>
                  <a:cubicBezTo>
                    <a:pt x="311686" y="1166649"/>
                    <a:pt x="324957" y="1158238"/>
                    <a:pt x="325699" y="1145628"/>
                  </a:cubicBezTo>
                  <a:cubicBezTo>
                    <a:pt x="328717" y="1094313"/>
                    <a:pt x="338759" y="1011543"/>
                    <a:pt x="294168" y="966952"/>
                  </a:cubicBezTo>
                  <a:cubicBezTo>
                    <a:pt x="285236" y="958020"/>
                    <a:pt x="273147" y="952938"/>
                    <a:pt x="262637" y="945931"/>
                  </a:cubicBezTo>
                  <a:cubicBezTo>
                    <a:pt x="202399" y="855571"/>
                    <a:pt x="282608" y="961907"/>
                    <a:pt x="210086" y="903890"/>
                  </a:cubicBezTo>
                  <a:cubicBezTo>
                    <a:pt x="142167" y="849556"/>
                    <a:pt x="236790" y="888269"/>
                    <a:pt x="157534" y="861848"/>
                  </a:cubicBezTo>
                  <a:cubicBezTo>
                    <a:pt x="147024" y="851338"/>
                    <a:pt x="135519" y="841736"/>
                    <a:pt x="126003" y="830317"/>
                  </a:cubicBezTo>
                  <a:cubicBezTo>
                    <a:pt x="117916" y="820613"/>
                    <a:pt x="113914" y="807718"/>
                    <a:pt x="104982" y="798786"/>
                  </a:cubicBezTo>
                  <a:cubicBezTo>
                    <a:pt x="96050" y="789854"/>
                    <a:pt x="83961" y="784773"/>
                    <a:pt x="73451" y="777766"/>
                  </a:cubicBezTo>
                  <a:cubicBezTo>
                    <a:pt x="74335" y="760519"/>
                    <a:pt x="0" y="420332"/>
                    <a:pt x="126003" y="336331"/>
                  </a:cubicBezTo>
                  <a:cubicBezTo>
                    <a:pt x="135221" y="330186"/>
                    <a:pt x="147024" y="329324"/>
                    <a:pt x="157534" y="325821"/>
                  </a:cubicBezTo>
                  <a:cubicBezTo>
                    <a:pt x="168044" y="318814"/>
                    <a:pt x="177767" y="310449"/>
                    <a:pt x="189065" y="304800"/>
                  </a:cubicBezTo>
                  <a:cubicBezTo>
                    <a:pt x="226941" y="285862"/>
                    <a:pt x="295563" y="286793"/>
                    <a:pt x="325699" y="283779"/>
                  </a:cubicBezTo>
                  <a:lnTo>
                    <a:pt x="388761" y="241738"/>
                  </a:lnTo>
                  <a:cubicBezTo>
                    <a:pt x="419905" y="220976"/>
                    <a:pt x="441328" y="202699"/>
                    <a:pt x="483355" y="199697"/>
                  </a:cubicBezTo>
                  <a:lnTo>
                    <a:pt x="630499" y="189186"/>
                  </a:lnTo>
                  <a:cubicBezTo>
                    <a:pt x="685997" y="170687"/>
                    <a:pt x="652814" y="184821"/>
                    <a:pt x="725093" y="136635"/>
                  </a:cubicBezTo>
                  <a:lnTo>
                    <a:pt x="756624" y="115614"/>
                  </a:lnTo>
                  <a:cubicBezTo>
                    <a:pt x="791657" y="63063"/>
                    <a:pt x="767135" y="91088"/>
                    <a:pt x="840706" y="42041"/>
                  </a:cubicBezTo>
                  <a:cubicBezTo>
                    <a:pt x="851216" y="35034"/>
                    <a:pt x="860254" y="25016"/>
                    <a:pt x="872237" y="21021"/>
                  </a:cubicBezTo>
                  <a:lnTo>
                    <a:pt x="935299" y="0"/>
                  </a:lnTo>
                  <a:cubicBezTo>
                    <a:pt x="970334" y="3503"/>
                    <a:pt x="1006095" y="2593"/>
                    <a:pt x="1040403" y="10510"/>
                  </a:cubicBezTo>
                  <a:cubicBezTo>
                    <a:pt x="1052711" y="13350"/>
                    <a:pt x="1059518" y="29203"/>
                    <a:pt x="1071934" y="31531"/>
                  </a:cubicBezTo>
                  <a:cubicBezTo>
                    <a:pt x="1116831" y="39949"/>
                    <a:pt x="1163095" y="37710"/>
                    <a:pt x="1208568" y="42041"/>
                  </a:cubicBezTo>
                  <a:cubicBezTo>
                    <a:pt x="1249793" y="45967"/>
                    <a:pt x="1303271" y="52579"/>
                    <a:pt x="1345203" y="63062"/>
                  </a:cubicBezTo>
                  <a:cubicBezTo>
                    <a:pt x="1355951" y="65749"/>
                    <a:pt x="1366224" y="70069"/>
                    <a:pt x="1376734" y="73573"/>
                  </a:cubicBezTo>
                  <a:cubicBezTo>
                    <a:pt x="1383741" y="94594"/>
                    <a:pt x="1376734" y="129628"/>
                    <a:pt x="1397755" y="136635"/>
                  </a:cubicBezTo>
                  <a:cubicBezTo>
                    <a:pt x="1499252" y="170466"/>
                    <a:pt x="1341451" y="116216"/>
                    <a:pt x="1471327" y="168166"/>
                  </a:cubicBezTo>
                  <a:cubicBezTo>
                    <a:pt x="1491900" y="176395"/>
                    <a:pt x="1513368" y="182179"/>
                    <a:pt x="1534389" y="189186"/>
                  </a:cubicBezTo>
                  <a:cubicBezTo>
                    <a:pt x="1544899" y="192689"/>
                    <a:pt x="1554909" y="198474"/>
                    <a:pt x="1565920" y="199697"/>
                  </a:cubicBezTo>
                  <a:lnTo>
                    <a:pt x="1660513" y="210207"/>
                  </a:lnTo>
                  <a:cubicBezTo>
                    <a:pt x="1692031" y="304755"/>
                    <a:pt x="1657125" y="165281"/>
                    <a:pt x="1618472" y="252248"/>
                  </a:cubicBezTo>
                  <a:cubicBezTo>
                    <a:pt x="1607000" y="278059"/>
                    <a:pt x="1625479" y="308303"/>
                    <a:pt x="1628982" y="336331"/>
                  </a:cubicBezTo>
                  <a:cubicBezTo>
                    <a:pt x="1671023" y="332828"/>
                    <a:pt x="1720988" y="350634"/>
                    <a:pt x="1755106" y="325821"/>
                  </a:cubicBezTo>
                  <a:cubicBezTo>
                    <a:pt x="1810978" y="285187"/>
                    <a:pt x="1730450" y="242818"/>
                    <a:pt x="1713065" y="231228"/>
                  </a:cubicBezTo>
                  <a:cubicBezTo>
                    <a:pt x="1695548" y="234731"/>
                    <a:pt x="1677844" y="237405"/>
                    <a:pt x="1660513" y="241738"/>
                  </a:cubicBezTo>
                  <a:cubicBezTo>
                    <a:pt x="1649765" y="244425"/>
                    <a:pt x="1632026" y="241595"/>
                    <a:pt x="1628982" y="252248"/>
                  </a:cubicBezTo>
                  <a:cubicBezTo>
                    <a:pt x="1623291" y="272166"/>
                    <a:pt x="1642124" y="323203"/>
                    <a:pt x="1650003" y="346841"/>
                  </a:cubicBezTo>
                  <a:cubicBezTo>
                    <a:pt x="1644305" y="375330"/>
                    <a:pt x="1644248" y="410303"/>
                    <a:pt x="1618472" y="430924"/>
                  </a:cubicBezTo>
                  <a:cubicBezTo>
                    <a:pt x="1609821" y="437845"/>
                    <a:pt x="1596850" y="436480"/>
                    <a:pt x="1586941" y="441435"/>
                  </a:cubicBezTo>
                  <a:cubicBezTo>
                    <a:pt x="1575643" y="447084"/>
                    <a:pt x="1566708" y="456806"/>
                    <a:pt x="1555410" y="462455"/>
                  </a:cubicBezTo>
                  <a:cubicBezTo>
                    <a:pt x="1468381" y="505969"/>
                    <a:pt x="1582711" y="433746"/>
                    <a:pt x="1492348" y="493986"/>
                  </a:cubicBezTo>
                  <a:cubicBezTo>
                    <a:pt x="1468677" y="564994"/>
                    <a:pt x="1501505" y="488025"/>
                    <a:pt x="1450306" y="546538"/>
                  </a:cubicBezTo>
                  <a:cubicBezTo>
                    <a:pt x="1433670" y="565551"/>
                    <a:pt x="1408265" y="609600"/>
                    <a:pt x="1408265" y="609600"/>
                  </a:cubicBezTo>
                  <a:cubicBezTo>
                    <a:pt x="1404762" y="637628"/>
                    <a:pt x="1402808" y="665893"/>
                    <a:pt x="1397755" y="693683"/>
                  </a:cubicBezTo>
                  <a:cubicBezTo>
                    <a:pt x="1395773" y="704583"/>
                    <a:pt x="1387244" y="714135"/>
                    <a:pt x="1387244" y="725214"/>
                  </a:cubicBezTo>
                  <a:cubicBezTo>
                    <a:pt x="1387244" y="791871"/>
                    <a:pt x="1389134" y="858812"/>
                    <a:pt x="1397755" y="924910"/>
                  </a:cubicBezTo>
                  <a:cubicBezTo>
                    <a:pt x="1399918" y="941492"/>
                    <a:pt x="1429841" y="983551"/>
                    <a:pt x="1439796" y="998483"/>
                  </a:cubicBezTo>
                  <a:cubicBezTo>
                    <a:pt x="1446967" y="1091709"/>
                    <a:pt x="1461852" y="1200137"/>
                    <a:pt x="1439796" y="1292773"/>
                  </a:cubicBezTo>
                  <a:cubicBezTo>
                    <a:pt x="1427868" y="1342872"/>
                    <a:pt x="1393051" y="1352874"/>
                    <a:pt x="1366224" y="1387366"/>
                  </a:cubicBezTo>
                  <a:cubicBezTo>
                    <a:pt x="1350713" y="1407308"/>
                    <a:pt x="1324182" y="1450428"/>
                    <a:pt x="1324182" y="1450428"/>
                  </a:cubicBezTo>
                  <a:cubicBezTo>
                    <a:pt x="1296155" y="1534511"/>
                    <a:pt x="1324182" y="1429407"/>
                    <a:pt x="1324182" y="1513490"/>
                  </a:cubicBezTo>
                  <a:cubicBezTo>
                    <a:pt x="1324182" y="1555677"/>
                    <a:pt x="1326079" y="1599292"/>
                    <a:pt x="1313672" y="1639614"/>
                  </a:cubicBezTo>
                  <a:cubicBezTo>
                    <a:pt x="1310414" y="1650203"/>
                    <a:pt x="1292651" y="1646621"/>
                    <a:pt x="1282141" y="1650124"/>
                  </a:cubicBezTo>
                  <a:cubicBezTo>
                    <a:pt x="1208569" y="1699173"/>
                    <a:pt x="1233093" y="1671145"/>
                    <a:pt x="1198058" y="1723697"/>
                  </a:cubicBezTo>
                  <a:cubicBezTo>
                    <a:pt x="1194555" y="1734207"/>
                    <a:pt x="1194469" y="1746577"/>
                    <a:pt x="1187548" y="1755228"/>
                  </a:cubicBezTo>
                  <a:cubicBezTo>
                    <a:pt x="1133214" y="1823145"/>
                    <a:pt x="1171927" y="1728522"/>
                    <a:pt x="1145506" y="1807779"/>
                  </a:cubicBezTo>
                  <a:cubicBezTo>
                    <a:pt x="1149010" y="1832303"/>
                    <a:pt x="1144938" y="1859194"/>
                    <a:pt x="1156017" y="1881352"/>
                  </a:cubicBezTo>
                  <a:cubicBezTo>
                    <a:pt x="1160972" y="1891261"/>
                    <a:pt x="1176469" y="1891862"/>
                    <a:pt x="1187548" y="1891862"/>
                  </a:cubicBezTo>
                  <a:cubicBezTo>
                    <a:pt x="1215793" y="1891862"/>
                    <a:pt x="1243603" y="1884855"/>
                    <a:pt x="1271630" y="1881352"/>
                  </a:cubicBezTo>
                  <a:cubicBezTo>
                    <a:pt x="1268127" y="1860331"/>
                    <a:pt x="1267859" y="1838507"/>
                    <a:pt x="1261120" y="1818290"/>
                  </a:cubicBezTo>
                  <a:cubicBezTo>
                    <a:pt x="1246946" y="1775769"/>
                    <a:pt x="1240687" y="1792307"/>
                    <a:pt x="1208568" y="1776248"/>
                  </a:cubicBezTo>
                  <a:cubicBezTo>
                    <a:pt x="1127069" y="1735499"/>
                    <a:pt x="1224761" y="1771137"/>
                    <a:pt x="1145506" y="1744717"/>
                  </a:cubicBezTo>
                  <a:cubicBezTo>
                    <a:pt x="1058478" y="1773727"/>
                    <a:pt x="1100879" y="1753448"/>
                    <a:pt x="1019382" y="1807779"/>
                  </a:cubicBezTo>
                  <a:lnTo>
                    <a:pt x="987851" y="1828800"/>
                  </a:lnTo>
                  <a:cubicBezTo>
                    <a:pt x="977341" y="1835807"/>
                    <a:pt x="968780" y="1847744"/>
                    <a:pt x="956320" y="1849821"/>
                  </a:cubicBezTo>
                  <a:cubicBezTo>
                    <a:pt x="935299" y="1853324"/>
                    <a:pt x="913932" y="1855162"/>
                    <a:pt x="893258" y="1860331"/>
                  </a:cubicBezTo>
                  <a:cubicBezTo>
                    <a:pt x="871762" y="1865705"/>
                    <a:pt x="830196" y="1881352"/>
                    <a:pt x="830196" y="1881352"/>
                  </a:cubicBezTo>
                  <a:cubicBezTo>
                    <a:pt x="826693" y="1891862"/>
                    <a:pt x="828701" y="1906444"/>
                    <a:pt x="819686" y="1912883"/>
                  </a:cubicBezTo>
                  <a:cubicBezTo>
                    <a:pt x="801656" y="1925762"/>
                    <a:pt x="756624" y="1933904"/>
                    <a:pt x="756624" y="1933904"/>
                  </a:cubicBezTo>
                  <a:cubicBezTo>
                    <a:pt x="685616" y="1910233"/>
                    <a:pt x="762585" y="1943061"/>
                    <a:pt x="704072" y="1891862"/>
                  </a:cubicBezTo>
                  <a:cubicBezTo>
                    <a:pt x="685059" y="1875226"/>
                    <a:pt x="662031" y="1863835"/>
                    <a:pt x="641010" y="1849821"/>
                  </a:cubicBezTo>
                  <a:cubicBezTo>
                    <a:pt x="539516" y="1782159"/>
                    <a:pt x="622122" y="1828800"/>
                    <a:pt x="357230" y="1828800"/>
                  </a:cubicBezTo>
                </a:path>
              </a:pathLst>
            </a:custGeom>
            <a:ln w="7620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7546899" y="1355080"/>
              <a:ext cx="104777" cy="179439"/>
            </a:xfrm>
            <a:custGeom>
              <a:avLst/>
              <a:gdLst>
                <a:gd name="connsiteX0" fmla="*/ 0 w 105103"/>
                <a:gd name="connsiteY0" fmla="*/ 178676 h 178676"/>
                <a:gd name="connsiteX1" fmla="*/ 10510 w 105103"/>
                <a:gd name="connsiteY1" fmla="*/ 147145 h 178676"/>
                <a:gd name="connsiteX2" fmla="*/ 52551 w 105103"/>
                <a:gd name="connsiteY2" fmla="*/ 42042 h 178676"/>
                <a:gd name="connsiteX3" fmla="*/ 84082 w 105103"/>
                <a:gd name="connsiteY3" fmla="*/ 21021 h 178676"/>
                <a:gd name="connsiteX4" fmla="*/ 105103 w 105103"/>
                <a:gd name="connsiteY4" fmla="*/ 0 h 17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103" h="178676">
                  <a:moveTo>
                    <a:pt x="0" y="178676"/>
                  </a:moveTo>
                  <a:cubicBezTo>
                    <a:pt x="3503" y="168166"/>
                    <a:pt x="7466" y="157798"/>
                    <a:pt x="10510" y="147145"/>
                  </a:cubicBezTo>
                  <a:cubicBezTo>
                    <a:pt x="20787" y="111176"/>
                    <a:pt x="24408" y="70185"/>
                    <a:pt x="52551" y="42042"/>
                  </a:cubicBezTo>
                  <a:cubicBezTo>
                    <a:pt x="61483" y="33110"/>
                    <a:pt x="74218" y="28912"/>
                    <a:pt x="84082" y="21021"/>
                  </a:cubicBezTo>
                  <a:cubicBezTo>
                    <a:pt x="91820" y="14831"/>
                    <a:pt x="98096" y="7007"/>
                    <a:pt x="105103" y="0"/>
                  </a:cubicBezTo>
                </a:path>
              </a:pathLst>
            </a:custGeom>
            <a:ln w="7620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00166" y="2857496"/>
            <a:ext cx="121444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Herat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86182" y="4929198"/>
            <a:ext cx="207170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charset="0"/>
              </a:rPr>
              <a:t>Kandahar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9322" y="2786058"/>
            <a:ext cx="257176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charset="0"/>
              </a:rPr>
              <a:t>Kabul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15206" y="1357298"/>
            <a:ext cx="142876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charset="0"/>
              </a:rPr>
              <a:t>Zebak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7" name="Рисунок 16" descr="Медаль Прежевальского.jpg"/>
          <p:cNvPicPr>
            <a:picLocks noChangeAspect="1"/>
          </p:cNvPicPr>
          <p:nvPr/>
        </p:nvPicPr>
        <p:blipFill>
          <a:blip r:embed="rId3" cstate="print"/>
          <a:srcRect l="48926" t="8443" r="7904" b="7130"/>
          <a:stretch>
            <a:fillRect/>
          </a:stretch>
        </p:blipFill>
        <p:spPr>
          <a:xfrm>
            <a:off x="5436096" y="5373217"/>
            <a:ext cx="1410913" cy="1484784"/>
          </a:xfrm>
          <a:prstGeom prst="rect">
            <a:avLst/>
          </a:prstGeom>
        </p:spPr>
      </p:pic>
      <p:pic>
        <p:nvPicPr>
          <p:cNvPr id="18" name="Рисунок 17" descr="Вавило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9780" y="3690552"/>
            <a:ext cx="2188724" cy="312282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496" y="5750004"/>
            <a:ext cx="3923928" cy="104644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090A02"/>
                </a:solidFill>
              </a:rPr>
              <a:t>«</a:t>
            </a:r>
            <a:r>
              <a:rPr lang="ru-RU" sz="2000" dirty="0" smtClean="0">
                <a:solidFill>
                  <a:srgbClr val="090A02"/>
                </a:solidFill>
              </a:rPr>
              <a:t>За географический подвиг» </a:t>
            </a:r>
          </a:p>
          <a:p>
            <a:pPr algn="ctr"/>
            <a:r>
              <a:rPr lang="ru-RU" sz="2000" dirty="0" smtClean="0">
                <a:solidFill>
                  <a:srgbClr val="090A02"/>
                </a:solidFill>
              </a:rPr>
              <a:t>(экспедицию в Афганистан) (1925)</a:t>
            </a:r>
            <a:endParaRPr lang="ru-RU" sz="2000" dirty="0">
              <a:solidFill>
                <a:srgbClr val="090A02"/>
              </a:solidFill>
            </a:endParaRPr>
          </a:p>
        </p:txBody>
      </p:sp>
      <p:pic>
        <p:nvPicPr>
          <p:cNvPr id="19" name="Рисунок 18" descr="Медаль Прежевальского.jpg"/>
          <p:cNvPicPr>
            <a:picLocks noChangeAspect="1"/>
          </p:cNvPicPr>
          <p:nvPr/>
        </p:nvPicPr>
        <p:blipFill>
          <a:blip r:embed="rId3" cstate="print"/>
          <a:srcRect l="4317" t="2814" r="51074" b="7130"/>
          <a:stretch>
            <a:fillRect/>
          </a:stretch>
        </p:blipFill>
        <p:spPr>
          <a:xfrm>
            <a:off x="3995936" y="5373216"/>
            <a:ext cx="1420522" cy="1484784"/>
          </a:xfrm>
          <a:prstGeom prst="rect">
            <a:avLst/>
          </a:prstGeom>
        </p:spPr>
      </p:pic>
      <p:pic>
        <p:nvPicPr>
          <p:cNvPr id="21" name="Рисунок 20" descr="Медаль Прежевальского.jpg"/>
          <p:cNvPicPr>
            <a:picLocks noChangeAspect="1"/>
          </p:cNvPicPr>
          <p:nvPr/>
        </p:nvPicPr>
        <p:blipFill>
          <a:blip r:embed="rId3" cstate="print"/>
          <a:srcRect l="48926" t="8443" r="7904" b="7130"/>
          <a:stretch>
            <a:fillRect/>
          </a:stretch>
        </p:blipFill>
        <p:spPr>
          <a:xfrm>
            <a:off x="4572000" y="595425"/>
            <a:ext cx="4608512" cy="4849799"/>
          </a:xfrm>
          <a:prstGeom prst="rect">
            <a:avLst/>
          </a:prstGeom>
        </p:spPr>
      </p:pic>
      <p:pic>
        <p:nvPicPr>
          <p:cNvPr id="22" name="Рисунок 21" descr="Медаль Прежевальского.jpg"/>
          <p:cNvPicPr>
            <a:picLocks noChangeAspect="1"/>
          </p:cNvPicPr>
          <p:nvPr/>
        </p:nvPicPr>
        <p:blipFill>
          <a:blip r:embed="rId3" cstate="print"/>
          <a:srcRect l="4317" t="2814" r="51074" b="7130"/>
          <a:stretch>
            <a:fillRect/>
          </a:stretch>
        </p:blipFill>
        <p:spPr>
          <a:xfrm>
            <a:off x="35496" y="595425"/>
            <a:ext cx="4639898" cy="4849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27584" y="260648"/>
            <a:ext cx="6027738" cy="8636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Центры происхождения культурных растений (Н. И. Вавилов, 1926)</a:t>
            </a:r>
          </a:p>
        </p:txBody>
      </p:sp>
      <p:pic>
        <p:nvPicPr>
          <p:cNvPr id="25604" name="Picture 3" descr="m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9688"/>
            <a:ext cx="9144000" cy="5576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2" name="Группа 26"/>
          <p:cNvGrpSpPr>
            <a:grpSpLocks/>
          </p:cNvGrpSpPr>
          <p:nvPr/>
        </p:nvGrpSpPr>
        <p:grpSpPr bwMode="auto">
          <a:xfrm>
            <a:off x="447675" y="3452813"/>
            <a:ext cx="1658938" cy="2605087"/>
            <a:chOff x="448218" y="3452881"/>
            <a:chExt cx="1658609" cy="2604694"/>
          </a:xfrm>
        </p:grpSpPr>
        <p:sp>
          <p:nvSpPr>
            <p:cNvPr id="205848" name="Text Box 24"/>
            <p:cNvSpPr txBox="1">
              <a:spLocks noChangeArrowheads="1"/>
            </p:cNvSpPr>
            <p:nvPr/>
          </p:nvSpPr>
          <p:spPr bwMode="auto">
            <a:xfrm>
              <a:off x="1571945" y="4643326"/>
              <a:ext cx="336483" cy="366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V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448218" y="3452881"/>
              <a:ext cx="1658609" cy="2604694"/>
            </a:xfrm>
            <a:custGeom>
              <a:avLst/>
              <a:gdLst>
                <a:gd name="connsiteX0" fmla="*/ 225225 w 1658609"/>
                <a:gd name="connsiteY0" fmla="*/ 44081 h 2604694"/>
                <a:gd name="connsiteX1" fmla="*/ 237582 w 1658609"/>
                <a:gd name="connsiteY1" fmla="*/ 130578 h 2604694"/>
                <a:gd name="connsiteX2" fmla="*/ 249939 w 1658609"/>
                <a:gd name="connsiteY2" fmla="*/ 149114 h 2604694"/>
                <a:gd name="connsiteX3" fmla="*/ 256117 w 1658609"/>
                <a:gd name="connsiteY3" fmla="*/ 167649 h 2604694"/>
                <a:gd name="connsiteX4" fmla="*/ 287009 w 1658609"/>
                <a:gd name="connsiteY4" fmla="*/ 204719 h 2604694"/>
                <a:gd name="connsiteX5" fmla="*/ 305544 w 1658609"/>
                <a:gd name="connsiteY5" fmla="*/ 217076 h 2604694"/>
                <a:gd name="connsiteX6" fmla="*/ 317901 w 1658609"/>
                <a:gd name="connsiteY6" fmla="*/ 235611 h 2604694"/>
                <a:gd name="connsiteX7" fmla="*/ 336436 w 1658609"/>
                <a:gd name="connsiteY7" fmla="*/ 247968 h 2604694"/>
                <a:gd name="connsiteX8" fmla="*/ 342614 w 1658609"/>
                <a:gd name="connsiteY8" fmla="*/ 266503 h 2604694"/>
                <a:gd name="connsiteX9" fmla="*/ 379685 w 1658609"/>
                <a:gd name="connsiteY9" fmla="*/ 309751 h 2604694"/>
                <a:gd name="connsiteX10" fmla="*/ 398220 w 1658609"/>
                <a:gd name="connsiteY10" fmla="*/ 315930 h 2604694"/>
                <a:gd name="connsiteX11" fmla="*/ 416755 w 1658609"/>
                <a:gd name="connsiteY11" fmla="*/ 334465 h 2604694"/>
                <a:gd name="connsiteX12" fmla="*/ 435290 w 1658609"/>
                <a:gd name="connsiteY12" fmla="*/ 340643 h 2604694"/>
                <a:gd name="connsiteX13" fmla="*/ 447647 w 1658609"/>
                <a:gd name="connsiteY13" fmla="*/ 359178 h 2604694"/>
                <a:gd name="connsiteX14" fmla="*/ 472360 w 1658609"/>
                <a:gd name="connsiteY14" fmla="*/ 396249 h 2604694"/>
                <a:gd name="connsiteX15" fmla="*/ 478539 w 1658609"/>
                <a:gd name="connsiteY15" fmla="*/ 414784 h 2604694"/>
                <a:gd name="connsiteX16" fmla="*/ 521787 w 1658609"/>
                <a:gd name="connsiteY16" fmla="*/ 464211 h 2604694"/>
                <a:gd name="connsiteX17" fmla="*/ 540323 w 1658609"/>
                <a:gd name="connsiteY17" fmla="*/ 501281 h 2604694"/>
                <a:gd name="connsiteX18" fmla="*/ 558858 w 1658609"/>
                <a:gd name="connsiteY18" fmla="*/ 507460 h 2604694"/>
                <a:gd name="connsiteX19" fmla="*/ 602106 w 1658609"/>
                <a:gd name="connsiteY19" fmla="*/ 550708 h 2604694"/>
                <a:gd name="connsiteX20" fmla="*/ 632998 w 1658609"/>
                <a:gd name="connsiteY20" fmla="*/ 593957 h 2604694"/>
                <a:gd name="connsiteX21" fmla="*/ 651533 w 1658609"/>
                <a:gd name="connsiteY21" fmla="*/ 606314 h 2604694"/>
                <a:gd name="connsiteX22" fmla="*/ 682425 w 1658609"/>
                <a:gd name="connsiteY22" fmla="*/ 643384 h 2604694"/>
                <a:gd name="connsiteX23" fmla="*/ 694782 w 1658609"/>
                <a:gd name="connsiteY23" fmla="*/ 661919 h 2604694"/>
                <a:gd name="connsiteX24" fmla="*/ 700960 w 1658609"/>
                <a:gd name="connsiteY24" fmla="*/ 680454 h 2604694"/>
                <a:gd name="connsiteX25" fmla="*/ 713317 w 1658609"/>
                <a:gd name="connsiteY25" fmla="*/ 698989 h 2604694"/>
                <a:gd name="connsiteX26" fmla="*/ 812171 w 1658609"/>
                <a:gd name="connsiteY26" fmla="*/ 717524 h 2604694"/>
                <a:gd name="connsiteX27" fmla="*/ 867777 w 1658609"/>
                <a:gd name="connsiteY27" fmla="*/ 742238 h 2604694"/>
                <a:gd name="connsiteX28" fmla="*/ 892490 w 1658609"/>
                <a:gd name="connsiteY28" fmla="*/ 754595 h 2604694"/>
                <a:gd name="connsiteX29" fmla="*/ 935739 w 1658609"/>
                <a:gd name="connsiteY29" fmla="*/ 785487 h 2604694"/>
                <a:gd name="connsiteX30" fmla="*/ 954274 w 1658609"/>
                <a:gd name="connsiteY30" fmla="*/ 791665 h 2604694"/>
                <a:gd name="connsiteX31" fmla="*/ 972809 w 1658609"/>
                <a:gd name="connsiteY31" fmla="*/ 804022 h 2604694"/>
                <a:gd name="connsiteX32" fmla="*/ 991344 w 1658609"/>
                <a:gd name="connsiteY32" fmla="*/ 810200 h 2604694"/>
                <a:gd name="connsiteX33" fmla="*/ 997523 w 1658609"/>
                <a:gd name="connsiteY33" fmla="*/ 828735 h 2604694"/>
                <a:gd name="connsiteX34" fmla="*/ 1016058 w 1658609"/>
                <a:gd name="connsiteY34" fmla="*/ 841092 h 2604694"/>
                <a:gd name="connsiteX35" fmla="*/ 1040771 w 1658609"/>
                <a:gd name="connsiteY35" fmla="*/ 865805 h 2604694"/>
                <a:gd name="connsiteX36" fmla="*/ 1071663 w 1658609"/>
                <a:gd name="connsiteY36" fmla="*/ 902876 h 2604694"/>
                <a:gd name="connsiteX37" fmla="*/ 1096377 w 1658609"/>
                <a:gd name="connsiteY37" fmla="*/ 933768 h 2604694"/>
                <a:gd name="connsiteX38" fmla="*/ 1108733 w 1658609"/>
                <a:gd name="connsiteY38" fmla="*/ 952303 h 2604694"/>
                <a:gd name="connsiteX39" fmla="*/ 1145804 w 1658609"/>
                <a:gd name="connsiteY39" fmla="*/ 970838 h 2604694"/>
                <a:gd name="connsiteX40" fmla="*/ 1164339 w 1658609"/>
                <a:gd name="connsiteY40" fmla="*/ 983195 h 2604694"/>
                <a:gd name="connsiteX41" fmla="*/ 1250836 w 1658609"/>
                <a:gd name="connsiteY41" fmla="*/ 983195 h 2604694"/>
                <a:gd name="connsiteX42" fmla="*/ 1263193 w 1658609"/>
                <a:gd name="connsiteY42" fmla="*/ 1001730 h 2604694"/>
                <a:gd name="connsiteX43" fmla="*/ 1300263 w 1658609"/>
                <a:gd name="connsiteY43" fmla="*/ 1020265 h 2604694"/>
                <a:gd name="connsiteX44" fmla="*/ 1343512 w 1658609"/>
                <a:gd name="connsiteY44" fmla="*/ 970838 h 2604694"/>
                <a:gd name="connsiteX45" fmla="*/ 1374404 w 1658609"/>
                <a:gd name="connsiteY45" fmla="*/ 1014087 h 2604694"/>
                <a:gd name="connsiteX46" fmla="*/ 1386760 w 1658609"/>
                <a:gd name="connsiteY46" fmla="*/ 1051157 h 2604694"/>
                <a:gd name="connsiteX47" fmla="*/ 1405296 w 1658609"/>
                <a:gd name="connsiteY47" fmla="*/ 1088227 h 2604694"/>
                <a:gd name="connsiteX48" fmla="*/ 1417652 w 1658609"/>
                <a:gd name="connsiteY48" fmla="*/ 1112941 h 2604694"/>
                <a:gd name="connsiteX49" fmla="*/ 1423831 w 1658609"/>
                <a:gd name="connsiteY49" fmla="*/ 1131476 h 2604694"/>
                <a:gd name="connsiteX50" fmla="*/ 1448544 w 1658609"/>
                <a:gd name="connsiteY50" fmla="*/ 1168546 h 2604694"/>
                <a:gd name="connsiteX51" fmla="*/ 1454723 w 1658609"/>
                <a:gd name="connsiteY51" fmla="*/ 1483643 h 2604694"/>
                <a:gd name="connsiteX52" fmla="*/ 1473258 w 1658609"/>
                <a:gd name="connsiteY52" fmla="*/ 1557784 h 2604694"/>
                <a:gd name="connsiteX53" fmla="*/ 1504150 w 1658609"/>
                <a:gd name="connsiteY53" fmla="*/ 1594854 h 2604694"/>
                <a:gd name="connsiteX54" fmla="*/ 1535041 w 1658609"/>
                <a:gd name="connsiteY54" fmla="*/ 1650460 h 2604694"/>
                <a:gd name="connsiteX55" fmla="*/ 1553577 w 1658609"/>
                <a:gd name="connsiteY55" fmla="*/ 1687530 h 2604694"/>
                <a:gd name="connsiteX56" fmla="*/ 1559755 w 1658609"/>
                <a:gd name="connsiteY56" fmla="*/ 1706065 h 2604694"/>
                <a:gd name="connsiteX57" fmla="*/ 1584468 w 1658609"/>
                <a:gd name="connsiteY57" fmla="*/ 1724600 h 2604694"/>
                <a:gd name="connsiteX58" fmla="*/ 1621539 w 1658609"/>
                <a:gd name="connsiteY58" fmla="*/ 1761670 h 2604694"/>
                <a:gd name="connsiteX59" fmla="*/ 1627717 w 1658609"/>
                <a:gd name="connsiteY59" fmla="*/ 1786384 h 2604694"/>
                <a:gd name="connsiteX60" fmla="*/ 1633896 w 1658609"/>
                <a:gd name="connsiteY60" fmla="*/ 1804919 h 2604694"/>
                <a:gd name="connsiteX61" fmla="*/ 1640074 w 1658609"/>
                <a:gd name="connsiteY61" fmla="*/ 1841989 h 2604694"/>
                <a:gd name="connsiteX62" fmla="*/ 1646252 w 1658609"/>
                <a:gd name="connsiteY62" fmla="*/ 1903773 h 2604694"/>
                <a:gd name="connsiteX63" fmla="*/ 1658609 w 1658609"/>
                <a:gd name="connsiteY63" fmla="*/ 1940843 h 2604694"/>
                <a:gd name="connsiteX64" fmla="*/ 1652431 w 1658609"/>
                <a:gd name="connsiteY64" fmla="*/ 2132373 h 2604694"/>
                <a:gd name="connsiteX65" fmla="*/ 1640074 w 1658609"/>
                <a:gd name="connsiteY65" fmla="*/ 2169443 h 2604694"/>
                <a:gd name="connsiteX66" fmla="*/ 1633896 w 1658609"/>
                <a:gd name="connsiteY66" fmla="*/ 2187978 h 2604694"/>
                <a:gd name="connsiteX67" fmla="*/ 1615360 w 1658609"/>
                <a:gd name="connsiteY67" fmla="*/ 2200335 h 2604694"/>
                <a:gd name="connsiteX68" fmla="*/ 1584468 w 1658609"/>
                <a:gd name="connsiteY68" fmla="*/ 2237405 h 2604694"/>
                <a:gd name="connsiteX69" fmla="*/ 1565933 w 1658609"/>
                <a:gd name="connsiteY69" fmla="*/ 2274476 h 2604694"/>
                <a:gd name="connsiteX70" fmla="*/ 1547398 w 1658609"/>
                <a:gd name="connsiteY70" fmla="*/ 2311546 h 2604694"/>
                <a:gd name="connsiteX71" fmla="*/ 1541220 w 1658609"/>
                <a:gd name="connsiteY71" fmla="*/ 2428935 h 2604694"/>
                <a:gd name="connsiteX72" fmla="*/ 1528863 w 1658609"/>
                <a:gd name="connsiteY72" fmla="*/ 2447470 h 2604694"/>
                <a:gd name="connsiteX73" fmla="*/ 1516506 w 1658609"/>
                <a:gd name="connsiteY73" fmla="*/ 2472184 h 2604694"/>
                <a:gd name="connsiteX74" fmla="*/ 1473258 w 1658609"/>
                <a:gd name="connsiteY74" fmla="*/ 2527789 h 2604694"/>
                <a:gd name="connsiteX75" fmla="*/ 1448544 w 1658609"/>
                <a:gd name="connsiteY75" fmla="*/ 2564860 h 2604694"/>
                <a:gd name="connsiteX76" fmla="*/ 1423831 w 1658609"/>
                <a:gd name="connsiteY76" fmla="*/ 2595751 h 2604694"/>
                <a:gd name="connsiteX77" fmla="*/ 1399117 w 1658609"/>
                <a:gd name="connsiteY77" fmla="*/ 2558681 h 2604694"/>
                <a:gd name="connsiteX78" fmla="*/ 1399117 w 1658609"/>
                <a:gd name="connsiteY78" fmla="*/ 2410400 h 2604694"/>
                <a:gd name="connsiteX79" fmla="*/ 1405296 w 1658609"/>
                <a:gd name="connsiteY79" fmla="*/ 2391865 h 2604694"/>
                <a:gd name="connsiteX80" fmla="*/ 1442366 w 1658609"/>
                <a:gd name="connsiteY80" fmla="*/ 2336260 h 2604694"/>
                <a:gd name="connsiteX81" fmla="*/ 1454723 w 1658609"/>
                <a:gd name="connsiteY81" fmla="*/ 2317724 h 2604694"/>
                <a:gd name="connsiteX82" fmla="*/ 1473258 w 1658609"/>
                <a:gd name="connsiteY82" fmla="*/ 2200335 h 2604694"/>
                <a:gd name="connsiteX83" fmla="*/ 1479436 w 1658609"/>
                <a:gd name="connsiteY83" fmla="*/ 2181800 h 2604694"/>
                <a:gd name="connsiteX84" fmla="*/ 1485614 w 1658609"/>
                <a:gd name="connsiteY84" fmla="*/ 2163265 h 2604694"/>
                <a:gd name="connsiteX85" fmla="*/ 1473258 w 1658609"/>
                <a:gd name="connsiteY85" fmla="*/ 1916130 h 2604694"/>
                <a:gd name="connsiteX86" fmla="*/ 1454723 w 1658609"/>
                <a:gd name="connsiteY86" fmla="*/ 1879060 h 2604694"/>
                <a:gd name="connsiteX87" fmla="*/ 1417652 w 1658609"/>
                <a:gd name="connsiteY87" fmla="*/ 1841989 h 2604694"/>
                <a:gd name="connsiteX88" fmla="*/ 1411474 w 1658609"/>
                <a:gd name="connsiteY88" fmla="*/ 1823454 h 2604694"/>
                <a:gd name="connsiteX89" fmla="*/ 1374404 w 1658609"/>
                <a:gd name="connsiteY89" fmla="*/ 1792562 h 2604694"/>
                <a:gd name="connsiteX90" fmla="*/ 1324977 w 1658609"/>
                <a:gd name="connsiteY90" fmla="*/ 1730778 h 2604694"/>
                <a:gd name="connsiteX91" fmla="*/ 1324977 w 1658609"/>
                <a:gd name="connsiteY91" fmla="*/ 1730778 h 2604694"/>
                <a:gd name="connsiteX92" fmla="*/ 1281728 w 1658609"/>
                <a:gd name="connsiteY92" fmla="*/ 1675173 h 2604694"/>
                <a:gd name="connsiteX93" fmla="*/ 1269371 w 1658609"/>
                <a:gd name="connsiteY93" fmla="*/ 1656638 h 2604694"/>
                <a:gd name="connsiteX94" fmla="*/ 1250836 w 1658609"/>
                <a:gd name="connsiteY94" fmla="*/ 1650460 h 2604694"/>
                <a:gd name="connsiteX95" fmla="*/ 1207587 w 1658609"/>
                <a:gd name="connsiteY95" fmla="*/ 1601033 h 2604694"/>
                <a:gd name="connsiteX96" fmla="*/ 1170517 w 1658609"/>
                <a:gd name="connsiteY96" fmla="*/ 1526892 h 2604694"/>
                <a:gd name="connsiteX97" fmla="*/ 1158160 w 1658609"/>
                <a:gd name="connsiteY97" fmla="*/ 1508357 h 2604694"/>
                <a:gd name="connsiteX98" fmla="*/ 1164339 w 1658609"/>
                <a:gd name="connsiteY98" fmla="*/ 1279757 h 2604694"/>
                <a:gd name="connsiteX99" fmla="*/ 1176696 w 1658609"/>
                <a:gd name="connsiteY99" fmla="*/ 1242687 h 2604694"/>
                <a:gd name="connsiteX100" fmla="*/ 1189052 w 1658609"/>
                <a:gd name="connsiteY100" fmla="*/ 1199438 h 2604694"/>
                <a:gd name="connsiteX101" fmla="*/ 1207587 w 1658609"/>
                <a:gd name="connsiteY101" fmla="*/ 1180903 h 2604694"/>
                <a:gd name="connsiteX102" fmla="*/ 1213766 w 1658609"/>
                <a:gd name="connsiteY102" fmla="*/ 1162368 h 2604694"/>
                <a:gd name="connsiteX103" fmla="*/ 1195231 w 1658609"/>
                <a:gd name="connsiteY103" fmla="*/ 1100584 h 2604694"/>
                <a:gd name="connsiteX104" fmla="*/ 1176696 w 1658609"/>
                <a:gd name="connsiteY104" fmla="*/ 1088227 h 2604694"/>
                <a:gd name="connsiteX105" fmla="*/ 1164339 w 1658609"/>
                <a:gd name="connsiteY105" fmla="*/ 1069692 h 2604694"/>
                <a:gd name="connsiteX106" fmla="*/ 1127268 w 1658609"/>
                <a:gd name="connsiteY106" fmla="*/ 1057335 h 2604694"/>
                <a:gd name="connsiteX107" fmla="*/ 1108733 w 1658609"/>
                <a:gd name="connsiteY107" fmla="*/ 1044978 h 2604694"/>
                <a:gd name="connsiteX108" fmla="*/ 1077841 w 1658609"/>
                <a:gd name="connsiteY108" fmla="*/ 1014087 h 2604694"/>
                <a:gd name="connsiteX109" fmla="*/ 1046950 w 1658609"/>
                <a:gd name="connsiteY109" fmla="*/ 977016 h 2604694"/>
                <a:gd name="connsiteX110" fmla="*/ 1028414 w 1658609"/>
                <a:gd name="connsiteY110" fmla="*/ 964660 h 2604694"/>
                <a:gd name="connsiteX111" fmla="*/ 978987 w 1658609"/>
                <a:gd name="connsiteY111" fmla="*/ 921411 h 2604694"/>
                <a:gd name="connsiteX112" fmla="*/ 941917 w 1658609"/>
                <a:gd name="connsiteY112" fmla="*/ 896697 h 2604694"/>
                <a:gd name="connsiteX113" fmla="*/ 923382 w 1658609"/>
                <a:gd name="connsiteY113" fmla="*/ 884341 h 2604694"/>
                <a:gd name="connsiteX114" fmla="*/ 880133 w 1658609"/>
                <a:gd name="connsiteY114" fmla="*/ 871984 h 2604694"/>
                <a:gd name="connsiteX115" fmla="*/ 861598 w 1658609"/>
                <a:gd name="connsiteY115" fmla="*/ 865805 h 2604694"/>
                <a:gd name="connsiteX116" fmla="*/ 731852 w 1658609"/>
                <a:gd name="connsiteY116" fmla="*/ 859627 h 2604694"/>
                <a:gd name="connsiteX117" fmla="*/ 713317 w 1658609"/>
                <a:gd name="connsiteY117" fmla="*/ 853449 h 2604694"/>
                <a:gd name="connsiteX118" fmla="*/ 670068 w 1658609"/>
                <a:gd name="connsiteY118" fmla="*/ 841092 h 2604694"/>
                <a:gd name="connsiteX119" fmla="*/ 620641 w 1658609"/>
                <a:gd name="connsiteY119" fmla="*/ 810200 h 2604694"/>
                <a:gd name="connsiteX120" fmla="*/ 583571 w 1658609"/>
                <a:gd name="connsiteY120" fmla="*/ 791665 h 2604694"/>
                <a:gd name="connsiteX121" fmla="*/ 565036 w 1658609"/>
                <a:gd name="connsiteY121" fmla="*/ 773130 h 2604694"/>
                <a:gd name="connsiteX122" fmla="*/ 546501 w 1658609"/>
                <a:gd name="connsiteY122" fmla="*/ 748416 h 2604694"/>
                <a:gd name="connsiteX123" fmla="*/ 527966 w 1658609"/>
                <a:gd name="connsiteY123" fmla="*/ 736060 h 2604694"/>
                <a:gd name="connsiteX124" fmla="*/ 515609 w 1658609"/>
                <a:gd name="connsiteY124" fmla="*/ 717524 h 2604694"/>
                <a:gd name="connsiteX125" fmla="*/ 478539 w 1658609"/>
                <a:gd name="connsiteY125" fmla="*/ 680454 h 2604694"/>
                <a:gd name="connsiteX126" fmla="*/ 435290 w 1658609"/>
                <a:gd name="connsiteY126" fmla="*/ 624849 h 2604694"/>
                <a:gd name="connsiteX127" fmla="*/ 367328 w 1658609"/>
                <a:gd name="connsiteY127" fmla="*/ 532173 h 2604694"/>
                <a:gd name="connsiteX128" fmla="*/ 336436 w 1658609"/>
                <a:gd name="connsiteY128" fmla="*/ 507460 h 2604694"/>
                <a:gd name="connsiteX129" fmla="*/ 317901 w 1658609"/>
                <a:gd name="connsiteY129" fmla="*/ 488924 h 2604694"/>
                <a:gd name="connsiteX130" fmla="*/ 305544 w 1658609"/>
                <a:gd name="connsiteY130" fmla="*/ 470389 h 2604694"/>
                <a:gd name="connsiteX131" fmla="*/ 287009 w 1658609"/>
                <a:gd name="connsiteY131" fmla="*/ 458033 h 2604694"/>
                <a:gd name="connsiteX132" fmla="*/ 249939 w 1658609"/>
                <a:gd name="connsiteY132" fmla="*/ 420962 h 2604694"/>
                <a:gd name="connsiteX133" fmla="*/ 212868 w 1658609"/>
                <a:gd name="connsiteY133" fmla="*/ 383892 h 2604694"/>
                <a:gd name="connsiteX134" fmla="*/ 194333 w 1658609"/>
                <a:gd name="connsiteY134" fmla="*/ 377714 h 2604694"/>
                <a:gd name="connsiteX135" fmla="*/ 181977 w 1658609"/>
                <a:gd name="connsiteY135" fmla="*/ 359178 h 2604694"/>
                <a:gd name="connsiteX136" fmla="*/ 144906 w 1658609"/>
                <a:gd name="connsiteY136" fmla="*/ 340643 h 2604694"/>
                <a:gd name="connsiteX137" fmla="*/ 126371 w 1658609"/>
                <a:gd name="connsiteY137" fmla="*/ 322108 h 2604694"/>
                <a:gd name="connsiteX138" fmla="*/ 89301 w 1658609"/>
                <a:gd name="connsiteY138" fmla="*/ 297395 h 2604694"/>
                <a:gd name="connsiteX139" fmla="*/ 76944 w 1658609"/>
                <a:gd name="connsiteY139" fmla="*/ 278860 h 2604694"/>
                <a:gd name="connsiteX140" fmla="*/ 58409 w 1658609"/>
                <a:gd name="connsiteY140" fmla="*/ 260324 h 2604694"/>
                <a:gd name="connsiteX141" fmla="*/ 52231 w 1658609"/>
                <a:gd name="connsiteY141" fmla="*/ 241789 h 2604694"/>
                <a:gd name="connsiteX142" fmla="*/ 33696 w 1658609"/>
                <a:gd name="connsiteY142" fmla="*/ 198541 h 2604694"/>
                <a:gd name="connsiteX143" fmla="*/ 58409 w 1658609"/>
                <a:gd name="connsiteY143" fmla="*/ 7011 h 2604694"/>
                <a:gd name="connsiteX144" fmla="*/ 83123 w 1658609"/>
                <a:gd name="connsiteY144" fmla="*/ 833 h 2604694"/>
                <a:gd name="connsiteX145" fmla="*/ 169620 w 1658609"/>
                <a:gd name="connsiteY145" fmla="*/ 7011 h 2604694"/>
                <a:gd name="connsiteX146" fmla="*/ 206690 w 1658609"/>
                <a:gd name="connsiteY146" fmla="*/ 31724 h 2604694"/>
                <a:gd name="connsiteX147" fmla="*/ 225225 w 1658609"/>
                <a:gd name="connsiteY147" fmla="*/ 44081 h 2604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658609" h="2604694">
                  <a:moveTo>
                    <a:pt x="225225" y="44081"/>
                  </a:moveTo>
                  <a:cubicBezTo>
                    <a:pt x="230374" y="60557"/>
                    <a:pt x="225697" y="106807"/>
                    <a:pt x="237582" y="130578"/>
                  </a:cubicBezTo>
                  <a:cubicBezTo>
                    <a:pt x="240903" y="137220"/>
                    <a:pt x="245820" y="142935"/>
                    <a:pt x="249939" y="149114"/>
                  </a:cubicBezTo>
                  <a:cubicBezTo>
                    <a:pt x="251998" y="155292"/>
                    <a:pt x="253205" y="161824"/>
                    <a:pt x="256117" y="167649"/>
                  </a:cubicBezTo>
                  <a:cubicBezTo>
                    <a:pt x="263059" y="181534"/>
                    <a:pt x="275298" y="194959"/>
                    <a:pt x="287009" y="204719"/>
                  </a:cubicBezTo>
                  <a:cubicBezTo>
                    <a:pt x="292713" y="209473"/>
                    <a:pt x="299366" y="212957"/>
                    <a:pt x="305544" y="217076"/>
                  </a:cubicBezTo>
                  <a:cubicBezTo>
                    <a:pt x="309663" y="223254"/>
                    <a:pt x="312650" y="230360"/>
                    <a:pt x="317901" y="235611"/>
                  </a:cubicBezTo>
                  <a:cubicBezTo>
                    <a:pt x="323152" y="240862"/>
                    <a:pt x="331797" y="242170"/>
                    <a:pt x="336436" y="247968"/>
                  </a:cubicBezTo>
                  <a:cubicBezTo>
                    <a:pt x="340504" y="253053"/>
                    <a:pt x="339702" y="260678"/>
                    <a:pt x="342614" y="266503"/>
                  </a:cubicBezTo>
                  <a:cubicBezTo>
                    <a:pt x="349871" y="281016"/>
                    <a:pt x="367862" y="301306"/>
                    <a:pt x="379685" y="309751"/>
                  </a:cubicBezTo>
                  <a:cubicBezTo>
                    <a:pt x="384985" y="313536"/>
                    <a:pt x="392042" y="313870"/>
                    <a:pt x="398220" y="315930"/>
                  </a:cubicBezTo>
                  <a:cubicBezTo>
                    <a:pt x="404398" y="322108"/>
                    <a:pt x="409485" y="329618"/>
                    <a:pt x="416755" y="334465"/>
                  </a:cubicBezTo>
                  <a:cubicBezTo>
                    <a:pt x="422174" y="338077"/>
                    <a:pt x="430205" y="336575"/>
                    <a:pt x="435290" y="340643"/>
                  </a:cubicBezTo>
                  <a:cubicBezTo>
                    <a:pt x="441088" y="345282"/>
                    <a:pt x="443528" y="353000"/>
                    <a:pt x="447647" y="359178"/>
                  </a:cubicBezTo>
                  <a:cubicBezTo>
                    <a:pt x="462335" y="403248"/>
                    <a:pt x="441509" y="349973"/>
                    <a:pt x="472360" y="396249"/>
                  </a:cubicBezTo>
                  <a:cubicBezTo>
                    <a:pt x="475973" y="401668"/>
                    <a:pt x="475376" y="409091"/>
                    <a:pt x="478539" y="414784"/>
                  </a:cubicBezTo>
                  <a:cubicBezTo>
                    <a:pt x="499740" y="452945"/>
                    <a:pt x="494711" y="446160"/>
                    <a:pt x="521787" y="464211"/>
                  </a:cubicBezTo>
                  <a:cubicBezTo>
                    <a:pt x="525857" y="476421"/>
                    <a:pt x="529435" y="492570"/>
                    <a:pt x="540323" y="501281"/>
                  </a:cubicBezTo>
                  <a:cubicBezTo>
                    <a:pt x="545408" y="505349"/>
                    <a:pt x="552680" y="505400"/>
                    <a:pt x="558858" y="507460"/>
                  </a:cubicBezTo>
                  <a:cubicBezTo>
                    <a:pt x="573274" y="521876"/>
                    <a:pt x="590797" y="533745"/>
                    <a:pt x="602106" y="550708"/>
                  </a:cubicBezTo>
                  <a:cubicBezTo>
                    <a:pt x="609121" y="561230"/>
                    <a:pt x="625337" y="586296"/>
                    <a:pt x="632998" y="593957"/>
                  </a:cubicBezTo>
                  <a:cubicBezTo>
                    <a:pt x="638249" y="599208"/>
                    <a:pt x="645355" y="602195"/>
                    <a:pt x="651533" y="606314"/>
                  </a:cubicBezTo>
                  <a:cubicBezTo>
                    <a:pt x="682213" y="652333"/>
                    <a:pt x="642782" y="595813"/>
                    <a:pt x="682425" y="643384"/>
                  </a:cubicBezTo>
                  <a:cubicBezTo>
                    <a:pt x="687179" y="649088"/>
                    <a:pt x="690663" y="655741"/>
                    <a:pt x="694782" y="661919"/>
                  </a:cubicBezTo>
                  <a:cubicBezTo>
                    <a:pt x="696841" y="668097"/>
                    <a:pt x="698048" y="674629"/>
                    <a:pt x="700960" y="680454"/>
                  </a:cubicBezTo>
                  <a:cubicBezTo>
                    <a:pt x="704281" y="687096"/>
                    <a:pt x="708066" y="693738"/>
                    <a:pt x="713317" y="698989"/>
                  </a:cubicBezTo>
                  <a:cubicBezTo>
                    <a:pt x="739434" y="725106"/>
                    <a:pt x="777825" y="714882"/>
                    <a:pt x="812171" y="717524"/>
                  </a:cubicBezTo>
                  <a:cubicBezTo>
                    <a:pt x="876890" y="739097"/>
                    <a:pt x="826657" y="718740"/>
                    <a:pt x="867777" y="742238"/>
                  </a:cubicBezTo>
                  <a:cubicBezTo>
                    <a:pt x="875774" y="746808"/>
                    <a:pt x="884680" y="749714"/>
                    <a:pt x="892490" y="754595"/>
                  </a:cubicBezTo>
                  <a:cubicBezTo>
                    <a:pt x="903675" y="761585"/>
                    <a:pt x="922676" y="778955"/>
                    <a:pt x="935739" y="785487"/>
                  </a:cubicBezTo>
                  <a:cubicBezTo>
                    <a:pt x="941564" y="788399"/>
                    <a:pt x="948096" y="789606"/>
                    <a:pt x="954274" y="791665"/>
                  </a:cubicBezTo>
                  <a:cubicBezTo>
                    <a:pt x="960452" y="795784"/>
                    <a:pt x="966167" y="800701"/>
                    <a:pt x="972809" y="804022"/>
                  </a:cubicBezTo>
                  <a:cubicBezTo>
                    <a:pt x="978634" y="806934"/>
                    <a:pt x="986739" y="805595"/>
                    <a:pt x="991344" y="810200"/>
                  </a:cubicBezTo>
                  <a:cubicBezTo>
                    <a:pt x="995949" y="814805"/>
                    <a:pt x="993455" y="823650"/>
                    <a:pt x="997523" y="828735"/>
                  </a:cubicBezTo>
                  <a:cubicBezTo>
                    <a:pt x="1002162" y="834533"/>
                    <a:pt x="1009880" y="836973"/>
                    <a:pt x="1016058" y="841092"/>
                  </a:cubicBezTo>
                  <a:cubicBezTo>
                    <a:pt x="1027826" y="876398"/>
                    <a:pt x="1012527" y="846975"/>
                    <a:pt x="1040771" y="865805"/>
                  </a:cubicBezTo>
                  <a:cubicBezTo>
                    <a:pt x="1055041" y="875318"/>
                    <a:pt x="1062546" y="889201"/>
                    <a:pt x="1071663" y="902876"/>
                  </a:cubicBezTo>
                  <a:cubicBezTo>
                    <a:pt x="1083690" y="938960"/>
                    <a:pt x="1068430" y="905821"/>
                    <a:pt x="1096377" y="933768"/>
                  </a:cubicBezTo>
                  <a:cubicBezTo>
                    <a:pt x="1101627" y="939018"/>
                    <a:pt x="1103483" y="947052"/>
                    <a:pt x="1108733" y="952303"/>
                  </a:cubicBezTo>
                  <a:cubicBezTo>
                    <a:pt x="1120711" y="964281"/>
                    <a:pt x="1130728" y="965813"/>
                    <a:pt x="1145804" y="970838"/>
                  </a:cubicBezTo>
                  <a:cubicBezTo>
                    <a:pt x="1151982" y="974957"/>
                    <a:pt x="1157697" y="979874"/>
                    <a:pt x="1164339" y="983195"/>
                  </a:cubicBezTo>
                  <a:cubicBezTo>
                    <a:pt x="1193138" y="997595"/>
                    <a:pt x="1215913" y="986370"/>
                    <a:pt x="1250836" y="983195"/>
                  </a:cubicBezTo>
                  <a:cubicBezTo>
                    <a:pt x="1254955" y="989373"/>
                    <a:pt x="1257942" y="996479"/>
                    <a:pt x="1263193" y="1001730"/>
                  </a:cubicBezTo>
                  <a:cubicBezTo>
                    <a:pt x="1275171" y="1013708"/>
                    <a:pt x="1285187" y="1015240"/>
                    <a:pt x="1300263" y="1020265"/>
                  </a:cubicBezTo>
                  <a:cubicBezTo>
                    <a:pt x="1329096" y="977017"/>
                    <a:pt x="1312620" y="991433"/>
                    <a:pt x="1343512" y="970838"/>
                  </a:cubicBezTo>
                  <a:cubicBezTo>
                    <a:pt x="1346004" y="974160"/>
                    <a:pt x="1371118" y="1006693"/>
                    <a:pt x="1374404" y="1014087"/>
                  </a:cubicBezTo>
                  <a:cubicBezTo>
                    <a:pt x="1379694" y="1025989"/>
                    <a:pt x="1379535" y="1040320"/>
                    <a:pt x="1386760" y="1051157"/>
                  </a:cubicBezTo>
                  <a:cubicBezTo>
                    <a:pt x="1410503" y="1086770"/>
                    <a:pt x="1389951" y="1052422"/>
                    <a:pt x="1405296" y="1088227"/>
                  </a:cubicBezTo>
                  <a:cubicBezTo>
                    <a:pt x="1408924" y="1096693"/>
                    <a:pt x="1414024" y="1104475"/>
                    <a:pt x="1417652" y="1112941"/>
                  </a:cubicBezTo>
                  <a:cubicBezTo>
                    <a:pt x="1420217" y="1118927"/>
                    <a:pt x="1420668" y="1125783"/>
                    <a:pt x="1423831" y="1131476"/>
                  </a:cubicBezTo>
                  <a:cubicBezTo>
                    <a:pt x="1431043" y="1144458"/>
                    <a:pt x="1448544" y="1168546"/>
                    <a:pt x="1448544" y="1168546"/>
                  </a:cubicBezTo>
                  <a:cubicBezTo>
                    <a:pt x="1450604" y="1273578"/>
                    <a:pt x="1451039" y="1378655"/>
                    <a:pt x="1454723" y="1483643"/>
                  </a:cubicBezTo>
                  <a:cubicBezTo>
                    <a:pt x="1455094" y="1494225"/>
                    <a:pt x="1465203" y="1549729"/>
                    <a:pt x="1473258" y="1557784"/>
                  </a:cubicBezTo>
                  <a:cubicBezTo>
                    <a:pt x="1497044" y="1581570"/>
                    <a:pt x="1486946" y="1569049"/>
                    <a:pt x="1504150" y="1594854"/>
                  </a:cubicBezTo>
                  <a:cubicBezTo>
                    <a:pt x="1519269" y="1640213"/>
                    <a:pt x="1507296" y="1622714"/>
                    <a:pt x="1535041" y="1650460"/>
                  </a:cubicBezTo>
                  <a:cubicBezTo>
                    <a:pt x="1550574" y="1697055"/>
                    <a:pt x="1529619" y="1639615"/>
                    <a:pt x="1553577" y="1687530"/>
                  </a:cubicBezTo>
                  <a:cubicBezTo>
                    <a:pt x="1556489" y="1693355"/>
                    <a:pt x="1555586" y="1701062"/>
                    <a:pt x="1559755" y="1706065"/>
                  </a:cubicBezTo>
                  <a:cubicBezTo>
                    <a:pt x="1566347" y="1713976"/>
                    <a:pt x="1576814" y="1717712"/>
                    <a:pt x="1584468" y="1724600"/>
                  </a:cubicBezTo>
                  <a:cubicBezTo>
                    <a:pt x="1597457" y="1736290"/>
                    <a:pt x="1621539" y="1761670"/>
                    <a:pt x="1621539" y="1761670"/>
                  </a:cubicBezTo>
                  <a:cubicBezTo>
                    <a:pt x="1623598" y="1769908"/>
                    <a:pt x="1625384" y="1778219"/>
                    <a:pt x="1627717" y="1786384"/>
                  </a:cubicBezTo>
                  <a:cubicBezTo>
                    <a:pt x="1629506" y="1792646"/>
                    <a:pt x="1632483" y="1798561"/>
                    <a:pt x="1633896" y="1804919"/>
                  </a:cubicBezTo>
                  <a:cubicBezTo>
                    <a:pt x="1636614" y="1817148"/>
                    <a:pt x="1638520" y="1829559"/>
                    <a:pt x="1640074" y="1841989"/>
                  </a:cubicBezTo>
                  <a:cubicBezTo>
                    <a:pt x="1642641" y="1862527"/>
                    <a:pt x="1642438" y="1883430"/>
                    <a:pt x="1646252" y="1903773"/>
                  </a:cubicBezTo>
                  <a:cubicBezTo>
                    <a:pt x="1648652" y="1916575"/>
                    <a:pt x="1658609" y="1940843"/>
                    <a:pt x="1658609" y="1940843"/>
                  </a:cubicBezTo>
                  <a:cubicBezTo>
                    <a:pt x="1656550" y="2004686"/>
                    <a:pt x="1657593" y="2068705"/>
                    <a:pt x="1652431" y="2132373"/>
                  </a:cubicBezTo>
                  <a:cubicBezTo>
                    <a:pt x="1651378" y="2145356"/>
                    <a:pt x="1644193" y="2157086"/>
                    <a:pt x="1640074" y="2169443"/>
                  </a:cubicBezTo>
                  <a:cubicBezTo>
                    <a:pt x="1638015" y="2175621"/>
                    <a:pt x="1639315" y="2184366"/>
                    <a:pt x="1633896" y="2187978"/>
                  </a:cubicBezTo>
                  <a:lnTo>
                    <a:pt x="1615360" y="2200335"/>
                  </a:lnTo>
                  <a:cubicBezTo>
                    <a:pt x="1584679" y="2246359"/>
                    <a:pt x="1624115" y="2189828"/>
                    <a:pt x="1584468" y="2237405"/>
                  </a:cubicBezTo>
                  <a:cubicBezTo>
                    <a:pt x="1562341" y="2263958"/>
                    <a:pt x="1579862" y="2246618"/>
                    <a:pt x="1565933" y="2274476"/>
                  </a:cubicBezTo>
                  <a:cubicBezTo>
                    <a:pt x="1541979" y="2322384"/>
                    <a:pt x="1562929" y="2264957"/>
                    <a:pt x="1547398" y="2311546"/>
                  </a:cubicBezTo>
                  <a:cubicBezTo>
                    <a:pt x="1545339" y="2350676"/>
                    <a:pt x="1546514" y="2390110"/>
                    <a:pt x="1541220" y="2428935"/>
                  </a:cubicBezTo>
                  <a:cubicBezTo>
                    <a:pt x="1540217" y="2436292"/>
                    <a:pt x="1532547" y="2441023"/>
                    <a:pt x="1528863" y="2447470"/>
                  </a:cubicBezTo>
                  <a:cubicBezTo>
                    <a:pt x="1524293" y="2455467"/>
                    <a:pt x="1521245" y="2464286"/>
                    <a:pt x="1516506" y="2472184"/>
                  </a:cubicBezTo>
                  <a:cubicBezTo>
                    <a:pt x="1462865" y="2561586"/>
                    <a:pt x="1516462" y="2472241"/>
                    <a:pt x="1473258" y="2527789"/>
                  </a:cubicBezTo>
                  <a:cubicBezTo>
                    <a:pt x="1464140" y="2539512"/>
                    <a:pt x="1448544" y="2564860"/>
                    <a:pt x="1448544" y="2564860"/>
                  </a:cubicBezTo>
                  <a:cubicBezTo>
                    <a:pt x="1447301" y="2568590"/>
                    <a:pt x="1439481" y="2604694"/>
                    <a:pt x="1423831" y="2595751"/>
                  </a:cubicBezTo>
                  <a:cubicBezTo>
                    <a:pt x="1410937" y="2588383"/>
                    <a:pt x="1399117" y="2558681"/>
                    <a:pt x="1399117" y="2558681"/>
                  </a:cubicBezTo>
                  <a:cubicBezTo>
                    <a:pt x="1379833" y="2500827"/>
                    <a:pt x="1388736" y="2534970"/>
                    <a:pt x="1399117" y="2410400"/>
                  </a:cubicBezTo>
                  <a:cubicBezTo>
                    <a:pt x="1399658" y="2403910"/>
                    <a:pt x="1402133" y="2397558"/>
                    <a:pt x="1405296" y="2391865"/>
                  </a:cubicBezTo>
                  <a:cubicBezTo>
                    <a:pt x="1405304" y="2391851"/>
                    <a:pt x="1436183" y="2345534"/>
                    <a:pt x="1442366" y="2336260"/>
                  </a:cubicBezTo>
                  <a:lnTo>
                    <a:pt x="1454723" y="2317724"/>
                  </a:lnTo>
                  <a:cubicBezTo>
                    <a:pt x="1461900" y="2224414"/>
                    <a:pt x="1452409" y="2262881"/>
                    <a:pt x="1473258" y="2200335"/>
                  </a:cubicBezTo>
                  <a:lnTo>
                    <a:pt x="1479436" y="2181800"/>
                  </a:lnTo>
                  <a:lnTo>
                    <a:pt x="1485614" y="2163265"/>
                  </a:lnTo>
                  <a:cubicBezTo>
                    <a:pt x="1484154" y="2122390"/>
                    <a:pt x="1481819" y="1980339"/>
                    <a:pt x="1473258" y="1916130"/>
                  </a:cubicBezTo>
                  <a:cubicBezTo>
                    <a:pt x="1471574" y="1903503"/>
                    <a:pt x="1462889" y="1888246"/>
                    <a:pt x="1454723" y="1879060"/>
                  </a:cubicBezTo>
                  <a:cubicBezTo>
                    <a:pt x="1443113" y="1865999"/>
                    <a:pt x="1417652" y="1841989"/>
                    <a:pt x="1417652" y="1841989"/>
                  </a:cubicBezTo>
                  <a:cubicBezTo>
                    <a:pt x="1415593" y="1835811"/>
                    <a:pt x="1415086" y="1828873"/>
                    <a:pt x="1411474" y="1823454"/>
                  </a:cubicBezTo>
                  <a:cubicBezTo>
                    <a:pt x="1401960" y="1809183"/>
                    <a:pt x="1388080" y="1801680"/>
                    <a:pt x="1374404" y="1792562"/>
                  </a:cubicBezTo>
                  <a:cubicBezTo>
                    <a:pt x="1354232" y="1752219"/>
                    <a:pt x="1368559" y="1774362"/>
                    <a:pt x="1324977" y="1730778"/>
                  </a:cubicBezTo>
                  <a:lnTo>
                    <a:pt x="1324977" y="1730778"/>
                  </a:lnTo>
                  <a:cubicBezTo>
                    <a:pt x="1262514" y="1637086"/>
                    <a:pt x="1330122" y="1733245"/>
                    <a:pt x="1281728" y="1675173"/>
                  </a:cubicBezTo>
                  <a:cubicBezTo>
                    <a:pt x="1276974" y="1669469"/>
                    <a:pt x="1275169" y="1661277"/>
                    <a:pt x="1269371" y="1656638"/>
                  </a:cubicBezTo>
                  <a:cubicBezTo>
                    <a:pt x="1264286" y="1652570"/>
                    <a:pt x="1257014" y="1652519"/>
                    <a:pt x="1250836" y="1650460"/>
                  </a:cubicBezTo>
                  <a:cubicBezTo>
                    <a:pt x="1222004" y="1607210"/>
                    <a:pt x="1238480" y="1621626"/>
                    <a:pt x="1207587" y="1601033"/>
                  </a:cubicBezTo>
                  <a:cubicBezTo>
                    <a:pt x="1190535" y="1549873"/>
                    <a:pt x="1202456" y="1574800"/>
                    <a:pt x="1170517" y="1526892"/>
                  </a:cubicBezTo>
                  <a:lnTo>
                    <a:pt x="1158160" y="1508357"/>
                  </a:lnTo>
                  <a:cubicBezTo>
                    <a:pt x="1160220" y="1432157"/>
                    <a:pt x="1159033" y="1355800"/>
                    <a:pt x="1164339" y="1279757"/>
                  </a:cubicBezTo>
                  <a:cubicBezTo>
                    <a:pt x="1165246" y="1266763"/>
                    <a:pt x="1173537" y="1255323"/>
                    <a:pt x="1176696" y="1242687"/>
                  </a:cubicBezTo>
                  <a:cubicBezTo>
                    <a:pt x="1177520" y="1239392"/>
                    <a:pt x="1185507" y="1204756"/>
                    <a:pt x="1189052" y="1199438"/>
                  </a:cubicBezTo>
                  <a:cubicBezTo>
                    <a:pt x="1193899" y="1192168"/>
                    <a:pt x="1201409" y="1187081"/>
                    <a:pt x="1207587" y="1180903"/>
                  </a:cubicBezTo>
                  <a:cubicBezTo>
                    <a:pt x="1209647" y="1174725"/>
                    <a:pt x="1213766" y="1168881"/>
                    <a:pt x="1213766" y="1162368"/>
                  </a:cubicBezTo>
                  <a:cubicBezTo>
                    <a:pt x="1213766" y="1139037"/>
                    <a:pt x="1211979" y="1117332"/>
                    <a:pt x="1195231" y="1100584"/>
                  </a:cubicBezTo>
                  <a:cubicBezTo>
                    <a:pt x="1189980" y="1095333"/>
                    <a:pt x="1182874" y="1092346"/>
                    <a:pt x="1176696" y="1088227"/>
                  </a:cubicBezTo>
                  <a:cubicBezTo>
                    <a:pt x="1172577" y="1082049"/>
                    <a:pt x="1170636" y="1073627"/>
                    <a:pt x="1164339" y="1069692"/>
                  </a:cubicBezTo>
                  <a:cubicBezTo>
                    <a:pt x="1153293" y="1062789"/>
                    <a:pt x="1138106" y="1064560"/>
                    <a:pt x="1127268" y="1057335"/>
                  </a:cubicBezTo>
                  <a:lnTo>
                    <a:pt x="1108733" y="1044978"/>
                  </a:lnTo>
                  <a:cubicBezTo>
                    <a:pt x="1086079" y="1010994"/>
                    <a:pt x="1108735" y="1039832"/>
                    <a:pt x="1077841" y="1014087"/>
                  </a:cubicBezTo>
                  <a:cubicBezTo>
                    <a:pt x="1017103" y="963473"/>
                    <a:pt x="1095555" y="1025619"/>
                    <a:pt x="1046950" y="977016"/>
                  </a:cubicBezTo>
                  <a:cubicBezTo>
                    <a:pt x="1041699" y="971765"/>
                    <a:pt x="1034593" y="968779"/>
                    <a:pt x="1028414" y="964660"/>
                  </a:cubicBezTo>
                  <a:cubicBezTo>
                    <a:pt x="1007820" y="933766"/>
                    <a:pt x="1022237" y="950244"/>
                    <a:pt x="978987" y="921411"/>
                  </a:cubicBezTo>
                  <a:lnTo>
                    <a:pt x="941917" y="896697"/>
                  </a:lnTo>
                  <a:cubicBezTo>
                    <a:pt x="935739" y="892578"/>
                    <a:pt x="930426" y="886689"/>
                    <a:pt x="923382" y="884341"/>
                  </a:cubicBezTo>
                  <a:cubicBezTo>
                    <a:pt x="878942" y="869526"/>
                    <a:pt x="934439" y="887500"/>
                    <a:pt x="880133" y="871984"/>
                  </a:cubicBezTo>
                  <a:cubicBezTo>
                    <a:pt x="873871" y="870195"/>
                    <a:pt x="868088" y="866346"/>
                    <a:pt x="861598" y="865805"/>
                  </a:cubicBezTo>
                  <a:cubicBezTo>
                    <a:pt x="818450" y="862209"/>
                    <a:pt x="775101" y="861686"/>
                    <a:pt x="731852" y="859627"/>
                  </a:cubicBezTo>
                  <a:cubicBezTo>
                    <a:pt x="725674" y="857568"/>
                    <a:pt x="719579" y="855238"/>
                    <a:pt x="713317" y="853449"/>
                  </a:cubicBezTo>
                  <a:cubicBezTo>
                    <a:pt x="659003" y="837930"/>
                    <a:pt x="714517" y="855907"/>
                    <a:pt x="670068" y="841092"/>
                  </a:cubicBezTo>
                  <a:cubicBezTo>
                    <a:pt x="622815" y="805652"/>
                    <a:pt x="668136" y="837340"/>
                    <a:pt x="620641" y="810200"/>
                  </a:cubicBezTo>
                  <a:cubicBezTo>
                    <a:pt x="587106" y="791037"/>
                    <a:pt x="617554" y="802992"/>
                    <a:pt x="583571" y="791665"/>
                  </a:cubicBezTo>
                  <a:cubicBezTo>
                    <a:pt x="577393" y="785487"/>
                    <a:pt x="570722" y="779764"/>
                    <a:pt x="565036" y="773130"/>
                  </a:cubicBezTo>
                  <a:cubicBezTo>
                    <a:pt x="558335" y="765312"/>
                    <a:pt x="553782" y="755697"/>
                    <a:pt x="546501" y="748416"/>
                  </a:cubicBezTo>
                  <a:cubicBezTo>
                    <a:pt x="541251" y="743166"/>
                    <a:pt x="534144" y="740179"/>
                    <a:pt x="527966" y="736060"/>
                  </a:cubicBezTo>
                  <a:cubicBezTo>
                    <a:pt x="523847" y="729881"/>
                    <a:pt x="520542" y="723074"/>
                    <a:pt x="515609" y="717524"/>
                  </a:cubicBezTo>
                  <a:cubicBezTo>
                    <a:pt x="503999" y="704463"/>
                    <a:pt x="488233" y="694994"/>
                    <a:pt x="478539" y="680454"/>
                  </a:cubicBezTo>
                  <a:cubicBezTo>
                    <a:pt x="448978" y="636114"/>
                    <a:pt x="464326" y="653885"/>
                    <a:pt x="435290" y="624849"/>
                  </a:cubicBezTo>
                  <a:cubicBezTo>
                    <a:pt x="418558" y="574651"/>
                    <a:pt x="435165" y="616969"/>
                    <a:pt x="367328" y="532173"/>
                  </a:cubicBezTo>
                  <a:cubicBezTo>
                    <a:pt x="347004" y="506768"/>
                    <a:pt x="365835" y="517259"/>
                    <a:pt x="336436" y="507460"/>
                  </a:cubicBezTo>
                  <a:cubicBezTo>
                    <a:pt x="330258" y="501281"/>
                    <a:pt x="323495" y="495637"/>
                    <a:pt x="317901" y="488924"/>
                  </a:cubicBezTo>
                  <a:cubicBezTo>
                    <a:pt x="313147" y="483220"/>
                    <a:pt x="310795" y="475640"/>
                    <a:pt x="305544" y="470389"/>
                  </a:cubicBezTo>
                  <a:cubicBezTo>
                    <a:pt x="300293" y="465139"/>
                    <a:pt x="292559" y="462966"/>
                    <a:pt x="287009" y="458033"/>
                  </a:cubicBezTo>
                  <a:cubicBezTo>
                    <a:pt x="273948" y="446423"/>
                    <a:pt x="262296" y="433319"/>
                    <a:pt x="249939" y="420962"/>
                  </a:cubicBezTo>
                  <a:lnTo>
                    <a:pt x="212868" y="383892"/>
                  </a:lnTo>
                  <a:lnTo>
                    <a:pt x="194333" y="377714"/>
                  </a:lnTo>
                  <a:cubicBezTo>
                    <a:pt x="190214" y="371535"/>
                    <a:pt x="187228" y="364429"/>
                    <a:pt x="181977" y="359178"/>
                  </a:cubicBezTo>
                  <a:cubicBezTo>
                    <a:pt x="170003" y="347204"/>
                    <a:pt x="159978" y="345667"/>
                    <a:pt x="144906" y="340643"/>
                  </a:cubicBezTo>
                  <a:cubicBezTo>
                    <a:pt x="138728" y="334465"/>
                    <a:pt x="133268" y="327472"/>
                    <a:pt x="126371" y="322108"/>
                  </a:cubicBezTo>
                  <a:cubicBezTo>
                    <a:pt x="114648" y="312991"/>
                    <a:pt x="89301" y="297395"/>
                    <a:pt x="89301" y="297395"/>
                  </a:cubicBezTo>
                  <a:cubicBezTo>
                    <a:pt x="85182" y="291217"/>
                    <a:pt x="81698" y="284564"/>
                    <a:pt x="76944" y="278860"/>
                  </a:cubicBezTo>
                  <a:cubicBezTo>
                    <a:pt x="71350" y="272147"/>
                    <a:pt x="63256" y="267594"/>
                    <a:pt x="58409" y="260324"/>
                  </a:cubicBezTo>
                  <a:cubicBezTo>
                    <a:pt x="54797" y="254905"/>
                    <a:pt x="54796" y="247775"/>
                    <a:pt x="52231" y="241789"/>
                  </a:cubicBezTo>
                  <a:cubicBezTo>
                    <a:pt x="29327" y="188347"/>
                    <a:pt x="48185" y="242009"/>
                    <a:pt x="33696" y="198541"/>
                  </a:cubicBezTo>
                  <a:cubicBezTo>
                    <a:pt x="34063" y="188256"/>
                    <a:pt x="0" y="40387"/>
                    <a:pt x="58409" y="7011"/>
                  </a:cubicBezTo>
                  <a:cubicBezTo>
                    <a:pt x="65782" y="2798"/>
                    <a:pt x="74885" y="2892"/>
                    <a:pt x="83123" y="833"/>
                  </a:cubicBezTo>
                  <a:cubicBezTo>
                    <a:pt x="111955" y="2892"/>
                    <a:pt x="141577" y="0"/>
                    <a:pt x="169620" y="7011"/>
                  </a:cubicBezTo>
                  <a:cubicBezTo>
                    <a:pt x="184027" y="10613"/>
                    <a:pt x="206690" y="31724"/>
                    <a:pt x="206690" y="31724"/>
                  </a:cubicBezTo>
                  <a:cubicBezTo>
                    <a:pt x="220189" y="51973"/>
                    <a:pt x="220076" y="27605"/>
                    <a:pt x="225225" y="44081"/>
                  </a:cubicBezTo>
                  <a:close/>
                </a:path>
              </a:pathLst>
            </a:custGeom>
            <a:noFill/>
            <a:ln w="38100"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3" name="Группа 22"/>
          <p:cNvGrpSpPr>
            <a:grpSpLocks/>
          </p:cNvGrpSpPr>
          <p:nvPr/>
        </p:nvGrpSpPr>
        <p:grpSpPr bwMode="auto">
          <a:xfrm>
            <a:off x="3890963" y="3316288"/>
            <a:ext cx="1347787" cy="554037"/>
            <a:chOff x="3891400" y="3315774"/>
            <a:chExt cx="1346960" cy="555108"/>
          </a:xfrm>
        </p:grpSpPr>
        <p:sp>
          <p:nvSpPr>
            <p:cNvPr id="205846" name="Text Box 22"/>
            <p:cNvSpPr txBox="1">
              <a:spLocks noChangeArrowheads="1"/>
            </p:cNvSpPr>
            <p:nvPr/>
          </p:nvSpPr>
          <p:spPr bwMode="auto">
            <a:xfrm>
              <a:off x="4286444" y="3357129"/>
              <a:ext cx="374420" cy="367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III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3891400" y="3315774"/>
              <a:ext cx="1346960" cy="555108"/>
            </a:xfrm>
            <a:custGeom>
              <a:avLst/>
              <a:gdLst>
                <a:gd name="connsiteX0" fmla="*/ 241935 w 1346960"/>
                <a:gd name="connsiteY0" fmla="*/ 366540 h 555108"/>
                <a:gd name="connsiteX1" fmla="*/ 173973 w 1346960"/>
                <a:gd name="connsiteY1" fmla="*/ 348004 h 555108"/>
                <a:gd name="connsiteX2" fmla="*/ 155438 w 1346960"/>
                <a:gd name="connsiteY2" fmla="*/ 341826 h 555108"/>
                <a:gd name="connsiteX3" fmla="*/ 118368 w 1346960"/>
                <a:gd name="connsiteY3" fmla="*/ 317112 h 555108"/>
                <a:gd name="connsiteX4" fmla="*/ 75119 w 1346960"/>
                <a:gd name="connsiteY4" fmla="*/ 298577 h 555108"/>
                <a:gd name="connsiteX5" fmla="*/ 25692 w 1346960"/>
                <a:gd name="connsiteY5" fmla="*/ 286221 h 555108"/>
                <a:gd name="connsiteX6" fmla="*/ 13335 w 1346960"/>
                <a:gd name="connsiteY6" fmla="*/ 267685 h 555108"/>
                <a:gd name="connsiteX7" fmla="*/ 978 w 1346960"/>
                <a:gd name="connsiteY7" fmla="*/ 230615 h 555108"/>
                <a:gd name="connsiteX8" fmla="*/ 13335 w 1346960"/>
                <a:gd name="connsiteY8" fmla="*/ 131761 h 555108"/>
                <a:gd name="connsiteX9" fmla="*/ 25692 w 1346960"/>
                <a:gd name="connsiteY9" fmla="*/ 113226 h 555108"/>
                <a:gd name="connsiteX10" fmla="*/ 44227 w 1346960"/>
                <a:gd name="connsiteY10" fmla="*/ 94691 h 555108"/>
                <a:gd name="connsiteX11" fmla="*/ 118368 w 1346960"/>
                <a:gd name="connsiteY11" fmla="*/ 57621 h 555108"/>
                <a:gd name="connsiteX12" fmla="*/ 136903 w 1346960"/>
                <a:gd name="connsiteY12" fmla="*/ 51442 h 555108"/>
                <a:gd name="connsiteX13" fmla="*/ 804168 w 1346960"/>
                <a:gd name="connsiteY13" fmla="*/ 69977 h 555108"/>
                <a:gd name="connsiteX14" fmla="*/ 878308 w 1346960"/>
                <a:gd name="connsiteY14" fmla="*/ 88512 h 555108"/>
                <a:gd name="connsiteX15" fmla="*/ 896843 w 1346960"/>
                <a:gd name="connsiteY15" fmla="*/ 94691 h 555108"/>
                <a:gd name="connsiteX16" fmla="*/ 921557 w 1346960"/>
                <a:gd name="connsiteY16" fmla="*/ 100869 h 555108"/>
                <a:gd name="connsiteX17" fmla="*/ 940092 w 1346960"/>
                <a:gd name="connsiteY17" fmla="*/ 113226 h 555108"/>
                <a:gd name="connsiteX18" fmla="*/ 958627 w 1346960"/>
                <a:gd name="connsiteY18" fmla="*/ 131761 h 555108"/>
                <a:gd name="connsiteX19" fmla="*/ 1038946 w 1346960"/>
                <a:gd name="connsiteY19" fmla="*/ 137940 h 555108"/>
                <a:gd name="connsiteX20" fmla="*/ 1045124 w 1346960"/>
                <a:gd name="connsiteY20" fmla="*/ 193545 h 555108"/>
                <a:gd name="connsiteX21" fmla="*/ 1088373 w 1346960"/>
                <a:gd name="connsiteY21" fmla="*/ 236794 h 555108"/>
                <a:gd name="connsiteX22" fmla="*/ 1137800 w 1346960"/>
                <a:gd name="connsiteY22" fmla="*/ 242972 h 555108"/>
                <a:gd name="connsiteX23" fmla="*/ 1205762 w 1346960"/>
                <a:gd name="connsiteY23" fmla="*/ 236794 h 555108"/>
                <a:gd name="connsiteX24" fmla="*/ 1230476 w 1346960"/>
                <a:gd name="connsiteY24" fmla="*/ 224437 h 555108"/>
                <a:gd name="connsiteX25" fmla="*/ 1304616 w 1346960"/>
                <a:gd name="connsiteY25" fmla="*/ 230615 h 555108"/>
                <a:gd name="connsiteX26" fmla="*/ 1323151 w 1346960"/>
                <a:gd name="connsiteY26" fmla="*/ 236794 h 555108"/>
                <a:gd name="connsiteX27" fmla="*/ 1329330 w 1346960"/>
                <a:gd name="connsiteY27" fmla="*/ 310934 h 555108"/>
                <a:gd name="connsiteX28" fmla="*/ 1310795 w 1346960"/>
                <a:gd name="connsiteY28" fmla="*/ 348004 h 555108"/>
                <a:gd name="connsiteX29" fmla="*/ 1292259 w 1346960"/>
                <a:gd name="connsiteY29" fmla="*/ 360361 h 555108"/>
                <a:gd name="connsiteX30" fmla="*/ 1273724 w 1346960"/>
                <a:gd name="connsiteY30" fmla="*/ 397431 h 555108"/>
                <a:gd name="connsiteX31" fmla="*/ 1255189 w 1346960"/>
                <a:gd name="connsiteY31" fmla="*/ 459215 h 555108"/>
                <a:gd name="connsiteX32" fmla="*/ 1236654 w 1346960"/>
                <a:gd name="connsiteY32" fmla="*/ 465394 h 555108"/>
                <a:gd name="connsiteX33" fmla="*/ 1187227 w 1346960"/>
                <a:gd name="connsiteY33" fmla="*/ 471572 h 555108"/>
                <a:gd name="connsiteX34" fmla="*/ 1150157 w 1346960"/>
                <a:gd name="connsiteY34" fmla="*/ 496285 h 555108"/>
                <a:gd name="connsiteX35" fmla="*/ 1137800 w 1346960"/>
                <a:gd name="connsiteY35" fmla="*/ 514821 h 555108"/>
                <a:gd name="connsiteX36" fmla="*/ 1119265 w 1346960"/>
                <a:gd name="connsiteY36" fmla="*/ 520999 h 555108"/>
                <a:gd name="connsiteX37" fmla="*/ 1100730 w 1346960"/>
                <a:gd name="connsiteY37" fmla="*/ 533356 h 555108"/>
                <a:gd name="connsiteX38" fmla="*/ 1082195 w 1346960"/>
                <a:gd name="connsiteY38" fmla="*/ 551891 h 555108"/>
                <a:gd name="connsiteX39" fmla="*/ 1014232 w 1346960"/>
                <a:gd name="connsiteY39" fmla="*/ 545712 h 555108"/>
                <a:gd name="connsiteX40" fmla="*/ 970984 w 1346960"/>
                <a:gd name="connsiteY40" fmla="*/ 533356 h 555108"/>
                <a:gd name="connsiteX41" fmla="*/ 952449 w 1346960"/>
                <a:gd name="connsiteY41" fmla="*/ 527177 h 555108"/>
                <a:gd name="connsiteX42" fmla="*/ 915378 w 1346960"/>
                <a:gd name="connsiteY42" fmla="*/ 502464 h 555108"/>
                <a:gd name="connsiteX43" fmla="*/ 859773 w 1346960"/>
                <a:gd name="connsiteY43" fmla="*/ 471572 h 555108"/>
                <a:gd name="connsiteX44" fmla="*/ 717670 w 1346960"/>
                <a:gd name="connsiteY44" fmla="*/ 465394 h 555108"/>
                <a:gd name="connsiteX45" fmla="*/ 680600 w 1346960"/>
                <a:gd name="connsiteY45" fmla="*/ 440680 h 555108"/>
                <a:gd name="connsiteX46" fmla="*/ 649708 w 1346960"/>
                <a:gd name="connsiteY46" fmla="*/ 434502 h 555108"/>
                <a:gd name="connsiteX47" fmla="*/ 631173 w 1346960"/>
                <a:gd name="connsiteY47" fmla="*/ 428323 h 555108"/>
                <a:gd name="connsiteX48" fmla="*/ 563211 w 1346960"/>
                <a:gd name="connsiteY48" fmla="*/ 422145 h 555108"/>
                <a:gd name="connsiteX49" fmla="*/ 526141 w 1346960"/>
                <a:gd name="connsiteY49" fmla="*/ 409788 h 555108"/>
                <a:gd name="connsiteX50" fmla="*/ 476714 w 1346960"/>
                <a:gd name="connsiteY50" fmla="*/ 397431 h 555108"/>
                <a:gd name="connsiteX51" fmla="*/ 365503 w 1346960"/>
                <a:gd name="connsiteY51" fmla="*/ 391253 h 555108"/>
                <a:gd name="connsiteX52" fmla="*/ 303719 w 1346960"/>
                <a:gd name="connsiteY52" fmla="*/ 378896 h 555108"/>
                <a:gd name="connsiteX53" fmla="*/ 254292 w 1346960"/>
                <a:gd name="connsiteY53" fmla="*/ 366540 h 555108"/>
                <a:gd name="connsiteX54" fmla="*/ 211043 w 1346960"/>
                <a:gd name="connsiteY54" fmla="*/ 354183 h 555108"/>
                <a:gd name="connsiteX55" fmla="*/ 241935 w 1346960"/>
                <a:gd name="connsiteY55" fmla="*/ 366540 h 55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346960" h="555108">
                  <a:moveTo>
                    <a:pt x="241935" y="366540"/>
                  </a:moveTo>
                  <a:cubicBezTo>
                    <a:pt x="198268" y="357806"/>
                    <a:pt x="221009" y="363683"/>
                    <a:pt x="173973" y="348004"/>
                  </a:cubicBezTo>
                  <a:lnTo>
                    <a:pt x="155438" y="341826"/>
                  </a:lnTo>
                  <a:cubicBezTo>
                    <a:pt x="143081" y="333588"/>
                    <a:pt x="132457" y="321808"/>
                    <a:pt x="118368" y="317112"/>
                  </a:cubicBezTo>
                  <a:cubicBezTo>
                    <a:pt x="74901" y="302625"/>
                    <a:pt x="128557" y="321479"/>
                    <a:pt x="75119" y="298577"/>
                  </a:cubicBezTo>
                  <a:cubicBezTo>
                    <a:pt x="58497" y="291453"/>
                    <a:pt x="43821" y="289847"/>
                    <a:pt x="25692" y="286221"/>
                  </a:cubicBezTo>
                  <a:cubicBezTo>
                    <a:pt x="21573" y="280042"/>
                    <a:pt x="16351" y="274471"/>
                    <a:pt x="13335" y="267685"/>
                  </a:cubicBezTo>
                  <a:cubicBezTo>
                    <a:pt x="8045" y="255783"/>
                    <a:pt x="978" y="230615"/>
                    <a:pt x="978" y="230615"/>
                  </a:cubicBezTo>
                  <a:cubicBezTo>
                    <a:pt x="2157" y="215295"/>
                    <a:pt x="0" y="158431"/>
                    <a:pt x="13335" y="131761"/>
                  </a:cubicBezTo>
                  <a:cubicBezTo>
                    <a:pt x="16656" y="125119"/>
                    <a:pt x="20938" y="118930"/>
                    <a:pt x="25692" y="113226"/>
                  </a:cubicBezTo>
                  <a:cubicBezTo>
                    <a:pt x="31286" y="106514"/>
                    <a:pt x="37330" y="100055"/>
                    <a:pt x="44227" y="94691"/>
                  </a:cubicBezTo>
                  <a:cubicBezTo>
                    <a:pt x="80162" y="66741"/>
                    <a:pt x="77709" y="71174"/>
                    <a:pt x="118368" y="57621"/>
                  </a:cubicBezTo>
                  <a:lnTo>
                    <a:pt x="136903" y="51442"/>
                  </a:lnTo>
                  <a:cubicBezTo>
                    <a:pt x="316607" y="53221"/>
                    <a:pt x="594215" y="0"/>
                    <a:pt x="804168" y="69977"/>
                  </a:cubicBezTo>
                  <a:cubicBezTo>
                    <a:pt x="841007" y="94537"/>
                    <a:pt x="808323" y="76848"/>
                    <a:pt x="878308" y="88512"/>
                  </a:cubicBezTo>
                  <a:cubicBezTo>
                    <a:pt x="884732" y="89583"/>
                    <a:pt x="890581" y="92902"/>
                    <a:pt x="896843" y="94691"/>
                  </a:cubicBezTo>
                  <a:cubicBezTo>
                    <a:pt x="905008" y="97024"/>
                    <a:pt x="913319" y="98810"/>
                    <a:pt x="921557" y="100869"/>
                  </a:cubicBezTo>
                  <a:cubicBezTo>
                    <a:pt x="927735" y="104988"/>
                    <a:pt x="934388" y="108472"/>
                    <a:pt x="940092" y="113226"/>
                  </a:cubicBezTo>
                  <a:cubicBezTo>
                    <a:pt x="946804" y="118820"/>
                    <a:pt x="950150" y="129642"/>
                    <a:pt x="958627" y="131761"/>
                  </a:cubicBezTo>
                  <a:cubicBezTo>
                    <a:pt x="984677" y="138274"/>
                    <a:pt x="1012173" y="135880"/>
                    <a:pt x="1038946" y="137940"/>
                  </a:cubicBezTo>
                  <a:cubicBezTo>
                    <a:pt x="1041005" y="156475"/>
                    <a:pt x="1039227" y="175853"/>
                    <a:pt x="1045124" y="193545"/>
                  </a:cubicBezTo>
                  <a:cubicBezTo>
                    <a:pt x="1054373" y="221291"/>
                    <a:pt x="1064115" y="232383"/>
                    <a:pt x="1088373" y="236794"/>
                  </a:cubicBezTo>
                  <a:cubicBezTo>
                    <a:pt x="1104709" y="239764"/>
                    <a:pt x="1121324" y="240913"/>
                    <a:pt x="1137800" y="242972"/>
                  </a:cubicBezTo>
                  <a:cubicBezTo>
                    <a:pt x="1160454" y="240913"/>
                    <a:pt x="1183456" y="241255"/>
                    <a:pt x="1205762" y="236794"/>
                  </a:cubicBezTo>
                  <a:cubicBezTo>
                    <a:pt x="1214794" y="234988"/>
                    <a:pt x="1221284" y="225012"/>
                    <a:pt x="1230476" y="224437"/>
                  </a:cubicBezTo>
                  <a:cubicBezTo>
                    <a:pt x="1255227" y="222890"/>
                    <a:pt x="1279903" y="228556"/>
                    <a:pt x="1304616" y="230615"/>
                  </a:cubicBezTo>
                  <a:cubicBezTo>
                    <a:pt x="1310794" y="232675"/>
                    <a:pt x="1318066" y="232726"/>
                    <a:pt x="1323151" y="236794"/>
                  </a:cubicBezTo>
                  <a:cubicBezTo>
                    <a:pt x="1346960" y="255842"/>
                    <a:pt x="1333547" y="285632"/>
                    <a:pt x="1329330" y="310934"/>
                  </a:cubicBezTo>
                  <a:cubicBezTo>
                    <a:pt x="1327320" y="322992"/>
                    <a:pt x="1319332" y="339467"/>
                    <a:pt x="1310795" y="348004"/>
                  </a:cubicBezTo>
                  <a:cubicBezTo>
                    <a:pt x="1305544" y="353255"/>
                    <a:pt x="1298438" y="356242"/>
                    <a:pt x="1292259" y="360361"/>
                  </a:cubicBezTo>
                  <a:cubicBezTo>
                    <a:pt x="1281847" y="375980"/>
                    <a:pt x="1277378" y="379163"/>
                    <a:pt x="1273724" y="397431"/>
                  </a:cubicBezTo>
                  <a:cubicBezTo>
                    <a:pt x="1269732" y="417390"/>
                    <a:pt x="1273974" y="444187"/>
                    <a:pt x="1255189" y="459215"/>
                  </a:cubicBezTo>
                  <a:cubicBezTo>
                    <a:pt x="1250104" y="463283"/>
                    <a:pt x="1243062" y="464229"/>
                    <a:pt x="1236654" y="465394"/>
                  </a:cubicBezTo>
                  <a:cubicBezTo>
                    <a:pt x="1220318" y="468364"/>
                    <a:pt x="1203703" y="469513"/>
                    <a:pt x="1187227" y="471572"/>
                  </a:cubicBezTo>
                  <a:cubicBezTo>
                    <a:pt x="1164383" y="479186"/>
                    <a:pt x="1167957" y="474925"/>
                    <a:pt x="1150157" y="496285"/>
                  </a:cubicBezTo>
                  <a:cubicBezTo>
                    <a:pt x="1145403" y="501990"/>
                    <a:pt x="1143599" y="510182"/>
                    <a:pt x="1137800" y="514821"/>
                  </a:cubicBezTo>
                  <a:cubicBezTo>
                    <a:pt x="1132715" y="518889"/>
                    <a:pt x="1125443" y="518940"/>
                    <a:pt x="1119265" y="520999"/>
                  </a:cubicBezTo>
                  <a:cubicBezTo>
                    <a:pt x="1113087" y="525118"/>
                    <a:pt x="1106434" y="528602"/>
                    <a:pt x="1100730" y="533356"/>
                  </a:cubicBezTo>
                  <a:cubicBezTo>
                    <a:pt x="1094018" y="538950"/>
                    <a:pt x="1090845" y="550655"/>
                    <a:pt x="1082195" y="551891"/>
                  </a:cubicBezTo>
                  <a:cubicBezTo>
                    <a:pt x="1059676" y="555108"/>
                    <a:pt x="1036886" y="547772"/>
                    <a:pt x="1014232" y="545712"/>
                  </a:cubicBezTo>
                  <a:cubicBezTo>
                    <a:pt x="969771" y="530892"/>
                    <a:pt x="1025315" y="548880"/>
                    <a:pt x="970984" y="533356"/>
                  </a:cubicBezTo>
                  <a:cubicBezTo>
                    <a:pt x="964722" y="531567"/>
                    <a:pt x="958142" y="530340"/>
                    <a:pt x="952449" y="527177"/>
                  </a:cubicBezTo>
                  <a:cubicBezTo>
                    <a:pt x="939467" y="519965"/>
                    <a:pt x="925879" y="512965"/>
                    <a:pt x="915378" y="502464"/>
                  </a:cubicBezTo>
                  <a:cubicBezTo>
                    <a:pt x="896854" y="483940"/>
                    <a:pt x="891386" y="472946"/>
                    <a:pt x="859773" y="471572"/>
                  </a:cubicBezTo>
                  <a:lnTo>
                    <a:pt x="717670" y="465394"/>
                  </a:lnTo>
                  <a:cubicBezTo>
                    <a:pt x="705313" y="457156"/>
                    <a:pt x="695163" y="443592"/>
                    <a:pt x="680600" y="440680"/>
                  </a:cubicBezTo>
                  <a:cubicBezTo>
                    <a:pt x="670303" y="438621"/>
                    <a:pt x="659896" y="437049"/>
                    <a:pt x="649708" y="434502"/>
                  </a:cubicBezTo>
                  <a:cubicBezTo>
                    <a:pt x="643390" y="432922"/>
                    <a:pt x="637620" y="429244"/>
                    <a:pt x="631173" y="428323"/>
                  </a:cubicBezTo>
                  <a:cubicBezTo>
                    <a:pt x="608654" y="425106"/>
                    <a:pt x="585865" y="424204"/>
                    <a:pt x="563211" y="422145"/>
                  </a:cubicBezTo>
                  <a:lnTo>
                    <a:pt x="526141" y="409788"/>
                  </a:lnTo>
                  <a:cubicBezTo>
                    <a:pt x="508257" y="403827"/>
                    <a:pt x="496878" y="399184"/>
                    <a:pt x="476714" y="397431"/>
                  </a:cubicBezTo>
                  <a:cubicBezTo>
                    <a:pt x="439726" y="394215"/>
                    <a:pt x="402573" y="393312"/>
                    <a:pt x="365503" y="391253"/>
                  </a:cubicBezTo>
                  <a:cubicBezTo>
                    <a:pt x="282031" y="379329"/>
                    <a:pt x="351174" y="391838"/>
                    <a:pt x="303719" y="378896"/>
                  </a:cubicBezTo>
                  <a:cubicBezTo>
                    <a:pt x="287335" y="374428"/>
                    <a:pt x="270403" y="371911"/>
                    <a:pt x="254292" y="366540"/>
                  </a:cubicBezTo>
                  <a:cubicBezTo>
                    <a:pt x="236622" y="360649"/>
                    <a:pt x="230444" y="358063"/>
                    <a:pt x="211043" y="354183"/>
                  </a:cubicBezTo>
                  <a:cubicBezTo>
                    <a:pt x="209024" y="353779"/>
                    <a:pt x="206924" y="354183"/>
                    <a:pt x="241935" y="366540"/>
                  </a:cubicBezTo>
                  <a:close/>
                </a:path>
              </a:pathLst>
            </a:custGeom>
            <a:noFill/>
            <a:ln w="38100"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4" name="Группа 25"/>
          <p:cNvGrpSpPr>
            <a:grpSpLocks/>
          </p:cNvGrpSpPr>
          <p:nvPr/>
        </p:nvGrpSpPr>
        <p:grpSpPr bwMode="auto">
          <a:xfrm>
            <a:off x="4714875" y="4137025"/>
            <a:ext cx="617538" cy="385763"/>
            <a:chOff x="4714875" y="4136399"/>
            <a:chExt cx="617066" cy="386174"/>
          </a:xfrm>
        </p:grpSpPr>
        <p:sp>
          <p:nvSpPr>
            <p:cNvPr id="205847" name="Text Box 23"/>
            <p:cNvSpPr txBox="1">
              <a:spLocks noChangeArrowheads="1"/>
            </p:cNvSpPr>
            <p:nvPr/>
          </p:nvSpPr>
          <p:spPr bwMode="auto">
            <a:xfrm>
              <a:off x="4714875" y="4142756"/>
              <a:ext cx="399744" cy="367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IV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5071790" y="4136399"/>
              <a:ext cx="260151" cy="386174"/>
            </a:xfrm>
            <a:custGeom>
              <a:avLst/>
              <a:gdLst>
                <a:gd name="connsiteX0" fmla="*/ 37070 w 259492"/>
                <a:gd name="connsiteY0" fmla="*/ 34006 h 386174"/>
                <a:gd name="connsiteX1" fmla="*/ 12356 w 259492"/>
                <a:gd name="connsiteY1" fmla="*/ 71077 h 386174"/>
                <a:gd name="connsiteX2" fmla="*/ 0 w 259492"/>
                <a:gd name="connsiteY2" fmla="*/ 89612 h 386174"/>
                <a:gd name="connsiteX3" fmla="*/ 6178 w 259492"/>
                <a:gd name="connsiteY3" fmla="*/ 108147 h 386174"/>
                <a:gd name="connsiteX4" fmla="*/ 49427 w 259492"/>
                <a:gd name="connsiteY4" fmla="*/ 132860 h 386174"/>
                <a:gd name="connsiteX5" fmla="*/ 74140 w 259492"/>
                <a:gd name="connsiteY5" fmla="*/ 169931 h 386174"/>
                <a:gd name="connsiteX6" fmla="*/ 80319 w 259492"/>
                <a:gd name="connsiteY6" fmla="*/ 213179 h 386174"/>
                <a:gd name="connsiteX7" fmla="*/ 92675 w 259492"/>
                <a:gd name="connsiteY7" fmla="*/ 299677 h 386174"/>
                <a:gd name="connsiteX8" fmla="*/ 117389 w 259492"/>
                <a:gd name="connsiteY8" fmla="*/ 336747 h 386174"/>
                <a:gd name="connsiteX9" fmla="*/ 148281 w 259492"/>
                <a:gd name="connsiteY9" fmla="*/ 361460 h 386174"/>
                <a:gd name="connsiteX10" fmla="*/ 166816 w 259492"/>
                <a:gd name="connsiteY10" fmla="*/ 373817 h 386174"/>
                <a:gd name="connsiteX11" fmla="*/ 203886 w 259492"/>
                <a:gd name="connsiteY11" fmla="*/ 386174 h 386174"/>
                <a:gd name="connsiteX12" fmla="*/ 240956 w 259492"/>
                <a:gd name="connsiteY12" fmla="*/ 379996 h 386174"/>
                <a:gd name="connsiteX13" fmla="*/ 259492 w 259492"/>
                <a:gd name="connsiteY13" fmla="*/ 342925 h 386174"/>
                <a:gd name="connsiteX14" fmla="*/ 253313 w 259492"/>
                <a:gd name="connsiteY14" fmla="*/ 200823 h 386174"/>
                <a:gd name="connsiteX15" fmla="*/ 228600 w 259492"/>
                <a:gd name="connsiteY15" fmla="*/ 145217 h 386174"/>
                <a:gd name="connsiteX16" fmla="*/ 197708 w 259492"/>
                <a:gd name="connsiteY16" fmla="*/ 108147 h 386174"/>
                <a:gd name="connsiteX17" fmla="*/ 172994 w 259492"/>
                <a:gd name="connsiteY17" fmla="*/ 52542 h 386174"/>
                <a:gd name="connsiteX18" fmla="*/ 154459 w 259492"/>
                <a:gd name="connsiteY18" fmla="*/ 46363 h 386174"/>
                <a:gd name="connsiteX19" fmla="*/ 135924 w 259492"/>
                <a:gd name="connsiteY19" fmla="*/ 27828 h 386174"/>
                <a:gd name="connsiteX20" fmla="*/ 37070 w 259492"/>
                <a:gd name="connsiteY20" fmla="*/ 21650 h 386174"/>
                <a:gd name="connsiteX21" fmla="*/ 37070 w 259492"/>
                <a:gd name="connsiteY21" fmla="*/ 34006 h 386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9492" h="386174">
                  <a:moveTo>
                    <a:pt x="37070" y="34006"/>
                  </a:moveTo>
                  <a:lnTo>
                    <a:pt x="12356" y="71077"/>
                  </a:lnTo>
                  <a:lnTo>
                    <a:pt x="0" y="89612"/>
                  </a:lnTo>
                  <a:cubicBezTo>
                    <a:pt x="2059" y="95790"/>
                    <a:pt x="1093" y="104079"/>
                    <a:pt x="6178" y="108147"/>
                  </a:cubicBezTo>
                  <a:cubicBezTo>
                    <a:pt x="62920" y="153539"/>
                    <a:pt x="655" y="70151"/>
                    <a:pt x="49427" y="132860"/>
                  </a:cubicBezTo>
                  <a:cubicBezTo>
                    <a:pt x="58545" y="144583"/>
                    <a:pt x="74140" y="169931"/>
                    <a:pt x="74140" y="169931"/>
                  </a:cubicBezTo>
                  <a:cubicBezTo>
                    <a:pt x="76200" y="184347"/>
                    <a:pt x="78711" y="198706"/>
                    <a:pt x="80319" y="213179"/>
                  </a:cubicBezTo>
                  <a:cubicBezTo>
                    <a:pt x="81182" y="220946"/>
                    <a:pt x="80994" y="278652"/>
                    <a:pt x="92675" y="299677"/>
                  </a:cubicBezTo>
                  <a:cubicBezTo>
                    <a:pt x="99887" y="312659"/>
                    <a:pt x="109151" y="324390"/>
                    <a:pt x="117389" y="336747"/>
                  </a:cubicBezTo>
                  <a:cubicBezTo>
                    <a:pt x="133359" y="360701"/>
                    <a:pt x="122702" y="352934"/>
                    <a:pt x="148281" y="361460"/>
                  </a:cubicBezTo>
                  <a:cubicBezTo>
                    <a:pt x="154459" y="365579"/>
                    <a:pt x="160031" y="370801"/>
                    <a:pt x="166816" y="373817"/>
                  </a:cubicBezTo>
                  <a:cubicBezTo>
                    <a:pt x="178718" y="379107"/>
                    <a:pt x="203886" y="386174"/>
                    <a:pt x="203886" y="386174"/>
                  </a:cubicBezTo>
                  <a:cubicBezTo>
                    <a:pt x="216243" y="384115"/>
                    <a:pt x="229751" y="385598"/>
                    <a:pt x="240956" y="379996"/>
                  </a:cubicBezTo>
                  <a:cubicBezTo>
                    <a:pt x="250537" y="375206"/>
                    <a:pt x="256568" y="351697"/>
                    <a:pt x="259492" y="342925"/>
                  </a:cubicBezTo>
                  <a:cubicBezTo>
                    <a:pt x="257432" y="295558"/>
                    <a:pt x="258192" y="247983"/>
                    <a:pt x="253313" y="200823"/>
                  </a:cubicBezTo>
                  <a:cubicBezTo>
                    <a:pt x="251404" y="182370"/>
                    <a:pt x="240886" y="159961"/>
                    <a:pt x="228600" y="145217"/>
                  </a:cubicBezTo>
                  <a:cubicBezTo>
                    <a:pt x="214743" y="128589"/>
                    <a:pt x="206474" y="127870"/>
                    <a:pt x="197708" y="108147"/>
                  </a:cubicBezTo>
                  <a:cubicBezTo>
                    <a:pt x="191978" y="95256"/>
                    <a:pt x="187459" y="64114"/>
                    <a:pt x="172994" y="52542"/>
                  </a:cubicBezTo>
                  <a:cubicBezTo>
                    <a:pt x="167909" y="48474"/>
                    <a:pt x="160637" y="48423"/>
                    <a:pt x="154459" y="46363"/>
                  </a:cubicBezTo>
                  <a:cubicBezTo>
                    <a:pt x="148281" y="40185"/>
                    <a:pt x="142636" y="33422"/>
                    <a:pt x="135924" y="27828"/>
                  </a:cubicBezTo>
                  <a:cubicBezTo>
                    <a:pt x="102531" y="0"/>
                    <a:pt x="97729" y="16983"/>
                    <a:pt x="37070" y="21650"/>
                  </a:cubicBezTo>
                  <a:lnTo>
                    <a:pt x="37070" y="34006"/>
                  </a:lnTo>
                  <a:close/>
                </a:path>
              </a:pathLst>
            </a:custGeom>
            <a:noFill/>
            <a:ln w="38100"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5" name="Группа 23"/>
          <p:cNvGrpSpPr>
            <a:grpSpLocks/>
          </p:cNvGrpSpPr>
          <p:nvPr/>
        </p:nvGrpSpPr>
        <p:grpSpPr bwMode="auto">
          <a:xfrm>
            <a:off x="5010150" y="3268663"/>
            <a:ext cx="1954213" cy="771525"/>
            <a:chOff x="5010665" y="3268362"/>
            <a:chExt cx="1954269" cy="772297"/>
          </a:xfrm>
        </p:grpSpPr>
        <p:sp>
          <p:nvSpPr>
            <p:cNvPr id="205845" name="Text Box 21"/>
            <p:cNvSpPr txBox="1">
              <a:spLocks noChangeArrowheads="1"/>
            </p:cNvSpPr>
            <p:nvPr/>
          </p:nvSpPr>
          <p:spPr bwMode="auto">
            <a:xfrm>
              <a:off x="5929854" y="3428859"/>
              <a:ext cx="247657" cy="367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I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5010665" y="3268362"/>
              <a:ext cx="1954269" cy="772297"/>
            </a:xfrm>
            <a:custGeom>
              <a:avLst/>
              <a:gdLst>
                <a:gd name="connsiteX0" fmla="*/ 302740 w 1954269"/>
                <a:gd name="connsiteY0" fmla="*/ 154460 h 772297"/>
                <a:gd name="connsiteX1" fmla="*/ 339811 w 1954269"/>
                <a:gd name="connsiteY1" fmla="*/ 129746 h 772297"/>
                <a:gd name="connsiteX2" fmla="*/ 352167 w 1954269"/>
                <a:gd name="connsiteY2" fmla="*/ 111211 h 772297"/>
                <a:gd name="connsiteX3" fmla="*/ 358346 w 1954269"/>
                <a:gd name="connsiteY3" fmla="*/ 92676 h 772297"/>
                <a:gd name="connsiteX4" fmla="*/ 376881 w 1954269"/>
                <a:gd name="connsiteY4" fmla="*/ 86497 h 772297"/>
                <a:gd name="connsiteX5" fmla="*/ 426308 w 1954269"/>
                <a:gd name="connsiteY5" fmla="*/ 55606 h 772297"/>
                <a:gd name="connsiteX6" fmla="*/ 444843 w 1954269"/>
                <a:gd name="connsiteY6" fmla="*/ 49427 h 772297"/>
                <a:gd name="connsiteX7" fmla="*/ 518984 w 1954269"/>
                <a:gd name="connsiteY7" fmla="*/ 55606 h 772297"/>
                <a:gd name="connsiteX8" fmla="*/ 543697 w 1954269"/>
                <a:gd name="connsiteY8" fmla="*/ 86497 h 772297"/>
                <a:gd name="connsiteX9" fmla="*/ 562232 w 1954269"/>
                <a:gd name="connsiteY9" fmla="*/ 98854 h 772297"/>
                <a:gd name="connsiteX10" fmla="*/ 593124 w 1954269"/>
                <a:gd name="connsiteY10" fmla="*/ 129746 h 772297"/>
                <a:gd name="connsiteX11" fmla="*/ 605481 w 1954269"/>
                <a:gd name="connsiteY11" fmla="*/ 148281 h 772297"/>
                <a:gd name="connsiteX12" fmla="*/ 611659 w 1954269"/>
                <a:gd name="connsiteY12" fmla="*/ 172995 h 772297"/>
                <a:gd name="connsiteX13" fmla="*/ 642551 w 1954269"/>
                <a:gd name="connsiteY13" fmla="*/ 222422 h 772297"/>
                <a:gd name="connsiteX14" fmla="*/ 667265 w 1954269"/>
                <a:gd name="connsiteY14" fmla="*/ 234779 h 772297"/>
                <a:gd name="connsiteX15" fmla="*/ 698157 w 1954269"/>
                <a:gd name="connsiteY15" fmla="*/ 240957 h 772297"/>
                <a:gd name="connsiteX16" fmla="*/ 735227 w 1954269"/>
                <a:gd name="connsiteY16" fmla="*/ 234779 h 772297"/>
                <a:gd name="connsiteX17" fmla="*/ 741405 w 1954269"/>
                <a:gd name="connsiteY17" fmla="*/ 216243 h 772297"/>
                <a:gd name="connsiteX18" fmla="*/ 753762 w 1954269"/>
                <a:gd name="connsiteY18" fmla="*/ 197708 h 772297"/>
                <a:gd name="connsiteX19" fmla="*/ 759940 w 1954269"/>
                <a:gd name="connsiteY19" fmla="*/ 179173 h 772297"/>
                <a:gd name="connsiteX20" fmla="*/ 766119 w 1954269"/>
                <a:gd name="connsiteY20" fmla="*/ 135924 h 772297"/>
                <a:gd name="connsiteX21" fmla="*/ 803189 w 1954269"/>
                <a:gd name="connsiteY21" fmla="*/ 117389 h 772297"/>
                <a:gd name="connsiteX22" fmla="*/ 821724 w 1954269"/>
                <a:gd name="connsiteY22" fmla="*/ 105033 h 772297"/>
                <a:gd name="connsiteX23" fmla="*/ 840259 w 1954269"/>
                <a:gd name="connsiteY23" fmla="*/ 98854 h 772297"/>
                <a:gd name="connsiteX24" fmla="*/ 858794 w 1954269"/>
                <a:gd name="connsiteY24" fmla="*/ 86497 h 772297"/>
                <a:gd name="connsiteX25" fmla="*/ 877330 w 1954269"/>
                <a:gd name="connsiteY25" fmla="*/ 80319 h 772297"/>
                <a:gd name="connsiteX26" fmla="*/ 920578 w 1954269"/>
                <a:gd name="connsiteY26" fmla="*/ 61784 h 772297"/>
                <a:gd name="connsiteX27" fmla="*/ 939113 w 1954269"/>
                <a:gd name="connsiteY27" fmla="*/ 43249 h 772297"/>
                <a:gd name="connsiteX28" fmla="*/ 994719 w 1954269"/>
                <a:gd name="connsiteY28" fmla="*/ 30892 h 772297"/>
                <a:gd name="connsiteX29" fmla="*/ 1031789 w 1954269"/>
                <a:gd name="connsiteY29" fmla="*/ 18535 h 772297"/>
                <a:gd name="connsiteX30" fmla="*/ 1050324 w 1954269"/>
                <a:gd name="connsiteY30" fmla="*/ 6179 h 772297"/>
                <a:gd name="connsiteX31" fmla="*/ 1068859 w 1954269"/>
                <a:gd name="connsiteY31" fmla="*/ 0 h 772297"/>
                <a:gd name="connsiteX32" fmla="*/ 1161535 w 1954269"/>
                <a:gd name="connsiteY32" fmla="*/ 6179 h 772297"/>
                <a:gd name="connsiteX33" fmla="*/ 1186249 w 1954269"/>
                <a:gd name="connsiteY33" fmla="*/ 12357 h 772297"/>
                <a:gd name="connsiteX34" fmla="*/ 1235676 w 1954269"/>
                <a:gd name="connsiteY34" fmla="*/ 24714 h 772297"/>
                <a:gd name="connsiteX35" fmla="*/ 1248032 w 1954269"/>
                <a:gd name="connsiteY35" fmla="*/ 43249 h 772297"/>
                <a:gd name="connsiteX36" fmla="*/ 1248032 w 1954269"/>
                <a:gd name="connsiteY36" fmla="*/ 210065 h 772297"/>
                <a:gd name="connsiteX37" fmla="*/ 1235676 w 1954269"/>
                <a:gd name="connsiteY37" fmla="*/ 247135 h 772297"/>
                <a:gd name="connsiteX38" fmla="*/ 1210962 w 1954269"/>
                <a:gd name="connsiteY38" fmla="*/ 290384 h 772297"/>
                <a:gd name="connsiteX39" fmla="*/ 1210962 w 1954269"/>
                <a:gd name="connsiteY39" fmla="*/ 407773 h 772297"/>
                <a:gd name="connsiteX40" fmla="*/ 1260389 w 1954269"/>
                <a:gd name="connsiteY40" fmla="*/ 413952 h 772297"/>
                <a:gd name="connsiteX41" fmla="*/ 1359243 w 1954269"/>
                <a:gd name="connsiteY41" fmla="*/ 407773 h 772297"/>
                <a:gd name="connsiteX42" fmla="*/ 1377778 w 1954269"/>
                <a:gd name="connsiteY42" fmla="*/ 401595 h 772297"/>
                <a:gd name="connsiteX43" fmla="*/ 1427205 w 1954269"/>
                <a:gd name="connsiteY43" fmla="*/ 407773 h 772297"/>
                <a:gd name="connsiteX44" fmla="*/ 1451919 w 1954269"/>
                <a:gd name="connsiteY44" fmla="*/ 438665 h 772297"/>
                <a:gd name="connsiteX45" fmla="*/ 1488989 w 1954269"/>
                <a:gd name="connsiteY45" fmla="*/ 457200 h 772297"/>
                <a:gd name="connsiteX46" fmla="*/ 1501346 w 1954269"/>
                <a:gd name="connsiteY46" fmla="*/ 475735 h 772297"/>
                <a:gd name="connsiteX47" fmla="*/ 1513703 w 1954269"/>
                <a:gd name="connsiteY47" fmla="*/ 512806 h 772297"/>
                <a:gd name="connsiteX48" fmla="*/ 1532238 w 1954269"/>
                <a:gd name="connsiteY48" fmla="*/ 525162 h 772297"/>
                <a:gd name="connsiteX49" fmla="*/ 1556951 w 1954269"/>
                <a:gd name="connsiteY49" fmla="*/ 531341 h 772297"/>
                <a:gd name="connsiteX50" fmla="*/ 1594021 w 1954269"/>
                <a:gd name="connsiteY50" fmla="*/ 543697 h 772297"/>
                <a:gd name="connsiteX51" fmla="*/ 1618735 w 1954269"/>
                <a:gd name="connsiteY51" fmla="*/ 549876 h 772297"/>
                <a:gd name="connsiteX52" fmla="*/ 1674340 w 1954269"/>
                <a:gd name="connsiteY52" fmla="*/ 568411 h 772297"/>
                <a:gd name="connsiteX53" fmla="*/ 1705232 w 1954269"/>
                <a:gd name="connsiteY53" fmla="*/ 574589 h 772297"/>
                <a:gd name="connsiteX54" fmla="*/ 1742303 w 1954269"/>
                <a:gd name="connsiteY54" fmla="*/ 586946 h 772297"/>
                <a:gd name="connsiteX55" fmla="*/ 1767016 w 1954269"/>
                <a:gd name="connsiteY55" fmla="*/ 593124 h 772297"/>
                <a:gd name="connsiteX56" fmla="*/ 1785551 w 1954269"/>
                <a:gd name="connsiteY56" fmla="*/ 605481 h 772297"/>
                <a:gd name="connsiteX57" fmla="*/ 1797908 w 1954269"/>
                <a:gd name="connsiteY57" fmla="*/ 624016 h 772297"/>
                <a:gd name="connsiteX58" fmla="*/ 1909119 w 1954269"/>
                <a:gd name="connsiteY58" fmla="*/ 642552 h 772297"/>
                <a:gd name="connsiteX59" fmla="*/ 1946189 w 1954269"/>
                <a:gd name="connsiteY59" fmla="*/ 685800 h 772297"/>
                <a:gd name="connsiteX60" fmla="*/ 1952367 w 1954269"/>
                <a:gd name="connsiteY60" fmla="*/ 704335 h 772297"/>
                <a:gd name="connsiteX61" fmla="*/ 1927654 w 1954269"/>
                <a:gd name="connsiteY61" fmla="*/ 766119 h 772297"/>
                <a:gd name="connsiteX62" fmla="*/ 1896762 w 1954269"/>
                <a:gd name="connsiteY62" fmla="*/ 772297 h 772297"/>
                <a:gd name="connsiteX63" fmla="*/ 1637270 w 1954269"/>
                <a:gd name="connsiteY63" fmla="*/ 766119 h 772297"/>
                <a:gd name="connsiteX64" fmla="*/ 1587843 w 1954269"/>
                <a:gd name="connsiteY64" fmla="*/ 753762 h 772297"/>
                <a:gd name="connsiteX65" fmla="*/ 1550773 w 1954269"/>
                <a:gd name="connsiteY65" fmla="*/ 741406 h 772297"/>
                <a:gd name="connsiteX66" fmla="*/ 1513703 w 1954269"/>
                <a:gd name="connsiteY66" fmla="*/ 716692 h 772297"/>
                <a:gd name="connsiteX67" fmla="*/ 1495167 w 1954269"/>
                <a:gd name="connsiteY67" fmla="*/ 710514 h 772297"/>
                <a:gd name="connsiteX68" fmla="*/ 1445740 w 1954269"/>
                <a:gd name="connsiteY68" fmla="*/ 698157 h 772297"/>
                <a:gd name="connsiteX69" fmla="*/ 1260389 w 1954269"/>
                <a:gd name="connsiteY69" fmla="*/ 685800 h 772297"/>
                <a:gd name="connsiteX70" fmla="*/ 1192427 w 1954269"/>
                <a:gd name="connsiteY70" fmla="*/ 667265 h 772297"/>
                <a:gd name="connsiteX71" fmla="*/ 1149178 w 1954269"/>
                <a:gd name="connsiteY71" fmla="*/ 654908 h 772297"/>
                <a:gd name="connsiteX72" fmla="*/ 1130643 w 1954269"/>
                <a:gd name="connsiteY72" fmla="*/ 642552 h 772297"/>
                <a:gd name="connsiteX73" fmla="*/ 1093573 w 1954269"/>
                <a:gd name="connsiteY73" fmla="*/ 636373 h 772297"/>
                <a:gd name="connsiteX74" fmla="*/ 1068859 w 1954269"/>
                <a:gd name="connsiteY74" fmla="*/ 630195 h 772297"/>
                <a:gd name="connsiteX75" fmla="*/ 1037967 w 1954269"/>
                <a:gd name="connsiteY75" fmla="*/ 624016 h 772297"/>
                <a:gd name="connsiteX76" fmla="*/ 1000897 w 1954269"/>
                <a:gd name="connsiteY76" fmla="*/ 611660 h 772297"/>
                <a:gd name="connsiteX77" fmla="*/ 963827 w 1954269"/>
                <a:gd name="connsiteY77" fmla="*/ 586946 h 772297"/>
                <a:gd name="connsiteX78" fmla="*/ 945292 w 1954269"/>
                <a:gd name="connsiteY78" fmla="*/ 574589 h 772297"/>
                <a:gd name="connsiteX79" fmla="*/ 920578 w 1954269"/>
                <a:gd name="connsiteY79" fmla="*/ 556054 h 772297"/>
                <a:gd name="connsiteX80" fmla="*/ 895865 w 1954269"/>
                <a:gd name="connsiteY80" fmla="*/ 549876 h 772297"/>
                <a:gd name="connsiteX81" fmla="*/ 877330 w 1954269"/>
                <a:gd name="connsiteY81" fmla="*/ 543697 h 772297"/>
                <a:gd name="connsiteX82" fmla="*/ 827903 w 1954269"/>
                <a:gd name="connsiteY82" fmla="*/ 525162 h 772297"/>
                <a:gd name="connsiteX83" fmla="*/ 803189 w 1954269"/>
                <a:gd name="connsiteY83" fmla="*/ 512806 h 772297"/>
                <a:gd name="connsiteX84" fmla="*/ 784654 w 1954269"/>
                <a:gd name="connsiteY84" fmla="*/ 506627 h 772297"/>
                <a:gd name="connsiteX85" fmla="*/ 766119 w 1954269"/>
                <a:gd name="connsiteY85" fmla="*/ 494270 h 772297"/>
                <a:gd name="connsiteX86" fmla="*/ 716692 w 1954269"/>
                <a:gd name="connsiteY86" fmla="*/ 481914 h 772297"/>
                <a:gd name="connsiteX87" fmla="*/ 698157 w 1954269"/>
                <a:gd name="connsiteY87" fmla="*/ 475735 h 772297"/>
                <a:gd name="connsiteX88" fmla="*/ 679621 w 1954269"/>
                <a:gd name="connsiteY88" fmla="*/ 463379 h 772297"/>
                <a:gd name="connsiteX89" fmla="*/ 636373 w 1954269"/>
                <a:gd name="connsiteY89" fmla="*/ 451022 h 772297"/>
                <a:gd name="connsiteX90" fmla="*/ 617838 w 1954269"/>
                <a:gd name="connsiteY90" fmla="*/ 444843 h 772297"/>
                <a:gd name="connsiteX91" fmla="*/ 580767 w 1954269"/>
                <a:gd name="connsiteY91" fmla="*/ 438665 h 772297"/>
                <a:gd name="connsiteX92" fmla="*/ 525162 w 1954269"/>
                <a:gd name="connsiteY92" fmla="*/ 426308 h 772297"/>
                <a:gd name="connsiteX93" fmla="*/ 488092 w 1954269"/>
                <a:gd name="connsiteY93" fmla="*/ 413952 h 772297"/>
                <a:gd name="connsiteX94" fmla="*/ 432486 w 1954269"/>
                <a:gd name="connsiteY94" fmla="*/ 383060 h 772297"/>
                <a:gd name="connsiteX95" fmla="*/ 413951 w 1954269"/>
                <a:gd name="connsiteY95" fmla="*/ 364524 h 772297"/>
                <a:gd name="connsiteX96" fmla="*/ 376881 w 1954269"/>
                <a:gd name="connsiteY96" fmla="*/ 339811 h 772297"/>
                <a:gd name="connsiteX97" fmla="*/ 327454 w 1954269"/>
                <a:gd name="connsiteY97" fmla="*/ 296562 h 772297"/>
                <a:gd name="connsiteX98" fmla="*/ 308919 w 1954269"/>
                <a:gd name="connsiteY98" fmla="*/ 284206 h 772297"/>
                <a:gd name="connsiteX99" fmla="*/ 290384 w 1954269"/>
                <a:gd name="connsiteY99" fmla="*/ 265670 h 772297"/>
                <a:gd name="connsiteX100" fmla="*/ 253313 w 1954269"/>
                <a:gd name="connsiteY100" fmla="*/ 253314 h 772297"/>
                <a:gd name="connsiteX101" fmla="*/ 142103 w 1954269"/>
                <a:gd name="connsiteY101" fmla="*/ 240957 h 772297"/>
                <a:gd name="connsiteX102" fmla="*/ 117389 w 1954269"/>
                <a:gd name="connsiteY102" fmla="*/ 234779 h 772297"/>
                <a:gd name="connsiteX103" fmla="*/ 80319 w 1954269"/>
                <a:gd name="connsiteY103" fmla="*/ 222422 h 772297"/>
                <a:gd name="connsiteX104" fmla="*/ 24713 w 1954269"/>
                <a:gd name="connsiteY104" fmla="*/ 179173 h 772297"/>
                <a:gd name="connsiteX105" fmla="*/ 6178 w 1954269"/>
                <a:gd name="connsiteY105" fmla="*/ 166816 h 772297"/>
                <a:gd name="connsiteX106" fmla="*/ 0 w 1954269"/>
                <a:gd name="connsiteY106" fmla="*/ 148281 h 772297"/>
                <a:gd name="connsiteX107" fmla="*/ 6178 w 1954269"/>
                <a:gd name="connsiteY107" fmla="*/ 123568 h 772297"/>
                <a:gd name="connsiteX108" fmla="*/ 24713 w 1954269"/>
                <a:gd name="connsiteY108" fmla="*/ 117389 h 772297"/>
                <a:gd name="connsiteX109" fmla="*/ 80319 w 1954269"/>
                <a:gd name="connsiteY109" fmla="*/ 111211 h 772297"/>
                <a:gd name="connsiteX110" fmla="*/ 216243 w 1954269"/>
                <a:gd name="connsiteY110" fmla="*/ 123568 h 772297"/>
                <a:gd name="connsiteX111" fmla="*/ 265670 w 1954269"/>
                <a:gd name="connsiteY111" fmla="*/ 129746 h 772297"/>
                <a:gd name="connsiteX112" fmla="*/ 302740 w 1954269"/>
                <a:gd name="connsiteY112" fmla="*/ 148281 h 772297"/>
                <a:gd name="connsiteX113" fmla="*/ 302740 w 1954269"/>
                <a:gd name="connsiteY113" fmla="*/ 154460 h 772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1954269" h="772297">
                  <a:moveTo>
                    <a:pt x="302740" y="154460"/>
                  </a:moveTo>
                  <a:cubicBezTo>
                    <a:pt x="308918" y="151371"/>
                    <a:pt x="322011" y="151106"/>
                    <a:pt x="339811" y="129746"/>
                  </a:cubicBezTo>
                  <a:cubicBezTo>
                    <a:pt x="344565" y="124042"/>
                    <a:pt x="348846" y="117852"/>
                    <a:pt x="352167" y="111211"/>
                  </a:cubicBezTo>
                  <a:cubicBezTo>
                    <a:pt x="355080" y="105386"/>
                    <a:pt x="353741" y="97281"/>
                    <a:pt x="358346" y="92676"/>
                  </a:cubicBezTo>
                  <a:cubicBezTo>
                    <a:pt x="362951" y="88071"/>
                    <a:pt x="370703" y="88557"/>
                    <a:pt x="376881" y="86497"/>
                  </a:cubicBezTo>
                  <a:cubicBezTo>
                    <a:pt x="396463" y="57124"/>
                    <a:pt x="382193" y="70311"/>
                    <a:pt x="426308" y="55606"/>
                  </a:cubicBezTo>
                  <a:lnTo>
                    <a:pt x="444843" y="49427"/>
                  </a:lnTo>
                  <a:cubicBezTo>
                    <a:pt x="469557" y="51487"/>
                    <a:pt x="494666" y="50742"/>
                    <a:pt x="518984" y="55606"/>
                  </a:cubicBezTo>
                  <a:cubicBezTo>
                    <a:pt x="548495" y="61508"/>
                    <a:pt x="530297" y="69746"/>
                    <a:pt x="543697" y="86497"/>
                  </a:cubicBezTo>
                  <a:cubicBezTo>
                    <a:pt x="548336" y="92295"/>
                    <a:pt x="556054" y="94735"/>
                    <a:pt x="562232" y="98854"/>
                  </a:cubicBezTo>
                  <a:cubicBezTo>
                    <a:pt x="595184" y="148281"/>
                    <a:pt x="551935" y="88557"/>
                    <a:pt x="593124" y="129746"/>
                  </a:cubicBezTo>
                  <a:cubicBezTo>
                    <a:pt x="598375" y="134997"/>
                    <a:pt x="601362" y="142103"/>
                    <a:pt x="605481" y="148281"/>
                  </a:cubicBezTo>
                  <a:cubicBezTo>
                    <a:pt x="607540" y="156519"/>
                    <a:pt x="609219" y="164862"/>
                    <a:pt x="611659" y="172995"/>
                  </a:cubicBezTo>
                  <a:cubicBezTo>
                    <a:pt x="622812" y="210172"/>
                    <a:pt x="615204" y="206795"/>
                    <a:pt x="642551" y="222422"/>
                  </a:cubicBezTo>
                  <a:cubicBezTo>
                    <a:pt x="650548" y="226992"/>
                    <a:pt x="658527" y="231866"/>
                    <a:pt x="667265" y="234779"/>
                  </a:cubicBezTo>
                  <a:cubicBezTo>
                    <a:pt x="677227" y="238100"/>
                    <a:pt x="687860" y="238898"/>
                    <a:pt x="698157" y="240957"/>
                  </a:cubicBezTo>
                  <a:cubicBezTo>
                    <a:pt x="710514" y="238898"/>
                    <a:pt x="724351" y="240994"/>
                    <a:pt x="735227" y="234779"/>
                  </a:cubicBezTo>
                  <a:cubicBezTo>
                    <a:pt x="740882" y="231548"/>
                    <a:pt x="738492" y="222068"/>
                    <a:pt x="741405" y="216243"/>
                  </a:cubicBezTo>
                  <a:cubicBezTo>
                    <a:pt x="744726" y="209601"/>
                    <a:pt x="749643" y="203886"/>
                    <a:pt x="753762" y="197708"/>
                  </a:cubicBezTo>
                  <a:cubicBezTo>
                    <a:pt x="755821" y="191530"/>
                    <a:pt x="758663" y="185559"/>
                    <a:pt x="759940" y="179173"/>
                  </a:cubicBezTo>
                  <a:cubicBezTo>
                    <a:pt x="762796" y="164893"/>
                    <a:pt x="760204" y="149232"/>
                    <a:pt x="766119" y="135924"/>
                  </a:cubicBezTo>
                  <a:cubicBezTo>
                    <a:pt x="771177" y="124544"/>
                    <a:pt x="794183" y="121892"/>
                    <a:pt x="803189" y="117389"/>
                  </a:cubicBezTo>
                  <a:cubicBezTo>
                    <a:pt x="809830" y="114068"/>
                    <a:pt x="815083" y="108354"/>
                    <a:pt x="821724" y="105033"/>
                  </a:cubicBezTo>
                  <a:cubicBezTo>
                    <a:pt x="827549" y="102120"/>
                    <a:pt x="834434" y="101767"/>
                    <a:pt x="840259" y="98854"/>
                  </a:cubicBezTo>
                  <a:cubicBezTo>
                    <a:pt x="846900" y="95533"/>
                    <a:pt x="852152" y="89818"/>
                    <a:pt x="858794" y="86497"/>
                  </a:cubicBezTo>
                  <a:cubicBezTo>
                    <a:pt x="864619" y="83584"/>
                    <a:pt x="871344" y="82884"/>
                    <a:pt x="877330" y="80319"/>
                  </a:cubicBezTo>
                  <a:cubicBezTo>
                    <a:pt x="930777" y="57413"/>
                    <a:pt x="877106" y="76274"/>
                    <a:pt x="920578" y="61784"/>
                  </a:cubicBezTo>
                  <a:cubicBezTo>
                    <a:pt x="926756" y="55606"/>
                    <a:pt x="931527" y="47584"/>
                    <a:pt x="939113" y="43249"/>
                  </a:cubicBezTo>
                  <a:cubicBezTo>
                    <a:pt x="944183" y="40352"/>
                    <a:pt x="992393" y="31526"/>
                    <a:pt x="994719" y="30892"/>
                  </a:cubicBezTo>
                  <a:cubicBezTo>
                    <a:pt x="1007285" y="27465"/>
                    <a:pt x="1019432" y="22654"/>
                    <a:pt x="1031789" y="18535"/>
                  </a:cubicBezTo>
                  <a:cubicBezTo>
                    <a:pt x="1038833" y="16187"/>
                    <a:pt x="1043683" y="9500"/>
                    <a:pt x="1050324" y="6179"/>
                  </a:cubicBezTo>
                  <a:cubicBezTo>
                    <a:pt x="1056149" y="3266"/>
                    <a:pt x="1062681" y="2060"/>
                    <a:pt x="1068859" y="0"/>
                  </a:cubicBezTo>
                  <a:cubicBezTo>
                    <a:pt x="1099751" y="2060"/>
                    <a:pt x="1130745" y="2938"/>
                    <a:pt x="1161535" y="6179"/>
                  </a:cubicBezTo>
                  <a:cubicBezTo>
                    <a:pt x="1169980" y="7068"/>
                    <a:pt x="1177960" y="10515"/>
                    <a:pt x="1186249" y="12357"/>
                  </a:cubicBezTo>
                  <a:cubicBezTo>
                    <a:pt x="1230978" y="22296"/>
                    <a:pt x="1202556" y="13674"/>
                    <a:pt x="1235676" y="24714"/>
                  </a:cubicBezTo>
                  <a:cubicBezTo>
                    <a:pt x="1239795" y="30892"/>
                    <a:pt x="1244711" y="36608"/>
                    <a:pt x="1248032" y="43249"/>
                  </a:cubicBezTo>
                  <a:cubicBezTo>
                    <a:pt x="1270684" y="88553"/>
                    <a:pt x="1248196" y="208428"/>
                    <a:pt x="1248032" y="210065"/>
                  </a:cubicBezTo>
                  <a:cubicBezTo>
                    <a:pt x="1246736" y="223025"/>
                    <a:pt x="1239795" y="234778"/>
                    <a:pt x="1235676" y="247135"/>
                  </a:cubicBezTo>
                  <a:cubicBezTo>
                    <a:pt x="1230450" y="262813"/>
                    <a:pt x="1220001" y="276825"/>
                    <a:pt x="1210962" y="290384"/>
                  </a:cubicBezTo>
                  <a:cubicBezTo>
                    <a:pt x="1198093" y="328993"/>
                    <a:pt x="1185373" y="359437"/>
                    <a:pt x="1210962" y="407773"/>
                  </a:cubicBezTo>
                  <a:cubicBezTo>
                    <a:pt x="1218731" y="422447"/>
                    <a:pt x="1243913" y="411892"/>
                    <a:pt x="1260389" y="413952"/>
                  </a:cubicBezTo>
                  <a:cubicBezTo>
                    <a:pt x="1293340" y="411892"/>
                    <a:pt x="1326409" y="411229"/>
                    <a:pt x="1359243" y="407773"/>
                  </a:cubicBezTo>
                  <a:cubicBezTo>
                    <a:pt x="1365720" y="407091"/>
                    <a:pt x="1371265" y="401595"/>
                    <a:pt x="1377778" y="401595"/>
                  </a:cubicBezTo>
                  <a:cubicBezTo>
                    <a:pt x="1394382" y="401595"/>
                    <a:pt x="1410729" y="405714"/>
                    <a:pt x="1427205" y="407773"/>
                  </a:cubicBezTo>
                  <a:cubicBezTo>
                    <a:pt x="1480324" y="443186"/>
                    <a:pt x="1417812" y="396032"/>
                    <a:pt x="1451919" y="438665"/>
                  </a:cubicBezTo>
                  <a:cubicBezTo>
                    <a:pt x="1460630" y="449554"/>
                    <a:pt x="1476778" y="453130"/>
                    <a:pt x="1488989" y="457200"/>
                  </a:cubicBezTo>
                  <a:cubicBezTo>
                    <a:pt x="1493108" y="463378"/>
                    <a:pt x="1498330" y="468950"/>
                    <a:pt x="1501346" y="475735"/>
                  </a:cubicBezTo>
                  <a:cubicBezTo>
                    <a:pt x="1506636" y="487638"/>
                    <a:pt x="1502865" y="505581"/>
                    <a:pt x="1513703" y="512806"/>
                  </a:cubicBezTo>
                  <a:cubicBezTo>
                    <a:pt x="1519881" y="516925"/>
                    <a:pt x="1525413" y="522237"/>
                    <a:pt x="1532238" y="525162"/>
                  </a:cubicBezTo>
                  <a:cubicBezTo>
                    <a:pt x="1540043" y="528507"/>
                    <a:pt x="1548818" y="528901"/>
                    <a:pt x="1556951" y="531341"/>
                  </a:cubicBezTo>
                  <a:cubicBezTo>
                    <a:pt x="1569427" y="535084"/>
                    <a:pt x="1581385" y="540538"/>
                    <a:pt x="1594021" y="543697"/>
                  </a:cubicBezTo>
                  <a:cubicBezTo>
                    <a:pt x="1602259" y="545757"/>
                    <a:pt x="1610602" y="547436"/>
                    <a:pt x="1618735" y="549876"/>
                  </a:cubicBezTo>
                  <a:cubicBezTo>
                    <a:pt x="1637449" y="555490"/>
                    <a:pt x="1655805" y="562233"/>
                    <a:pt x="1674340" y="568411"/>
                  </a:cubicBezTo>
                  <a:cubicBezTo>
                    <a:pt x="1684302" y="571732"/>
                    <a:pt x="1695101" y="571826"/>
                    <a:pt x="1705232" y="574589"/>
                  </a:cubicBezTo>
                  <a:cubicBezTo>
                    <a:pt x="1717798" y="578016"/>
                    <a:pt x="1729666" y="583787"/>
                    <a:pt x="1742303" y="586946"/>
                  </a:cubicBezTo>
                  <a:lnTo>
                    <a:pt x="1767016" y="593124"/>
                  </a:lnTo>
                  <a:cubicBezTo>
                    <a:pt x="1773194" y="597243"/>
                    <a:pt x="1780300" y="600230"/>
                    <a:pt x="1785551" y="605481"/>
                  </a:cubicBezTo>
                  <a:cubicBezTo>
                    <a:pt x="1790802" y="610732"/>
                    <a:pt x="1791611" y="620080"/>
                    <a:pt x="1797908" y="624016"/>
                  </a:cubicBezTo>
                  <a:cubicBezTo>
                    <a:pt x="1825876" y="641496"/>
                    <a:pt x="1884122" y="640469"/>
                    <a:pt x="1909119" y="642552"/>
                  </a:cubicBezTo>
                  <a:cubicBezTo>
                    <a:pt x="1946468" y="651889"/>
                    <a:pt x="1931147" y="640675"/>
                    <a:pt x="1946189" y="685800"/>
                  </a:cubicBezTo>
                  <a:lnTo>
                    <a:pt x="1952367" y="704335"/>
                  </a:lnTo>
                  <a:cubicBezTo>
                    <a:pt x="1948650" y="730358"/>
                    <a:pt x="1954269" y="752812"/>
                    <a:pt x="1927654" y="766119"/>
                  </a:cubicBezTo>
                  <a:cubicBezTo>
                    <a:pt x="1918261" y="770815"/>
                    <a:pt x="1907059" y="770238"/>
                    <a:pt x="1896762" y="772297"/>
                  </a:cubicBezTo>
                  <a:cubicBezTo>
                    <a:pt x="1810265" y="770238"/>
                    <a:pt x="1723637" y="771301"/>
                    <a:pt x="1637270" y="766119"/>
                  </a:cubicBezTo>
                  <a:cubicBezTo>
                    <a:pt x="1620318" y="765102"/>
                    <a:pt x="1603954" y="759132"/>
                    <a:pt x="1587843" y="753762"/>
                  </a:cubicBezTo>
                  <a:lnTo>
                    <a:pt x="1550773" y="741406"/>
                  </a:lnTo>
                  <a:lnTo>
                    <a:pt x="1513703" y="716692"/>
                  </a:lnTo>
                  <a:cubicBezTo>
                    <a:pt x="1508284" y="713079"/>
                    <a:pt x="1501450" y="712228"/>
                    <a:pt x="1495167" y="710514"/>
                  </a:cubicBezTo>
                  <a:cubicBezTo>
                    <a:pt x="1478783" y="706046"/>
                    <a:pt x="1462664" y="699567"/>
                    <a:pt x="1445740" y="698157"/>
                  </a:cubicBezTo>
                  <a:cubicBezTo>
                    <a:pt x="1334601" y="688896"/>
                    <a:pt x="1396361" y="693355"/>
                    <a:pt x="1260389" y="685800"/>
                  </a:cubicBezTo>
                  <a:cubicBezTo>
                    <a:pt x="1216725" y="677068"/>
                    <a:pt x="1239459" y="682943"/>
                    <a:pt x="1192427" y="667265"/>
                  </a:cubicBezTo>
                  <a:cubicBezTo>
                    <a:pt x="1180537" y="663302"/>
                    <a:pt x="1161087" y="660863"/>
                    <a:pt x="1149178" y="654908"/>
                  </a:cubicBezTo>
                  <a:cubicBezTo>
                    <a:pt x="1142537" y="651587"/>
                    <a:pt x="1137687" y="644900"/>
                    <a:pt x="1130643" y="642552"/>
                  </a:cubicBezTo>
                  <a:cubicBezTo>
                    <a:pt x="1118759" y="638591"/>
                    <a:pt x="1105857" y="638830"/>
                    <a:pt x="1093573" y="636373"/>
                  </a:cubicBezTo>
                  <a:cubicBezTo>
                    <a:pt x="1085246" y="634708"/>
                    <a:pt x="1077148" y="632037"/>
                    <a:pt x="1068859" y="630195"/>
                  </a:cubicBezTo>
                  <a:cubicBezTo>
                    <a:pt x="1058608" y="627917"/>
                    <a:pt x="1048098" y="626779"/>
                    <a:pt x="1037967" y="624016"/>
                  </a:cubicBezTo>
                  <a:cubicBezTo>
                    <a:pt x="1025401" y="620589"/>
                    <a:pt x="1000897" y="611660"/>
                    <a:pt x="1000897" y="611660"/>
                  </a:cubicBezTo>
                  <a:lnTo>
                    <a:pt x="963827" y="586946"/>
                  </a:lnTo>
                  <a:cubicBezTo>
                    <a:pt x="957649" y="582827"/>
                    <a:pt x="951232" y="579044"/>
                    <a:pt x="945292" y="574589"/>
                  </a:cubicBezTo>
                  <a:cubicBezTo>
                    <a:pt x="937054" y="568411"/>
                    <a:pt x="929788" y="560659"/>
                    <a:pt x="920578" y="556054"/>
                  </a:cubicBezTo>
                  <a:cubicBezTo>
                    <a:pt x="912983" y="552257"/>
                    <a:pt x="904029" y="552209"/>
                    <a:pt x="895865" y="549876"/>
                  </a:cubicBezTo>
                  <a:cubicBezTo>
                    <a:pt x="889603" y="548087"/>
                    <a:pt x="883155" y="546609"/>
                    <a:pt x="877330" y="543697"/>
                  </a:cubicBezTo>
                  <a:cubicBezTo>
                    <a:pt x="834908" y="522486"/>
                    <a:pt x="887498" y="537083"/>
                    <a:pt x="827903" y="525162"/>
                  </a:cubicBezTo>
                  <a:cubicBezTo>
                    <a:pt x="819665" y="521043"/>
                    <a:pt x="811655" y="516434"/>
                    <a:pt x="803189" y="512806"/>
                  </a:cubicBezTo>
                  <a:cubicBezTo>
                    <a:pt x="797203" y="510241"/>
                    <a:pt x="790479" y="509540"/>
                    <a:pt x="784654" y="506627"/>
                  </a:cubicBezTo>
                  <a:cubicBezTo>
                    <a:pt x="778013" y="503306"/>
                    <a:pt x="773097" y="496808"/>
                    <a:pt x="766119" y="494270"/>
                  </a:cubicBezTo>
                  <a:cubicBezTo>
                    <a:pt x="750159" y="488466"/>
                    <a:pt x="732803" y="487285"/>
                    <a:pt x="716692" y="481914"/>
                  </a:cubicBezTo>
                  <a:cubicBezTo>
                    <a:pt x="710514" y="479854"/>
                    <a:pt x="703982" y="478647"/>
                    <a:pt x="698157" y="475735"/>
                  </a:cubicBezTo>
                  <a:cubicBezTo>
                    <a:pt x="691515" y="472414"/>
                    <a:pt x="686263" y="466700"/>
                    <a:pt x="679621" y="463379"/>
                  </a:cubicBezTo>
                  <a:cubicBezTo>
                    <a:pt x="669739" y="458438"/>
                    <a:pt x="645620" y="453664"/>
                    <a:pt x="636373" y="451022"/>
                  </a:cubicBezTo>
                  <a:cubicBezTo>
                    <a:pt x="630111" y="449233"/>
                    <a:pt x="624196" y="446256"/>
                    <a:pt x="617838" y="444843"/>
                  </a:cubicBezTo>
                  <a:cubicBezTo>
                    <a:pt x="605609" y="442125"/>
                    <a:pt x="593092" y="440906"/>
                    <a:pt x="580767" y="438665"/>
                  </a:cubicBezTo>
                  <a:cubicBezTo>
                    <a:pt x="565834" y="435950"/>
                    <a:pt x="540425" y="430887"/>
                    <a:pt x="525162" y="426308"/>
                  </a:cubicBezTo>
                  <a:cubicBezTo>
                    <a:pt x="512686" y="422565"/>
                    <a:pt x="488092" y="413952"/>
                    <a:pt x="488092" y="413952"/>
                  </a:cubicBezTo>
                  <a:cubicBezTo>
                    <a:pt x="445602" y="385626"/>
                    <a:pt x="465110" y="393934"/>
                    <a:pt x="432486" y="383060"/>
                  </a:cubicBezTo>
                  <a:cubicBezTo>
                    <a:pt x="426308" y="376881"/>
                    <a:pt x="420848" y="369888"/>
                    <a:pt x="413951" y="364524"/>
                  </a:cubicBezTo>
                  <a:cubicBezTo>
                    <a:pt x="402229" y="355406"/>
                    <a:pt x="376881" y="339811"/>
                    <a:pt x="376881" y="339811"/>
                  </a:cubicBezTo>
                  <a:cubicBezTo>
                    <a:pt x="356286" y="308920"/>
                    <a:pt x="370701" y="325394"/>
                    <a:pt x="327454" y="296562"/>
                  </a:cubicBezTo>
                  <a:lnTo>
                    <a:pt x="308919" y="284206"/>
                  </a:lnTo>
                  <a:cubicBezTo>
                    <a:pt x="301649" y="279359"/>
                    <a:pt x="298022" y="269913"/>
                    <a:pt x="290384" y="265670"/>
                  </a:cubicBezTo>
                  <a:cubicBezTo>
                    <a:pt x="278998" y="259344"/>
                    <a:pt x="265670" y="257433"/>
                    <a:pt x="253313" y="253314"/>
                  </a:cubicBezTo>
                  <a:cubicBezTo>
                    <a:pt x="205399" y="237343"/>
                    <a:pt x="241312" y="247571"/>
                    <a:pt x="142103" y="240957"/>
                  </a:cubicBezTo>
                  <a:cubicBezTo>
                    <a:pt x="133865" y="238898"/>
                    <a:pt x="125522" y="237219"/>
                    <a:pt x="117389" y="234779"/>
                  </a:cubicBezTo>
                  <a:cubicBezTo>
                    <a:pt x="104913" y="231036"/>
                    <a:pt x="80319" y="222422"/>
                    <a:pt x="80319" y="222422"/>
                  </a:cubicBezTo>
                  <a:cubicBezTo>
                    <a:pt x="51282" y="193385"/>
                    <a:pt x="69055" y="208734"/>
                    <a:pt x="24713" y="179173"/>
                  </a:cubicBezTo>
                  <a:lnTo>
                    <a:pt x="6178" y="166816"/>
                  </a:lnTo>
                  <a:cubicBezTo>
                    <a:pt x="4119" y="160638"/>
                    <a:pt x="0" y="154794"/>
                    <a:pt x="0" y="148281"/>
                  </a:cubicBezTo>
                  <a:cubicBezTo>
                    <a:pt x="0" y="139790"/>
                    <a:pt x="874" y="130199"/>
                    <a:pt x="6178" y="123568"/>
                  </a:cubicBezTo>
                  <a:cubicBezTo>
                    <a:pt x="10246" y="118482"/>
                    <a:pt x="18289" y="118460"/>
                    <a:pt x="24713" y="117389"/>
                  </a:cubicBezTo>
                  <a:cubicBezTo>
                    <a:pt x="43109" y="114323"/>
                    <a:pt x="61784" y="113270"/>
                    <a:pt x="80319" y="111211"/>
                  </a:cubicBezTo>
                  <a:cubicBezTo>
                    <a:pt x="133686" y="115658"/>
                    <a:pt x="164335" y="117800"/>
                    <a:pt x="216243" y="123568"/>
                  </a:cubicBezTo>
                  <a:cubicBezTo>
                    <a:pt x="232745" y="125402"/>
                    <a:pt x="249194" y="127687"/>
                    <a:pt x="265670" y="129746"/>
                  </a:cubicBezTo>
                  <a:cubicBezTo>
                    <a:pt x="281292" y="140161"/>
                    <a:pt x="284468" y="144627"/>
                    <a:pt x="302740" y="148281"/>
                  </a:cubicBezTo>
                  <a:cubicBezTo>
                    <a:pt x="306779" y="149089"/>
                    <a:pt x="296562" y="157549"/>
                    <a:pt x="302740" y="154460"/>
                  </a:cubicBezTo>
                  <a:close/>
                </a:path>
              </a:pathLst>
            </a:custGeom>
            <a:noFill/>
            <a:ln w="38100"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6" name="Группа 24"/>
          <p:cNvGrpSpPr>
            <a:grpSpLocks/>
          </p:cNvGrpSpPr>
          <p:nvPr/>
        </p:nvGrpSpPr>
        <p:grpSpPr bwMode="auto">
          <a:xfrm>
            <a:off x="7094538" y="3490913"/>
            <a:ext cx="1071562" cy="454025"/>
            <a:chOff x="7094587" y="3490784"/>
            <a:chExt cx="1071475" cy="453842"/>
          </a:xfrm>
        </p:grpSpPr>
        <p:sp>
          <p:nvSpPr>
            <p:cNvPr id="205844" name="Text Box 20"/>
            <p:cNvSpPr txBox="1">
              <a:spLocks noChangeArrowheads="1"/>
            </p:cNvSpPr>
            <p:nvPr/>
          </p:nvSpPr>
          <p:spPr bwMode="auto">
            <a:xfrm>
              <a:off x="7429522" y="3500305"/>
              <a:ext cx="311125" cy="366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II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7094587" y="3490784"/>
              <a:ext cx="1071475" cy="453842"/>
            </a:xfrm>
            <a:custGeom>
              <a:avLst/>
              <a:gdLst>
                <a:gd name="connsiteX0" fmla="*/ 59975 w 1071475"/>
                <a:gd name="connsiteY0" fmla="*/ 142102 h 453842"/>
                <a:gd name="connsiteX1" fmla="*/ 78510 w 1071475"/>
                <a:gd name="connsiteY1" fmla="*/ 123567 h 453842"/>
                <a:gd name="connsiteX2" fmla="*/ 97045 w 1071475"/>
                <a:gd name="connsiteY2" fmla="*/ 86497 h 453842"/>
                <a:gd name="connsiteX3" fmla="*/ 134116 w 1071475"/>
                <a:gd name="connsiteY3" fmla="*/ 67962 h 453842"/>
                <a:gd name="connsiteX4" fmla="*/ 146472 w 1071475"/>
                <a:gd name="connsiteY4" fmla="*/ 30892 h 453842"/>
                <a:gd name="connsiteX5" fmla="*/ 152651 w 1071475"/>
                <a:gd name="connsiteY5" fmla="*/ 12357 h 453842"/>
                <a:gd name="connsiteX6" fmla="*/ 171186 w 1071475"/>
                <a:gd name="connsiteY6" fmla="*/ 0 h 453842"/>
                <a:gd name="connsiteX7" fmla="*/ 813737 w 1071475"/>
                <a:gd name="connsiteY7" fmla="*/ 6178 h 453842"/>
                <a:gd name="connsiteX8" fmla="*/ 850808 w 1071475"/>
                <a:gd name="connsiteY8" fmla="*/ 30892 h 453842"/>
                <a:gd name="connsiteX9" fmla="*/ 875521 w 1071475"/>
                <a:gd name="connsiteY9" fmla="*/ 37070 h 453842"/>
                <a:gd name="connsiteX10" fmla="*/ 931127 w 1071475"/>
                <a:gd name="connsiteY10" fmla="*/ 49427 h 453842"/>
                <a:gd name="connsiteX11" fmla="*/ 949662 w 1071475"/>
                <a:gd name="connsiteY11" fmla="*/ 55605 h 453842"/>
                <a:gd name="connsiteX12" fmla="*/ 980554 w 1071475"/>
                <a:gd name="connsiteY12" fmla="*/ 61784 h 453842"/>
                <a:gd name="connsiteX13" fmla="*/ 999089 w 1071475"/>
                <a:gd name="connsiteY13" fmla="*/ 74140 h 453842"/>
                <a:gd name="connsiteX14" fmla="*/ 1017624 w 1071475"/>
                <a:gd name="connsiteY14" fmla="*/ 92675 h 453842"/>
                <a:gd name="connsiteX15" fmla="*/ 1036159 w 1071475"/>
                <a:gd name="connsiteY15" fmla="*/ 98854 h 453842"/>
                <a:gd name="connsiteX16" fmla="*/ 1048516 w 1071475"/>
                <a:gd name="connsiteY16" fmla="*/ 117389 h 453842"/>
                <a:gd name="connsiteX17" fmla="*/ 1054694 w 1071475"/>
                <a:gd name="connsiteY17" fmla="*/ 135924 h 453842"/>
                <a:gd name="connsiteX18" fmla="*/ 1067051 w 1071475"/>
                <a:gd name="connsiteY18" fmla="*/ 197708 h 453842"/>
                <a:gd name="connsiteX19" fmla="*/ 1048516 w 1071475"/>
                <a:gd name="connsiteY19" fmla="*/ 284205 h 453842"/>
                <a:gd name="connsiteX20" fmla="*/ 1023802 w 1071475"/>
                <a:gd name="connsiteY20" fmla="*/ 290384 h 453842"/>
                <a:gd name="connsiteX21" fmla="*/ 1005267 w 1071475"/>
                <a:gd name="connsiteY21" fmla="*/ 302740 h 453842"/>
                <a:gd name="connsiteX22" fmla="*/ 980554 w 1071475"/>
                <a:gd name="connsiteY22" fmla="*/ 308919 h 453842"/>
                <a:gd name="connsiteX23" fmla="*/ 962018 w 1071475"/>
                <a:gd name="connsiteY23" fmla="*/ 315097 h 453842"/>
                <a:gd name="connsiteX24" fmla="*/ 906413 w 1071475"/>
                <a:gd name="connsiteY24" fmla="*/ 352167 h 453842"/>
                <a:gd name="connsiteX25" fmla="*/ 863164 w 1071475"/>
                <a:gd name="connsiteY25" fmla="*/ 358346 h 453842"/>
                <a:gd name="connsiteX26" fmla="*/ 758132 w 1071475"/>
                <a:gd name="connsiteY26" fmla="*/ 370702 h 453842"/>
                <a:gd name="connsiteX27" fmla="*/ 696348 w 1071475"/>
                <a:gd name="connsiteY27" fmla="*/ 376881 h 453842"/>
                <a:gd name="connsiteX28" fmla="*/ 677813 w 1071475"/>
                <a:gd name="connsiteY28" fmla="*/ 389238 h 453842"/>
                <a:gd name="connsiteX29" fmla="*/ 653099 w 1071475"/>
                <a:gd name="connsiteY29" fmla="*/ 401594 h 453842"/>
                <a:gd name="connsiteX30" fmla="*/ 640743 w 1071475"/>
                <a:gd name="connsiteY30" fmla="*/ 420130 h 453842"/>
                <a:gd name="connsiteX31" fmla="*/ 603672 w 1071475"/>
                <a:gd name="connsiteY31" fmla="*/ 432486 h 453842"/>
                <a:gd name="connsiteX32" fmla="*/ 523354 w 1071475"/>
                <a:gd name="connsiteY32" fmla="*/ 451021 h 453842"/>
                <a:gd name="connsiteX33" fmla="*/ 214435 w 1071475"/>
                <a:gd name="connsiteY33" fmla="*/ 444843 h 453842"/>
                <a:gd name="connsiteX34" fmla="*/ 171186 w 1071475"/>
                <a:gd name="connsiteY34" fmla="*/ 432486 h 453842"/>
                <a:gd name="connsiteX35" fmla="*/ 152651 w 1071475"/>
                <a:gd name="connsiteY35" fmla="*/ 426308 h 453842"/>
                <a:gd name="connsiteX36" fmla="*/ 134116 w 1071475"/>
                <a:gd name="connsiteY36" fmla="*/ 407773 h 453842"/>
                <a:gd name="connsiteX37" fmla="*/ 121759 w 1071475"/>
                <a:gd name="connsiteY37" fmla="*/ 389238 h 453842"/>
                <a:gd name="connsiteX38" fmla="*/ 97045 w 1071475"/>
                <a:gd name="connsiteY38" fmla="*/ 383059 h 453842"/>
                <a:gd name="connsiteX39" fmla="*/ 22905 w 1071475"/>
                <a:gd name="connsiteY39" fmla="*/ 370702 h 453842"/>
                <a:gd name="connsiteX40" fmla="*/ 4370 w 1071475"/>
                <a:gd name="connsiteY40" fmla="*/ 358346 h 453842"/>
                <a:gd name="connsiteX41" fmla="*/ 16727 w 1071475"/>
                <a:gd name="connsiteY41" fmla="*/ 210065 h 453842"/>
                <a:gd name="connsiteX42" fmla="*/ 22905 w 1071475"/>
                <a:gd name="connsiteY42" fmla="*/ 179173 h 453842"/>
                <a:gd name="connsiteX43" fmla="*/ 47618 w 1071475"/>
                <a:gd name="connsiteY43" fmla="*/ 142102 h 453842"/>
                <a:gd name="connsiteX44" fmla="*/ 72332 w 1071475"/>
                <a:gd name="connsiteY44" fmla="*/ 117389 h 453842"/>
                <a:gd name="connsiteX45" fmla="*/ 59975 w 1071475"/>
                <a:gd name="connsiteY45" fmla="*/ 142102 h 453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71475" h="453842">
                  <a:moveTo>
                    <a:pt x="59975" y="142102"/>
                  </a:moveTo>
                  <a:cubicBezTo>
                    <a:pt x="61005" y="143132"/>
                    <a:pt x="73663" y="130837"/>
                    <a:pt x="78510" y="123567"/>
                  </a:cubicBezTo>
                  <a:cubicBezTo>
                    <a:pt x="98608" y="93422"/>
                    <a:pt x="67885" y="115657"/>
                    <a:pt x="97045" y="86497"/>
                  </a:cubicBezTo>
                  <a:cubicBezTo>
                    <a:pt x="109022" y="74520"/>
                    <a:pt x="119041" y="72987"/>
                    <a:pt x="134116" y="67962"/>
                  </a:cubicBezTo>
                  <a:lnTo>
                    <a:pt x="146472" y="30892"/>
                  </a:lnTo>
                  <a:cubicBezTo>
                    <a:pt x="148531" y="24714"/>
                    <a:pt x="147232" y="15970"/>
                    <a:pt x="152651" y="12357"/>
                  </a:cubicBezTo>
                  <a:lnTo>
                    <a:pt x="171186" y="0"/>
                  </a:lnTo>
                  <a:lnTo>
                    <a:pt x="813737" y="6178"/>
                  </a:lnTo>
                  <a:cubicBezTo>
                    <a:pt x="838662" y="6644"/>
                    <a:pt x="830214" y="19125"/>
                    <a:pt x="850808" y="30892"/>
                  </a:cubicBezTo>
                  <a:cubicBezTo>
                    <a:pt x="858180" y="35105"/>
                    <a:pt x="867357" y="34737"/>
                    <a:pt x="875521" y="37070"/>
                  </a:cubicBezTo>
                  <a:cubicBezTo>
                    <a:pt x="948544" y="57933"/>
                    <a:pt x="805680" y="21550"/>
                    <a:pt x="931127" y="49427"/>
                  </a:cubicBezTo>
                  <a:cubicBezTo>
                    <a:pt x="937484" y="50840"/>
                    <a:pt x="943344" y="54025"/>
                    <a:pt x="949662" y="55605"/>
                  </a:cubicBezTo>
                  <a:cubicBezTo>
                    <a:pt x="959850" y="58152"/>
                    <a:pt x="970257" y="59724"/>
                    <a:pt x="980554" y="61784"/>
                  </a:cubicBezTo>
                  <a:cubicBezTo>
                    <a:pt x="986732" y="65903"/>
                    <a:pt x="993385" y="69386"/>
                    <a:pt x="999089" y="74140"/>
                  </a:cubicBezTo>
                  <a:cubicBezTo>
                    <a:pt x="1005801" y="79734"/>
                    <a:pt x="1010354" y="87828"/>
                    <a:pt x="1017624" y="92675"/>
                  </a:cubicBezTo>
                  <a:cubicBezTo>
                    <a:pt x="1023043" y="96288"/>
                    <a:pt x="1029981" y="96794"/>
                    <a:pt x="1036159" y="98854"/>
                  </a:cubicBezTo>
                  <a:cubicBezTo>
                    <a:pt x="1040278" y="105032"/>
                    <a:pt x="1045195" y="110747"/>
                    <a:pt x="1048516" y="117389"/>
                  </a:cubicBezTo>
                  <a:cubicBezTo>
                    <a:pt x="1051428" y="123214"/>
                    <a:pt x="1052905" y="129662"/>
                    <a:pt x="1054694" y="135924"/>
                  </a:cubicBezTo>
                  <a:cubicBezTo>
                    <a:pt x="1062066" y="161727"/>
                    <a:pt x="1062196" y="168584"/>
                    <a:pt x="1067051" y="197708"/>
                  </a:cubicBezTo>
                  <a:cubicBezTo>
                    <a:pt x="1066371" y="205190"/>
                    <a:pt x="1071475" y="268898"/>
                    <a:pt x="1048516" y="284205"/>
                  </a:cubicBezTo>
                  <a:cubicBezTo>
                    <a:pt x="1041451" y="288915"/>
                    <a:pt x="1032040" y="288324"/>
                    <a:pt x="1023802" y="290384"/>
                  </a:cubicBezTo>
                  <a:cubicBezTo>
                    <a:pt x="1017624" y="294503"/>
                    <a:pt x="1012092" y="299815"/>
                    <a:pt x="1005267" y="302740"/>
                  </a:cubicBezTo>
                  <a:cubicBezTo>
                    <a:pt x="997462" y="306085"/>
                    <a:pt x="988719" y="306586"/>
                    <a:pt x="980554" y="308919"/>
                  </a:cubicBezTo>
                  <a:cubicBezTo>
                    <a:pt x="974292" y="310708"/>
                    <a:pt x="968197" y="313038"/>
                    <a:pt x="962018" y="315097"/>
                  </a:cubicBezTo>
                  <a:lnTo>
                    <a:pt x="906413" y="352167"/>
                  </a:lnTo>
                  <a:cubicBezTo>
                    <a:pt x="894296" y="360245"/>
                    <a:pt x="877580" y="356286"/>
                    <a:pt x="863164" y="358346"/>
                  </a:cubicBezTo>
                  <a:cubicBezTo>
                    <a:pt x="816208" y="373997"/>
                    <a:pt x="855556" y="362583"/>
                    <a:pt x="758132" y="370702"/>
                  </a:cubicBezTo>
                  <a:cubicBezTo>
                    <a:pt x="737506" y="372421"/>
                    <a:pt x="716943" y="374821"/>
                    <a:pt x="696348" y="376881"/>
                  </a:cubicBezTo>
                  <a:cubicBezTo>
                    <a:pt x="690170" y="381000"/>
                    <a:pt x="684260" y="385554"/>
                    <a:pt x="677813" y="389238"/>
                  </a:cubicBezTo>
                  <a:cubicBezTo>
                    <a:pt x="669816" y="393807"/>
                    <a:pt x="660174" y="395698"/>
                    <a:pt x="653099" y="401594"/>
                  </a:cubicBezTo>
                  <a:cubicBezTo>
                    <a:pt x="647395" y="406348"/>
                    <a:pt x="647040" y="416194"/>
                    <a:pt x="640743" y="420130"/>
                  </a:cubicBezTo>
                  <a:cubicBezTo>
                    <a:pt x="629698" y="427033"/>
                    <a:pt x="603672" y="432486"/>
                    <a:pt x="603672" y="432486"/>
                  </a:cubicBezTo>
                  <a:cubicBezTo>
                    <a:pt x="571638" y="453842"/>
                    <a:pt x="582151" y="451021"/>
                    <a:pt x="523354" y="451021"/>
                  </a:cubicBezTo>
                  <a:cubicBezTo>
                    <a:pt x="420360" y="451021"/>
                    <a:pt x="317408" y="446902"/>
                    <a:pt x="214435" y="444843"/>
                  </a:cubicBezTo>
                  <a:cubicBezTo>
                    <a:pt x="169986" y="430028"/>
                    <a:pt x="225500" y="448005"/>
                    <a:pt x="171186" y="432486"/>
                  </a:cubicBezTo>
                  <a:cubicBezTo>
                    <a:pt x="164924" y="430697"/>
                    <a:pt x="158829" y="428367"/>
                    <a:pt x="152651" y="426308"/>
                  </a:cubicBezTo>
                  <a:cubicBezTo>
                    <a:pt x="146473" y="420130"/>
                    <a:pt x="139710" y="414485"/>
                    <a:pt x="134116" y="407773"/>
                  </a:cubicBezTo>
                  <a:cubicBezTo>
                    <a:pt x="129362" y="402069"/>
                    <a:pt x="127937" y="393357"/>
                    <a:pt x="121759" y="389238"/>
                  </a:cubicBezTo>
                  <a:cubicBezTo>
                    <a:pt x="114694" y="384528"/>
                    <a:pt x="105210" y="385392"/>
                    <a:pt x="97045" y="383059"/>
                  </a:cubicBezTo>
                  <a:cubicBezTo>
                    <a:pt x="50942" y="369886"/>
                    <a:pt x="113264" y="380743"/>
                    <a:pt x="22905" y="370702"/>
                  </a:cubicBezTo>
                  <a:cubicBezTo>
                    <a:pt x="16727" y="366583"/>
                    <a:pt x="5109" y="365734"/>
                    <a:pt x="4370" y="358346"/>
                  </a:cubicBezTo>
                  <a:cubicBezTo>
                    <a:pt x="0" y="314646"/>
                    <a:pt x="8237" y="256758"/>
                    <a:pt x="16727" y="210065"/>
                  </a:cubicBezTo>
                  <a:cubicBezTo>
                    <a:pt x="18606" y="199733"/>
                    <a:pt x="18560" y="188733"/>
                    <a:pt x="22905" y="179173"/>
                  </a:cubicBezTo>
                  <a:cubicBezTo>
                    <a:pt x="29050" y="165653"/>
                    <a:pt x="42921" y="156191"/>
                    <a:pt x="47618" y="142102"/>
                  </a:cubicBezTo>
                  <a:cubicBezTo>
                    <a:pt x="55108" y="119635"/>
                    <a:pt x="48367" y="123380"/>
                    <a:pt x="72332" y="117389"/>
                  </a:cubicBezTo>
                  <a:cubicBezTo>
                    <a:pt x="74330" y="116890"/>
                    <a:pt x="58945" y="141072"/>
                    <a:pt x="59975" y="142102"/>
                  </a:cubicBezTo>
                  <a:close/>
                </a:path>
              </a:pathLst>
            </a:custGeom>
            <a:noFill/>
            <a:ln w="38100"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pic>
        <p:nvPicPr>
          <p:cNvPr id="26628" name="Рисунок 35" descr="Абиссиния.jpg"/>
          <p:cNvPicPr>
            <a:picLocks noChangeAspect="1"/>
          </p:cNvPicPr>
          <p:nvPr/>
        </p:nvPicPr>
        <p:blipFill>
          <a:blip r:embed="rId2" cstate="print"/>
          <a:srcRect l="10938"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4786313" y="5500688"/>
            <a:ext cx="4244975" cy="935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>
              <a:defRPr/>
            </a:pPr>
            <a:r>
              <a:rPr lang="ru-RU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Экспедиция в</a:t>
            </a:r>
          </a:p>
          <a:p>
            <a:pPr algn="r">
              <a:defRPr/>
            </a:pPr>
            <a:r>
              <a:rPr lang="ru-RU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Абиссинию (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1926-1927</a:t>
            </a:r>
            <a:r>
              <a:rPr lang="ru-RU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2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0" name="Ink 33"/>
          <p:cNvPicPr>
            <a:picLocks noRot="1" noChangeAspect="1" noEditPoints="1" noChangeArrowheads="1" noChangeShapeType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75" y="434975"/>
            <a:ext cx="1516063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Ink 34"/>
          <p:cNvPicPr>
            <a:picLocks noRot="1" noChangeAspect="1" noEditPoints="1" noChangeArrowheads="1" noChangeShapeType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5038" y="3284538"/>
            <a:ext cx="16764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5" y="1340768"/>
            <a:ext cx="9036496" cy="5517232"/>
          </a:xfrm>
          <a:prstGeom prst="rect">
            <a:avLst/>
          </a:prstGeom>
          <a:solidFill>
            <a:srgbClr val="FFFFFF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437" name="Rectangle 1"/>
          <p:cNvSpPr>
            <a:spLocks noChangeArrowheads="1"/>
          </p:cNvSpPr>
          <p:nvPr/>
        </p:nvSpPr>
        <p:spPr bwMode="auto">
          <a:xfrm>
            <a:off x="142875" y="2739692"/>
            <a:ext cx="882161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  .. Мы определяем географический процесс эволюции в пределах вида как расхождение из основных центров формообразования скопление генов,  убывание от центров к периферии доминантных генов, обособление рецессивных сочетаний, освобождение от части генов…. Отсюда становится понятная общая схема расселения народов,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рас,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домашних животных и культурных растений – убывание доминантов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 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центров к периферии распространения».</a:t>
            </a:r>
          </a:p>
          <a:p>
            <a:pPr algn="just" eaLnBrk="0" hangingPunct="0"/>
            <a:endParaRPr lang="ru-RU" sz="2400" dirty="0">
              <a:solidFill>
                <a:srgbClr val="0000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(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 И. Вавилов, 1927)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808148" y="1124744"/>
            <a:ext cx="557216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 eaLnBrk="0" hangingPunct="0">
              <a:defRPr/>
            </a:pPr>
            <a: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Географические закономерности в распределении генов культурных растений </a:t>
            </a:r>
            <a:endParaRPr lang="ru-RU" sz="2800" b="1" dirty="0">
              <a:ln w="10541" cmpd="sng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60648"/>
            <a:ext cx="9144000" cy="863600"/>
          </a:xfrm>
          <a:solidFill>
            <a:srgbClr val="FFFFFF"/>
          </a:solidFill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Географическая локализация генов пшениц на земном шаре (Н.И.Вавилов, 1929)</a:t>
            </a:r>
          </a:p>
        </p:txBody>
      </p:sp>
      <p:pic>
        <p:nvPicPr>
          <p:cNvPr id="28676" name="Picture 3" descr="m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9688"/>
            <a:ext cx="9144000" cy="5576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" name="Полилиния 8"/>
          <p:cNvSpPr/>
          <p:nvPr/>
        </p:nvSpPr>
        <p:spPr>
          <a:xfrm>
            <a:off x="4663687" y="3282329"/>
            <a:ext cx="985179" cy="286710"/>
          </a:xfrm>
          <a:custGeom>
            <a:avLst/>
            <a:gdLst>
              <a:gd name="connsiteX0" fmla="*/ 386295 w 985179"/>
              <a:gd name="connsiteY0" fmla="*/ 281753 h 286710"/>
              <a:gd name="connsiteX1" fmla="*/ 614895 w 985179"/>
              <a:gd name="connsiteY1" fmla="*/ 271362 h 286710"/>
              <a:gd name="connsiteX2" fmla="*/ 646068 w 985179"/>
              <a:gd name="connsiteY2" fmla="*/ 260971 h 286710"/>
              <a:gd name="connsiteX3" fmla="*/ 957795 w 985179"/>
              <a:gd name="connsiteY3" fmla="*/ 250580 h 286710"/>
              <a:gd name="connsiteX4" fmla="*/ 957795 w 985179"/>
              <a:gd name="connsiteY4" fmla="*/ 94716 h 286710"/>
              <a:gd name="connsiteX5" fmla="*/ 916231 w 985179"/>
              <a:gd name="connsiteY5" fmla="*/ 84326 h 286710"/>
              <a:gd name="connsiteX6" fmla="*/ 864277 w 985179"/>
              <a:gd name="connsiteY6" fmla="*/ 73935 h 286710"/>
              <a:gd name="connsiteX7" fmla="*/ 729195 w 985179"/>
              <a:gd name="connsiteY7" fmla="*/ 84326 h 286710"/>
              <a:gd name="connsiteX8" fmla="*/ 677240 w 985179"/>
              <a:gd name="connsiteY8" fmla="*/ 94716 h 286710"/>
              <a:gd name="connsiteX9" fmla="*/ 531768 w 985179"/>
              <a:gd name="connsiteY9" fmla="*/ 84326 h 286710"/>
              <a:gd name="connsiteX10" fmla="*/ 490204 w 985179"/>
              <a:gd name="connsiteY10" fmla="*/ 73935 h 286710"/>
              <a:gd name="connsiteX11" fmla="*/ 386295 w 985179"/>
              <a:gd name="connsiteY11" fmla="*/ 105107 h 286710"/>
              <a:gd name="connsiteX12" fmla="*/ 334340 w 985179"/>
              <a:gd name="connsiteY12" fmla="*/ 94716 h 286710"/>
              <a:gd name="connsiteX13" fmla="*/ 178477 w 985179"/>
              <a:gd name="connsiteY13" fmla="*/ 84326 h 286710"/>
              <a:gd name="connsiteX14" fmla="*/ 157695 w 985179"/>
              <a:gd name="connsiteY14" fmla="*/ 53153 h 286710"/>
              <a:gd name="connsiteX15" fmla="*/ 147304 w 985179"/>
              <a:gd name="connsiteY15" fmla="*/ 11589 h 286710"/>
              <a:gd name="connsiteX16" fmla="*/ 22613 w 985179"/>
              <a:gd name="connsiteY16" fmla="*/ 32371 h 286710"/>
              <a:gd name="connsiteX17" fmla="*/ 43395 w 985179"/>
              <a:gd name="connsiteY17" fmla="*/ 136280 h 286710"/>
              <a:gd name="connsiteX18" fmla="*/ 53786 w 985179"/>
              <a:gd name="connsiteY18" fmla="*/ 167453 h 286710"/>
              <a:gd name="connsiteX19" fmla="*/ 95349 w 985179"/>
              <a:gd name="connsiteY19" fmla="*/ 177844 h 286710"/>
              <a:gd name="connsiteX20" fmla="*/ 147304 w 985179"/>
              <a:gd name="connsiteY20" fmla="*/ 188235 h 286710"/>
              <a:gd name="connsiteX21" fmla="*/ 240822 w 985179"/>
              <a:gd name="connsiteY21" fmla="*/ 209016 h 286710"/>
              <a:gd name="connsiteX22" fmla="*/ 292777 w 985179"/>
              <a:gd name="connsiteY22" fmla="*/ 260971 h 286710"/>
              <a:gd name="connsiteX23" fmla="*/ 323949 w 985179"/>
              <a:gd name="connsiteY23" fmla="*/ 281753 h 286710"/>
              <a:gd name="connsiteX24" fmla="*/ 386295 w 985179"/>
              <a:gd name="connsiteY24" fmla="*/ 281753 h 28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85179" h="286710">
                <a:moveTo>
                  <a:pt x="386295" y="281753"/>
                </a:moveTo>
                <a:cubicBezTo>
                  <a:pt x="434786" y="280021"/>
                  <a:pt x="538859" y="277445"/>
                  <a:pt x="614895" y="271362"/>
                </a:cubicBezTo>
                <a:cubicBezTo>
                  <a:pt x="625813" y="270489"/>
                  <a:pt x="635135" y="261634"/>
                  <a:pt x="646068" y="260971"/>
                </a:cubicBezTo>
                <a:cubicBezTo>
                  <a:pt x="749844" y="254681"/>
                  <a:pt x="853886" y="254044"/>
                  <a:pt x="957795" y="250580"/>
                </a:cubicBezTo>
                <a:cubicBezTo>
                  <a:pt x="971604" y="195344"/>
                  <a:pt x="985179" y="160437"/>
                  <a:pt x="957795" y="94716"/>
                </a:cubicBezTo>
                <a:cubicBezTo>
                  <a:pt x="952302" y="81534"/>
                  <a:pt x="930172" y="87424"/>
                  <a:pt x="916231" y="84326"/>
                </a:cubicBezTo>
                <a:cubicBezTo>
                  <a:pt x="898991" y="80495"/>
                  <a:pt x="881595" y="77399"/>
                  <a:pt x="864277" y="73935"/>
                </a:cubicBezTo>
                <a:cubicBezTo>
                  <a:pt x="819250" y="77399"/>
                  <a:pt x="774079" y="79339"/>
                  <a:pt x="729195" y="84326"/>
                </a:cubicBezTo>
                <a:cubicBezTo>
                  <a:pt x="711642" y="86276"/>
                  <a:pt x="694901" y="94716"/>
                  <a:pt x="677240" y="94716"/>
                </a:cubicBezTo>
                <a:cubicBezTo>
                  <a:pt x="628626" y="94716"/>
                  <a:pt x="580259" y="87789"/>
                  <a:pt x="531768" y="84326"/>
                </a:cubicBezTo>
                <a:cubicBezTo>
                  <a:pt x="517913" y="80862"/>
                  <a:pt x="504485" y="73935"/>
                  <a:pt x="490204" y="73935"/>
                </a:cubicBezTo>
                <a:cubicBezTo>
                  <a:pt x="438455" y="73935"/>
                  <a:pt x="427679" y="84416"/>
                  <a:pt x="386295" y="105107"/>
                </a:cubicBezTo>
                <a:cubicBezTo>
                  <a:pt x="368977" y="101643"/>
                  <a:pt x="351914" y="96473"/>
                  <a:pt x="334340" y="94716"/>
                </a:cubicBezTo>
                <a:cubicBezTo>
                  <a:pt x="282529" y="89535"/>
                  <a:pt x="229163" y="96252"/>
                  <a:pt x="178477" y="84326"/>
                </a:cubicBezTo>
                <a:cubicBezTo>
                  <a:pt x="166321" y="81466"/>
                  <a:pt x="164622" y="63544"/>
                  <a:pt x="157695" y="53153"/>
                </a:cubicBezTo>
                <a:cubicBezTo>
                  <a:pt x="154231" y="39298"/>
                  <a:pt x="161419" y="13761"/>
                  <a:pt x="147304" y="11589"/>
                </a:cubicBezTo>
                <a:cubicBezTo>
                  <a:pt x="105657" y="5182"/>
                  <a:pt x="49588" y="0"/>
                  <a:pt x="22613" y="32371"/>
                </a:cubicBezTo>
                <a:cubicBezTo>
                  <a:pt x="0" y="59506"/>
                  <a:pt x="32225" y="102770"/>
                  <a:pt x="43395" y="136280"/>
                </a:cubicBezTo>
                <a:cubicBezTo>
                  <a:pt x="46859" y="146671"/>
                  <a:pt x="45233" y="160611"/>
                  <a:pt x="53786" y="167453"/>
                </a:cubicBezTo>
                <a:cubicBezTo>
                  <a:pt x="64937" y="176374"/>
                  <a:pt x="81408" y="174746"/>
                  <a:pt x="95349" y="177844"/>
                </a:cubicBezTo>
                <a:cubicBezTo>
                  <a:pt x="112590" y="181675"/>
                  <a:pt x="130063" y="184404"/>
                  <a:pt x="147304" y="188235"/>
                </a:cubicBezTo>
                <a:cubicBezTo>
                  <a:pt x="279323" y="217573"/>
                  <a:pt x="84190" y="177692"/>
                  <a:pt x="240822" y="209016"/>
                </a:cubicBezTo>
                <a:cubicBezTo>
                  <a:pt x="257180" y="258089"/>
                  <a:pt x="239905" y="230758"/>
                  <a:pt x="292777" y="260971"/>
                </a:cubicBezTo>
                <a:cubicBezTo>
                  <a:pt x="303620" y="267167"/>
                  <a:pt x="311662" y="279519"/>
                  <a:pt x="323949" y="281753"/>
                </a:cubicBezTo>
                <a:cubicBezTo>
                  <a:pt x="351211" y="286710"/>
                  <a:pt x="337804" y="283485"/>
                  <a:pt x="386295" y="281753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FFC000"/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 rot="5400000" flipH="1" flipV="1">
            <a:off x="4965701" y="3679825"/>
            <a:ext cx="214312" cy="158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0800000">
            <a:off x="4286250" y="3643313"/>
            <a:ext cx="785813" cy="14287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0800000">
            <a:off x="4500563" y="3357563"/>
            <a:ext cx="571500" cy="42862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0800000">
            <a:off x="4000500" y="3429000"/>
            <a:ext cx="1071563" cy="35718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10800000" flipV="1">
            <a:off x="5786438" y="3643313"/>
            <a:ext cx="428625" cy="14287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0800000">
            <a:off x="5643563" y="3571875"/>
            <a:ext cx="571500" cy="7143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0800000">
            <a:off x="5500688" y="3286125"/>
            <a:ext cx="714375" cy="35718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0800000">
            <a:off x="5643563" y="3429000"/>
            <a:ext cx="571500" cy="21431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6200000" flipV="1">
            <a:off x="5000626" y="4214812"/>
            <a:ext cx="285750" cy="14287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5214938" y="4214813"/>
            <a:ext cx="285750" cy="21431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5214938" y="4071938"/>
            <a:ext cx="1214437" cy="35718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 flipV="1">
            <a:off x="4929188" y="2928938"/>
            <a:ext cx="1285875" cy="66833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10800000">
            <a:off x="5214938" y="2786063"/>
            <a:ext cx="1143000" cy="92868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6200000" flipV="1">
            <a:off x="5429250" y="2857501"/>
            <a:ext cx="928687" cy="78581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40" idx="18"/>
          </p:cNvCxnSpPr>
          <p:nvPr/>
        </p:nvCxnSpPr>
        <p:spPr>
          <a:xfrm flipV="1">
            <a:off x="6386513" y="3000375"/>
            <a:ext cx="614362" cy="61753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40" idx="20"/>
          </p:cNvCxnSpPr>
          <p:nvPr/>
        </p:nvCxnSpPr>
        <p:spPr>
          <a:xfrm flipV="1">
            <a:off x="6345238" y="3286125"/>
            <a:ext cx="84137" cy="34607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6500813" y="3500438"/>
            <a:ext cx="1000125" cy="14287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6500813" y="3714750"/>
            <a:ext cx="928687" cy="7143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6200000" flipH="1">
            <a:off x="6250782" y="3821906"/>
            <a:ext cx="285750" cy="7143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6200000" flipH="1">
            <a:off x="6286500" y="3714751"/>
            <a:ext cx="357187" cy="21431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6429375" y="3714750"/>
            <a:ext cx="285750" cy="14287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олилиния 53"/>
          <p:cNvSpPr/>
          <p:nvPr/>
        </p:nvSpPr>
        <p:spPr>
          <a:xfrm>
            <a:off x="5135752" y="4293909"/>
            <a:ext cx="256380" cy="268664"/>
          </a:xfrm>
          <a:custGeom>
            <a:avLst/>
            <a:gdLst>
              <a:gd name="connsiteX0" fmla="*/ 180966 w 256380"/>
              <a:gd name="connsiteY0" fmla="*/ 117835 h 268664"/>
              <a:gd name="connsiteX1" fmla="*/ 176252 w 256380"/>
              <a:gd name="connsiteY1" fmla="*/ 103695 h 268664"/>
              <a:gd name="connsiteX2" fmla="*/ 152685 w 256380"/>
              <a:gd name="connsiteY2" fmla="*/ 75415 h 268664"/>
              <a:gd name="connsiteX3" fmla="*/ 138545 w 256380"/>
              <a:gd name="connsiteY3" fmla="*/ 65988 h 268664"/>
              <a:gd name="connsiteX4" fmla="*/ 114978 w 256380"/>
              <a:gd name="connsiteY4" fmla="*/ 37707 h 268664"/>
              <a:gd name="connsiteX5" fmla="*/ 100838 w 256380"/>
              <a:gd name="connsiteY5" fmla="*/ 28281 h 268664"/>
              <a:gd name="connsiteX6" fmla="*/ 91411 w 256380"/>
              <a:gd name="connsiteY6" fmla="*/ 14140 h 268664"/>
              <a:gd name="connsiteX7" fmla="*/ 77271 w 256380"/>
              <a:gd name="connsiteY7" fmla="*/ 9427 h 268664"/>
              <a:gd name="connsiteX8" fmla="*/ 63130 w 256380"/>
              <a:gd name="connsiteY8" fmla="*/ 0 h 268664"/>
              <a:gd name="connsiteX9" fmla="*/ 44277 w 256380"/>
              <a:gd name="connsiteY9" fmla="*/ 4714 h 268664"/>
              <a:gd name="connsiteX10" fmla="*/ 30137 w 256380"/>
              <a:gd name="connsiteY10" fmla="*/ 18854 h 268664"/>
              <a:gd name="connsiteX11" fmla="*/ 20710 w 256380"/>
              <a:gd name="connsiteY11" fmla="*/ 56561 h 268664"/>
              <a:gd name="connsiteX12" fmla="*/ 11283 w 256380"/>
              <a:gd name="connsiteY12" fmla="*/ 70701 h 268664"/>
              <a:gd name="connsiteX13" fmla="*/ 11283 w 256380"/>
              <a:gd name="connsiteY13" fmla="*/ 131976 h 268664"/>
              <a:gd name="connsiteX14" fmla="*/ 39563 w 256380"/>
              <a:gd name="connsiteY14" fmla="*/ 146116 h 268664"/>
              <a:gd name="connsiteX15" fmla="*/ 48990 w 256380"/>
              <a:gd name="connsiteY15" fmla="*/ 226244 h 268664"/>
              <a:gd name="connsiteX16" fmla="*/ 58417 w 256380"/>
              <a:gd name="connsiteY16" fmla="*/ 254524 h 268664"/>
              <a:gd name="connsiteX17" fmla="*/ 72557 w 256380"/>
              <a:gd name="connsiteY17" fmla="*/ 268664 h 268664"/>
              <a:gd name="connsiteX18" fmla="*/ 199819 w 256380"/>
              <a:gd name="connsiteY18" fmla="*/ 263951 h 268664"/>
              <a:gd name="connsiteX19" fmla="*/ 218673 w 256380"/>
              <a:gd name="connsiteY19" fmla="*/ 245097 h 268664"/>
              <a:gd name="connsiteX20" fmla="*/ 251667 w 256380"/>
              <a:gd name="connsiteY20" fmla="*/ 207390 h 268664"/>
              <a:gd name="connsiteX21" fmla="*/ 256380 w 256380"/>
              <a:gd name="connsiteY21" fmla="*/ 193250 h 268664"/>
              <a:gd name="connsiteX22" fmla="*/ 246953 w 256380"/>
              <a:gd name="connsiteY22" fmla="*/ 155543 h 268664"/>
              <a:gd name="connsiteX23" fmla="*/ 218673 w 256380"/>
              <a:gd name="connsiteY23" fmla="*/ 131976 h 268664"/>
              <a:gd name="connsiteX24" fmla="*/ 190392 w 256380"/>
              <a:gd name="connsiteY24" fmla="*/ 117835 h 268664"/>
              <a:gd name="connsiteX25" fmla="*/ 176252 w 256380"/>
              <a:gd name="connsiteY25" fmla="*/ 103695 h 268664"/>
              <a:gd name="connsiteX26" fmla="*/ 180966 w 256380"/>
              <a:gd name="connsiteY26" fmla="*/ 117835 h 26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6380" h="268664">
                <a:moveTo>
                  <a:pt x="180966" y="117835"/>
                </a:moveTo>
                <a:cubicBezTo>
                  <a:pt x="180966" y="117835"/>
                  <a:pt x="178474" y="108139"/>
                  <a:pt x="176252" y="103695"/>
                </a:cubicBezTo>
                <a:cubicBezTo>
                  <a:pt x="170955" y="93102"/>
                  <a:pt x="161620" y="82861"/>
                  <a:pt x="152685" y="75415"/>
                </a:cubicBezTo>
                <a:cubicBezTo>
                  <a:pt x="148333" y="71788"/>
                  <a:pt x="143258" y="69130"/>
                  <a:pt x="138545" y="65988"/>
                </a:cubicBezTo>
                <a:cubicBezTo>
                  <a:pt x="129277" y="52087"/>
                  <a:pt x="128585" y="49046"/>
                  <a:pt x="114978" y="37707"/>
                </a:cubicBezTo>
                <a:cubicBezTo>
                  <a:pt x="110626" y="34081"/>
                  <a:pt x="105551" y="31423"/>
                  <a:pt x="100838" y="28281"/>
                </a:cubicBezTo>
                <a:cubicBezTo>
                  <a:pt x="97696" y="23567"/>
                  <a:pt x="95835" y="17679"/>
                  <a:pt x="91411" y="14140"/>
                </a:cubicBezTo>
                <a:cubicBezTo>
                  <a:pt x="87531" y="11036"/>
                  <a:pt x="81715" y="11649"/>
                  <a:pt x="77271" y="9427"/>
                </a:cubicBezTo>
                <a:cubicBezTo>
                  <a:pt x="72204" y="6894"/>
                  <a:pt x="67844" y="3142"/>
                  <a:pt x="63130" y="0"/>
                </a:cubicBezTo>
                <a:cubicBezTo>
                  <a:pt x="56846" y="1571"/>
                  <a:pt x="49901" y="1500"/>
                  <a:pt x="44277" y="4714"/>
                </a:cubicBezTo>
                <a:cubicBezTo>
                  <a:pt x="38490" y="8021"/>
                  <a:pt x="33835" y="13308"/>
                  <a:pt x="30137" y="18854"/>
                </a:cubicBezTo>
                <a:cubicBezTo>
                  <a:pt x="25150" y="26334"/>
                  <a:pt x="22752" y="51115"/>
                  <a:pt x="20710" y="56561"/>
                </a:cubicBezTo>
                <a:cubicBezTo>
                  <a:pt x="18721" y="61865"/>
                  <a:pt x="14425" y="65988"/>
                  <a:pt x="11283" y="70701"/>
                </a:cubicBezTo>
                <a:cubicBezTo>
                  <a:pt x="3489" y="94085"/>
                  <a:pt x="0" y="98127"/>
                  <a:pt x="11283" y="131976"/>
                </a:cubicBezTo>
                <a:cubicBezTo>
                  <a:pt x="13567" y="138827"/>
                  <a:pt x="34074" y="144286"/>
                  <a:pt x="39563" y="146116"/>
                </a:cubicBezTo>
                <a:cubicBezTo>
                  <a:pt x="53535" y="188025"/>
                  <a:pt x="33789" y="124902"/>
                  <a:pt x="48990" y="226244"/>
                </a:cubicBezTo>
                <a:cubicBezTo>
                  <a:pt x="50464" y="236071"/>
                  <a:pt x="51391" y="247498"/>
                  <a:pt x="58417" y="254524"/>
                </a:cubicBezTo>
                <a:lnTo>
                  <a:pt x="72557" y="268664"/>
                </a:lnTo>
                <a:cubicBezTo>
                  <a:pt x="114978" y="267093"/>
                  <a:pt x="157463" y="266775"/>
                  <a:pt x="199819" y="263951"/>
                </a:cubicBezTo>
                <a:cubicBezTo>
                  <a:pt x="220121" y="262597"/>
                  <a:pt x="210939" y="259019"/>
                  <a:pt x="218673" y="245097"/>
                </a:cubicBezTo>
                <a:cubicBezTo>
                  <a:pt x="234847" y="215984"/>
                  <a:pt x="231010" y="221161"/>
                  <a:pt x="251667" y="207390"/>
                </a:cubicBezTo>
                <a:cubicBezTo>
                  <a:pt x="253238" y="202677"/>
                  <a:pt x="256380" y="198218"/>
                  <a:pt x="256380" y="193250"/>
                </a:cubicBezTo>
                <a:cubicBezTo>
                  <a:pt x="256380" y="190867"/>
                  <a:pt x="250674" y="161124"/>
                  <a:pt x="246953" y="155543"/>
                </a:cubicBezTo>
                <a:cubicBezTo>
                  <a:pt x="241739" y="147722"/>
                  <a:pt x="227371" y="136325"/>
                  <a:pt x="218673" y="131976"/>
                </a:cubicBezTo>
                <a:cubicBezTo>
                  <a:pt x="197418" y="121349"/>
                  <a:pt x="210651" y="134718"/>
                  <a:pt x="190392" y="117835"/>
                </a:cubicBezTo>
                <a:cubicBezTo>
                  <a:pt x="185271" y="113568"/>
                  <a:pt x="180519" y="108816"/>
                  <a:pt x="176252" y="103695"/>
                </a:cubicBezTo>
                <a:cubicBezTo>
                  <a:pt x="172625" y="99343"/>
                  <a:pt x="180966" y="117835"/>
                  <a:pt x="180966" y="117835"/>
                </a:cubicBezTo>
                <a:close/>
              </a:path>
            </a:pathLst>
          </a:custGeom>
          <a:solidFill>
            <a:srgbClr val="FF5050"/>
          </a:solidFill>
          <a:ln w="28575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67" name="Прямая со стрелкой 66"/>
          <p:cNvCxnSpPr>
            <a:endCxn id="9" idx="7"/>
          </p:cNvCxnSpPr>
          <p:nvPr/>
        </p:nvCxnSpPr>
        <p:spPr>
          <a:xfrm rot="5400000" flipH="1" flipV="1">
            <a:off x="5022057" y="3417094"/>
            <a:ext cx="420687" cy="32067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stCxn id="62" idx="12"/>
          </p:cNvCxnSpPr>
          <p:nvPr/>
        </p:nvCxnSpPr>
        <p:spPr>
          <a:xfrm flipV="1">
            <a:off x="5065713" y="3429000"/>
            <a:ext cx="555625" cy="33337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олилиния 61"/>
          <p:cNvSpPr/>
          <p:nvPr/>
        </p:nvSpPr>
        <p:spPr>
          <a:xfrm>
            <a:off x="5024772" y="3748147"/>
            <a:ext cx="132211" cy="99075"/>
          </a:xfrm>
          <a:custGeom>
            <a:avLst/>
            <a:gdLst>
              <a:gd name="connsiteX0" fmla="*/ 31818 w 132211"/>
              <a:gd name="connsiteY0" fmla="*/ 14799 h 99075"/>
              <a:gd name="connsiteX1" fmla="*/ 2321 w 132211"/>
              <a:gd name="connsiteY1" fmla="*/ 27440 h 99075"/>
              <a:gd name="connsiteX2" fmla="*/ 6535 w 132211"/>
              <a:gd name="connsiteY2" fmla="*/ 69578 h 99075"/>
              <a:gd name="connsiteX3" fmla="*/ 14963 w 132211"/>
              <a:gd name="connsiteY3" fmla="*/ 94861 h 99075"/>
              <a:gd name="connsiteX4" fmla="*/ 27604 w 132211"/>
              <a:gd name="connsiteY4" fmla="*/ 99075 h 99075"/>
              <a:gd name="connsiteX5" fmla="*/ 65528 w 132211"/>
              <a:gd name="connsiteY5" fmla="*/ 94861 h 99075"/>
              <a:gd name="connsiteX6" fmla="*/ 86598 w 132211"/>
              <a:gd name="connsiteY6" fmla="*/ 90647 h 99075"/>
              <a:gd name="connsiteX7" fmla="*/ 124522 w 132211"/>
              <a:gd name="connsiteY7" fmla="*/ 86434 h 99075"/>
              <a:gd name="connsiteX8" fmla="*/ 124522 w 132211"/>
              <a:gd name="connsiteY8" fmla="*/ 35868 h 99075"/>
              <a:gd name="connsiteX9" fmla="*/ 120308 w 132211"/>
              <a:gd name="connsiteY9" fmla="*/ 23226 h 99075"/>
              <a:gd name="connsiteX10" fmla="*/ 82384 w 132211"/>
              <a:gd name="connsiteY10" fmla="*/ 2157 h 99075"/>
              <a:gd name="connsiteX11" fmla="*/ 52887 w 132211"/>
              <a:gd name="connsiteY11" fmla="*/ 10585 h 99075"/>
              <a:gd name="connsiteX12" fmla="*/ 40246 w 132211"/>
              <a:gd name="connsiteY12" fmla="*/ 14799 h 99075"/>
              <a:gd name="connsiteX13" fmla="*/ 31818 w 132211"/>
              <a:gd name="connsiteY13" fmla="*/ 14799 h 9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2211" h="99075">
                <a:moveTo>
                  <a:pt x="31818" y="14799"/>
                </a:moveTo>
                <a:cubicBezTo>
                  <a:pt x="25497" y="16906"/>
                  <a:pt x="3586" y="19848"/>
                  <a:pt x="2321" y="27440"/>
                </a:cubicBezTo>
                <a:cubicBezTo>
                  <a:pt x="0" y="41364"/>
                  <a:pt x="3933" y="55704"/>
                  <a:pt x="6535" y="69578"/>
                </a:cubicBezTo>
                <a:cubicBezTo>
                  <a:pt x="8172" y="78309"/>
                  <a:pt x="6535" y="92052"/>
                  <a:pt x="14963" y="94861"/>
                </a:cubicBezTo>
                <a:lnTo>
                  <a:pt x="27604" y="99075"/>
                </a:lnTo>
                <a:cubicBezTo>
                  <a:pt x="40245" y="97670"/>
                  <a:pt x="52937" y="96660"/>
                  <a:pt x="65528" y="94861"/>
                </a:cubicBezTo>
                <a:cubicBezTo>
                  <a:pt x="72618" y="93848"/>
                  <a:pt x="79508" y="91660"/>
                  <a:pt x="86598" y="90647"/>
                </a:cubicBezTo>
                <a:cubicBezTo>
                  <a:pt x="99189" y="88848"/>
                  <a:pt x="111881" y="87838"/>
                  <a:pt x="124522" y="86434"/>
                </a:cubicBezTo>
                <a:cubicBezTo>
                  <a:pt x="132211" y="63368"/>
                  <a:pt x="130795" y="73502"/>
                  <a:pt x="124522" y="35868"/>
                </a:cubicBezTo>
                <a:cubicBezTo>
                  <a:pt x="123792" y="31486"/>
                  <a:pt x="123449" y="26367"/>
                  <a:pt x="120308" y="23226"/>
                </a:cubicBezTo>
                <a:cubicBezTo>
                  <a:pt x="105820" y="8738"/>
                  <a:pt x="98280" y="7456"/>
                  <a:pt x="82384" y="2157"/>
                </a:cubicBezTo>
                <a:cubicBezTo>
                  <a:pt x="52067" y="12263"/>
                  <a:pt x="89933" y="0"/>
                  <a:pt x="52887" y="10585"/>
                </a:cubicBezTo>
                <a:cubicBezTo>
                  <a:pt x="48616" y="11805"/>
                  <a:pt x="44627" y="14069"/>
                  <a:pt x="40246" y="14799"/>
                </a:cubicBezTo>
                <a:cubicBezTo>
                  <a:pt x="36089" y="15492"/>
                  <a:pt x="38139" y="12692"/>
                  <a:pt x="31818" y="14799"/>
                </a:cubicBezTo>
                <a:close/>
              </a:path>
            </a:pathLst>
          </a:custGeom>
          <a:solidFill>
            <a:srgbClr val="FF5050"/>
          </a:solidFill>
          <a:ln w="28575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6154615" y="3591179"/>
            <a:ext cx="425546" cy="187001"/>
          </a:xfrm>
          <a:custGeom>
            <a:avLst/>
            <a:gdLst>
              <a:gd name="connsiteX0" fmla="*/ 70339 w 425546"/>
              <a:gd name="connsiteY0" fmla="*/ 21203 h 187001"/>
              <a:gd name="connsiteX1" fmla="*/ 60290 w 425546"/>
              <a:gd name="connsiteY1" fmla="*/ 6131 h 187001"/>
              <a:gd name="connsiteX2" fmla="*/ 5025 w 425546"/>
              <a:gd name="connsiteY2" fmla="*/ 26228 h 187001"/>
              <a:gd name="connsiteX3" fmla="*/ 0 w 425546"/>
              <a:gd name="connsiteY3" fmla="*/ 41300 h 187001"/>
              <a:gd name="connsiteX4" fmla="*/ 5025 w 425546"/>
              <a:gd name="connsiteY4" fmla="*/ 136759 h 187001"/>
              <a:gd name="connsiteX5" fmla="*/ 15073 w 425546"/>
              <a:gd name="connsiteY5" fmla="*/ 146808 h 187001"/>
              <a:gd name="connsiteX6" fmla="*/ 95460 w 425546"/>
              <a:gd name="connsiteY6" fmla="*/ 161880 h 187001"/>
              <a:gd name="connsiteX7" fmla="*/ 140677 w 425546"/>
              <a:gd name="connsiteY7" fmla="*/ 176953 h 187001"/>
              <a:gd name="connsiteX8" fmla="*/ 155750 w 425546"/>
              <a:gd name="connsiteY8" fmla="*/ 181977 h 187001"/>
              <a:gd name="connsiteX9" fmla="*/ 175847 w 425546"/>
              <a:gd name="connsiteY9" fmla="*/ 187001 h 187001"/>
              <a:gd name="connsiteX10" fmla="*/ 366765 w 425546"/>
              <a:gd name="connsiteY10" fmla="*/ 181977 h 187001"/>
              <a:gd name="connsiteX11" fmla="*/ 386862 w 425546"/>
              <a:gd name="connsiteY11" fmla="*/ 161880 h 187001"/>
              <a:gd name="connsiteX12" fmla="*/ 396910 w 425546"/>
              <a:gd name="connsiteY12" fmla="*/ 146808 h 187001"/>
              <a:gd name="connsiteX13" fmla="*/ 417007 w 425546"/>
              <a:gd name="connsiteY13" fmla="*/ 121687 h 187001"/>
              <a:gd name="connsiteX14" fmla="*/ 411983 w 425546"/>
              <a:gd name="connsiteY14" fmla="*/ 51348 h 187001"/>
              <a:gd name="connsiteX15" fmla="*/ 386862 w 425546"/>
              <a:gd name="connsiteY15" fmla="*/ 36276 h 187001"/>
              <a:gd name="connsiteX16" fmla="*/ 276330 w 425546"/>
              <a:gd name="connsiteY16" fmla="*/ 31252 h 187001"/>
              <a:gd name="connsiteX17" fmla="*/ 246185 w 425546"/>
              <a:gd name="connsiteY17" fmla="*/ 21203 h 187001"/>
              <a:gd name="connsiteX18" fmla="*/ 231112 w 425546"/>
              <a:gd name="connsiteY18" fmla="*/ 26228 h 187001"/>
              <a:gd name="connsiteX19" fmla="*/ 216040 w 425546"/>
              <a:gd name="connsiteY19" fmla="*/ 36276 h 187001"/>
              <a:gd name="connsiteX20" fmla="*/ 190919 w 425546"/>
              <a:gd name="connsiteY20" fmla="*/ 41300 h 187001"/>
              <a:gd name="connsiteX21" fmla="*/ 175847 w 425546"/>
              <a:gd name="connsiteY21" fmla="*/ 46324 h 187001"/>
              <a:gd name="connsiteX22" fmla="*/ 165798 w 425546"/>
              <a:gd name="connsiteY22" fmla="*/ 56373 h 187001"/>
              <a:gd name="connsiteX23" fmla="*/ 155750 w 425546"/>
              <a:gd name="connsiteY23" fmla="*/ 71445 h 187001"/>
              <a:gd name="connsiteX24" fmla="*/ 140677 w 425546"/>
              <a:gd name="connsiteY24" fmla="*/ 66421 h 187001"/>
              <a:gd name="connsiteX25" fmla="*/ 115556 w 425546"/>
              <a:gd name="connsiteY25" fmla="*/ 41300 h 187001"/>
              <a:gd name="connsiteX26" fmla="*/ 90436 w 425546"/>
              <a:gd name="connsiteY26" fmla="*/ 21203 h 187001"/>
              <a:gd name="connsiteX27" fmla="*/ 80387 w 425546"/>
              <a:gd name="connsiteY27" fmla="*/ 11155 h 187001"/>
              <a:gd name="connsiteX28" fmla="*/ 70339 w 425546"/>
              <a:gd name="connsiteY28" fmla="*/ 21203 h 1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25546" h="187001">
                <a:moveTo>
                  <a:pt x="70339" y="21203"/>
                </a:moveTo>
                <a:cubicBezTo>
                  <a:pt x="66990" y="20366"/>
                  <a:pt x="66231" y="7211"/>
                  <a:pt x="60290" y="6131"/>
                </a:cubicBezTo>
                <a:cubicBezTo>
                  <a:pt x="26569" y="0"/>
                  <a:pt x="16518" y="3244"/>
                  <a:pt x="5025" y="26228"/>
                </a:cubicBezTo>
                <a:cubicBezTo>
                  <a:pt x="2657" y="30965"/>
                  <a:pt x="1675" y="36276"/>
                  <a:pt x="0" y="41300"/>
                </a:cubicBezTo>
                <a:cubicBezTo>
                  <a:pt x="1675" y="73120"/>
                  <a:pt x="519" y="105216"/>
                  <a:pt x="5025" y="136759"/>
                </a:cubicBezTo>
                <a:cubicBezTo>
                  <a:pt x="5695" y="141448"/>
                  <a:pt x="10836" y="144690"/>
                  <a:pt x="15073" y="146808"/>
                </a:cubicBezTo>
                <a:cubicBezTo>
                  <a:pt x="41970" y="160257"/>
                  <a:pt x="65213" y="158855"/>
                  <a:pt x="95460" y="161880"/>
                </a:cubicBezTo>
                <a:lnTo>
                  <a:pt x="140677" y="176953"/>
                </a:lnTo>
                <a:cubicBezTo>
                  <a:pt x="145701" y="178628"/>
                  <a:pt x="150612" y="180693"/>
                  <a:pt x="155750" y="181977"/>
                </a:cubicBezTo>
                <a:lnTo>
                  <a:pt x="175847" y="187001"/>
                </a:lnTo>
                <a:lnTo>
                  <a:pt x="366765" y="181977"/>
                </a:lnTo>
                <a:cubicBezTo>
                  <a:pt x="376172" y="180857"/>
                  <a:pt x="381607" y="169763"/>
                  <a:pt x="386862" y="161880"/>
                </a:cubicBezTo>
                <a:cubicBezTo>
                  <a:pt x="390211" y="156856"/>
                  <a:pt x="393138" y="151523"/>
                  <a:pt x="396910" y="146808"/>
                </a:cubicBezTo>
                <a:cubicBezTo>
                  <a:pt x="425546" y="111014"/>
                  <a:pt x="386082" y="168074"/>
                  <a:pt x="417007" y="121687"/>
                </a:cubicBezTo>
                <a:cubicBezTo>
                  <a:pt x="415332" y="98241"/>
                  <a:pt x="416315" y="74451"/>
                  <a:pt x="411983" y="51348"/>
                </a:cubicBezTo>
                <a:cubicBezTo>
                  <a:pt x="410412" y="42967"/>
                  <a:pt x="392763" y="36748"/>
                  <a:pt x="386862" y="36276"/>
                </a:cubicBezTo>
                <a:cubicBezTo>
                  <a:pt x="350097" y="33335"/>
                  <a:pt x="313174" y="32927"/>
                  <a:pt x="276330" y="31252"/>
                </a:cubicBezTo>
                <a:cubicBezTo>
                  <a:pt x="266282" y="27902"/>
                  <a:pt x="256233" y="17853"/>
                  <a:pt x="246185" y="21203"/>
                </a:cubicBezTo>
                <a:cubicBezTo>
                  <a:pt x="241161" y="22878"/>
                  <a:pt x="235849" y="23859"/>
                  <a:pt x="231112" y="26228"/>
                </a:cubicBezTo>
                <a:cubicBezTo>
                  <a:pt x="225711" y="28928"/>
                  <a:pt x="221694" y="34156"/>
                  <a:pt x="216040" y="36276"/>
                </a:cubicBezTo>
                <a:cubicBezTo>
                  <a:pt x="208044" y="39274"/>
                  <a:pt x="199204" y="39229"/>
                  <a:pt x="190919" y="41300"/>
                </a:cubicBezTo>
                <a:cubicBezTo>
                  <a:pt x="185781" y="42584"/>
                  <a:pt x="180871" y="44649"/>
                  <a:pt x="175847" y="46324"/>
                </a:cubicBezTo>
                <a:cubicBezTo>
                  <a:pt x="172497" y="49674"/>
                  <a:pt x="168757" y="52674"/>
                  <a:pt x="165798" y="56373"/>
                </a:cubicBezTo>
                <a:cubicBezTo>
                  <a:pt x="162026" y="61088"/>
                  <a:pt x="161356" y="69203"/>
                  <a:pt x="155750" y="71445"/>
                </a:cubicBezTo>
                <a:cubicBezTo>
                  <a:pt x="150833" y="73412"/>
                  <a:pt x="145701" y="68096"/>
                  <a:pt x="140677" y="66421"/>
                </a:cubicBezTo>
                <a:cubicBezTo>
                  <a:pt x="113885" y="26230"/>
                  <a:pt x="149048" y="74791"/>
                  <a:pt x="115556" y="41300"/>
                </a:cubicBezTo>
                <a:cubicBezTo>
                  <a:pt x="92829" y="18574"/>
                  <a:pt x="119780" y="30986"/>
                  <a:pt x="90436" y="21203"/>
                </a:cubicBezTo>
                <a:cubicBezTo>
                  <a:pt x="87086" y="17854"/>
                  <a:pt x="84449" y="13592"/>
                  <a:pt x="80387" y="11155"/>
                </a:cubicBezTo>
                <a:cubicBezTo>
                  <a:pt x="68483" y="4013"/>
                  <a:pt x="73688" y="22040"/>
                  <a:pt x="70339" y="21203"/>
                </a:cubicBezTo>
                <a:close/>
              </a:path>
            </a:pathLst>
          </a:custGeom>
          <a:solidFill>
            <a:srgbClr val="FF5050"/>
          </a:solidFill>
          <a:ln w="28575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074" name="Ink 7"/>
          <p:cNvPicPr>
            <a:picLocks noRot="1" noChangeAspect="1" noEditPoints="1" noChangeArrowheads="1" noChangeShapeType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5650" y="2241550"/>
            <a:ext cx="3770313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55577" y="214313"/>
            <a:ext cx="6120680" cy="8636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Мировые центры сортовых богатств (генов) культурных растений (Н. И. Вавилов, 1930)</a:t>
            </a:r>
          </a:p>
        </p:txBody>
      </p:sp>
      <p:pic>
        <p:nvPicPr>
          <p:cNvPr id="1029" name="Picture 3" descr="m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9688"/>
            <a:ext cx="9144000" cy="5576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2" name="Группа 74"/>
          <p:cNvGrpSpPr>
            <a:grpSpLocks/>
          </p:cNvGrpSpPr>
          <p:nvPr/>
        </p:nvGrpSpPr>
        <p:grpSpPr bwMode="auto">
          <a:xfrm>
            <a:off x="835025" y="2855913"/>
            <a:ext cx="7527925" cy="3343275"/>
            <a:chOff x="835796" y="2855165"/>
            <a:chExt cx="7527764" cy="3343679"/>
          </a:xfrm>
        </p:grpSpPr>
        <p:sp>
          <p:nvSpPr>
            <p:cNvPr id="51" name="Полилиния 50"/>
            <p:cNvSpPr/>
            <p:nvPr/>
          </p:nvSpPr>
          <p:spPr bwMode="auto">
            <a:xfrm>
              <a:off x="3858331" y="3213983"/>
              <a:ext cx="1565242" cy="757329"/>
            </a:xfrm>
            <a:custGeom>
              <a:avLst/>
              <a:gdLst>
                <a:gd name="connsiteX0" fmla="*/ 31131 w 1644739"/>
                <a:gd name="connsiteY0" fmla="*/ 299677 h 748069"/>
                <a:gd name="connsiteX1" fmla="*/ 23447 w 1644739"/>
                <a:gd name="connsiteY1" fmla="*/ 288151 h 748069"/>
                <a:gd name="connsiteX2" fmla="*/ 395 w 1644739"/>
                <a:gd name="connsiteY2" fmla="*/ 280467 h 748069"/>
                <a:gd name="connsiteX3" fmla="*/ 4237 w 1644739"/>
                <a:gd name="connsiteY3" fmla="*/ 234363 h 748069"/>
                <a:gd name="connsiteX4" fmla="*/ 15763 w 1644739"/>
                <a:gd name="connsiteY4" fmla="*/ 226679 h 748069"/>
                <a:gd name="connsiteX5" fmla="*/ 19605 w 1644739"/>
                <a:gd name="connsiteY5" fmla="*/ 207469 h 748069"/>
                <a:gd name="connsiteX6" fmla="*/ 23447 w 1644739"/>
                <a:gd name="connsiteY6" fmla="*/ 195943 h 748069"/>
                <a:gd name="connsiteX7" fmla="*/ 27289 w 1644739"/>
                <a:gd name="connsiteY7" fmla="*/ 161365 h 748069"/>
                <a:gd name="connsiteX8" fmla="*/ 31131 w 1644739"/>
                <a:gd name="connsiteY8" fmla="*/ 149839 h 748069"/>
                <a:gd name="connsiteX9" fmla="*/ 54183 w 1644739"/>
                <a:gd name="connsiteY9" fmla="*/ 142155 h 748069"/>
                <a:gd name="connsiteX10" fmla="*/ 84919 w 1644739"/>
                <a:gd name="connsiteY10" fmla="*/ 134471 h 748069"/>
                <a:gd name="connsiteX11" fmla="*/ 227074 w 1644739"/>
                <a:gd name="connsiteY11" fmla="*/ 138313 h 748069"/>
                <a:gd name="connsiteX12" fmla="*/ 238600 w 1644739"/>
                <a:gd name="connsiteY12" fmla="*/ 142155 h 748069"/>
                <a:gd name="connsiteX13" fmla="*/ 257810 w 1644739"/>
                <a:gd name="connsiteY13" fmla="*/ 145997 h 748069"/>
                <a:gd name="connsiteX14" fmla="*/ 273178 w 1644739"/>
                <a:gd name="connsiteY14" fmla="*/ 149839 h 748069"/>
                <a:gd name="connsiteX15" fmla="*/ 353860 w 1644739"/>
                <a:gd name="connsiteY15" fmla="*/ 145997 h 748069"/>
                <a:gd name="connsiteX16" fmla="*/ 357702 w 1644739"/>
                <a:gd name="connsiteY16" fmla="*/ 115261 h 748069"/>
                <a:gd name="connsiteX17" fmla="*/ 373070 w 1644739"/>
                <a:gd name="connsiteY17" fmla="*/ 111419 h 748069"/>
                <a:gd name="connsiteX18" fmla="*/ 376912 w 1644739"/>
                <a:gd name="connsiteY18" fmla="*/ 99893 h 748069"/>
                <a:gd name="connsiteX19" fmla="*/ 388438 w 1644739"/>
                <a:gd name="connsiteY19" fmla="*/ 96051 h 748069"/>
                <a:gd name="connsiteX20" fmla="*/ 415333 w 1644739"/>
                <a:gd name="connsiteY20" fmla="*/ 88366 h 748069"/>
                <a:gd name="connsiteX21" fmla="*/ 438385 w 1644739"/>
                <a:gd name="connsiteY21" fmla="*/ 72998 h 748069"/>
                <a:gd name="connsiteX22" fmla="*/ 446069 w 1644739"/>
                <a:gd name="connsiteY22" fmla="*/ 61472 h 748069"/>
                <a:gd name="connsiteX23" fmla="*/ 461437 w 1644739"/>
                <a:gd name="connsiteY23" fmla="*/ 57630 h 748069"/>
                <a:gd name="connsiteX24" fmla="*/ 476805 w 1644739"/>
                <a:gd name="connsiteY24" fmla="*/ 49946 h 748069"/>
                <a:gd name="connsiteX25" fmla="*/ 480647 w 1644739"/>
                <a:gd name="connsiteY25" fmla="*/ 38420 h 748069"/>
                <a:gd name="connsiteX26" fmla="*/ 492173 w 1644739"/>
                <a:gd name="connsiteY26" fmla="*/ 34578 h 748069"/>
                <a:gd name="connsiteX27" fmla="*/ 507541 w 1644739"/>
                <a:gd name="connsiteY27" fmla="*/ 23052 h 748069"/>
                <a:gd name="connsiteX28" fmla="*/ 522909 w 1644739"/>
                <a:gd name="connsiteY28" fmla="*/ 7684 h 748069"/>
                <a:gd name="connsiteX29" fmla="*/ 538277 w 1644739"/>
                <a:gd name="connsiteY29" fmla="*/ 3842 h 748069"/>
                <a:gd name="connsiteX30" fmla="*/ 588223 w 1644739"/>
                <a:gd name="connsiteY30" fmla="*/ 0 h 748069"/>
                <a:gd name="connsiteX31" fmla="*/ 718852 w 1644739"/>
                <a:gd name="connsiteY31" fmla="*/ 3842 h 748069"/>
                <a:gd name="connsiteX32" fmla="*/ 761114 w 1644739"/>
                <a:gd name="connsiteY32" fmla="*/ 23052 h 748069"/>
                <a:gd name="connsiteX33" fmla="*/ 784166 w 1644739"/>
                <a:gd name="connsiteY33" fmla="*/ 26894 h 748069"/>
                <a:gd name="connsiteX34" fmla="*/ 799534 w 1644739"/>
                <a:gd name="connsiteY34" fmla="*/ 30736 h 748069"/>
                <a:gd name="connsiteX35" fmla="*/ 811060 w 1644739"/>
                <a:gd name="connsiteY35" fmla="*/ 34578 h 748069"/>
                <a:gd name="connsiteX36" fmla="*/ 834112 w 1644739"/>
                <a:gd name="connsiteY36" fmla="*/ 46104 h 748069"/>
                <a:gd name="connsiteX37" fmla="*/ 853322 w 1644739"/>
                <a:gd name="connsiteY37" fmla="*/ 49946 h 748069"/>
                <a:gd name="connsiteX38" fmla="*/ 868691 w 1644739"/>
                <a:gd name="connsiteY38" fmla="*/ 53788 h 748069"/>
                <a:gd name="connsiteX39" fmla="*/ 891743 w 1644739"/>
                <a:gd name="connsiteY39" fmla="*/ 57630 h 748069"/>
                <a:gd name="connsiteX40" fmla="*/ 930163 w 1644739"/>
                <a:gd name="connsiteY40" fmla="*/ 65314 h 748069"/>
                <a:gd name="connsiteX41" fmla="*/ 991635 w 1644739"/>
                <a:gd name="connsiteY41" fmla="*/ 69156 h 748069"/>
                <a:gd name="connsiteX42" fmla="*/ 1003161 w 1644739"/>
                <a:gd name="connsiteY42" fmla="*/ 72998 h 748069"/>
                <a:gd name="connsiteX43" fmla="*/ 1045423 w 1644739"/>
                <a:gd name="connsiteY43" fmla="*/ 80682 h 748069"/>
                <a:gd name="connsiteX44" fmla="*/ 1087685 w 1644739"/>
                <a:gd name="connsiteY44" fmla="*/ 92208 h 748069"/>
                <a:gd name="connsiteX45" fmla="*/ 1118422 w 1644739"/>
                <a:gd name="connsiteY45" fmla="*/ 99893 h 748069"/>
                <a:gd name="connsiteX46" fmla="*/ 1168368 w 1644739"/>
                <a:gd name="connsiteY46" fmla="*/ 103735 h 748069"/>
                <a:gd name="connsiteX47" fmla="*/ 1199104 w 1644739"/>
                <a:gd name="connsiteY47" fmla="*/ 111419 h 748069"/>
                <a:gd name="connsiteX48" fmla="*/ 1214472 w 1644739"/>
                <a:gd name="connsiteY48" fmla="*/ 119103 h 748069"/>
                <a:gd name="connsiteX49" fmla="*/ 1237524 w 1644739"/>
                <a:gd name="connsiteY49" fmla="*/ 145997 h 748069"/>
                <a:gd name="connsiteX50" fmla="*/ 1252892 w 1644739"/>
                <a:gd name="connsiteY50" fmla="*/ 149839 h 748069"/>
                <a:gd name="connsiteX51" fmla="*/ 1279786 w 1644739"/>
                <a:gd name="connsiteY51" fmla="*/ 165207 h 748069"/>
                <a:gd name="connsiteX52" fmla="*/ 1302838 w 1644739"/>
                <a:gd name="connsiteY52" fmla="*/ 172891 h 748069"/>
                <a:gd name="connsiteX53" fmla="*/ 1556412 w 1644739"/>
                <a:gd name="connsiteY53" fmla="*/ 172891 h 748069"/>
                <a:gd name="connsiteX54" fmla="*/ 1537201 w 1644739"/>
                <a:gd name="connsiteY54" fmla="*/ 261257 h 748069"/>
                <a:gd name="connsiteX55" fmla="*/ 1529517 w 1644739"/>
                <a:gd name="connsiteY55" fmla="*/ 272783 h 748069"/>
                <a:gd name="connsiteX56" fmla="*/ 1517991 w 1644739"/>
                <a:gd name="connsiteY56" fmla="*/ 276625 h 748069"/>
                <a:gd name="connsiteX57" fmla="*/ 1510307 w 1644739"/>
                <a:gd name="connsiteY57" fmla="*/ 299677 h 748069"/>
                <a:gd name="connsiteX58" fmla="*/ 1506465 w 1644739"/>
                <a:gd name="connsiteY58" fmla="*/ 311203 h 748069"/>
                <a:gd name="connsiteX59" fmla="*/ 1498781 w 1644739"/>
                <a:gd name="connsiteY59" fmla="*/ 349624 h 748069"/>
                <a:gd name="connsiteX60" fmla="*/ 1491097 w 1644739"/>
                <a:gd name="connsiteY60" fmla="*/ 388044 h 748069"/>
                <a:gd name="connsiteX61" fmla="*/ 1487255 w 1644739"/>
                <a:gd name="connsiteY61" fmla="*/ 403412 h 748069"/>
                <a:gd name="connsiteX62" fmla="*/ 1471887 w 1644739"/>
                <a:gd name="connsiteY62" fmla="*/ 426464 h 748069"/>
                <a:gd name="connsiteX63" fmla="*/ 1464203 w 1644739"/>
                <a:gd name="connsiteY63" fmla="*/ 437990 h 748069"/>
                <a:gd name="connsiteX64" fmla="*/ 1452677 w 1644739"/>
                <a:gd name="connsiteY64" fmla="*/ 491778 h 748069"/>
                <a:gd name="connsiteX65" fmla="*/ 1448835 w 1644739"/>
                <a:gd name="connsiteY65" fmla="*/ 503304 h 748069"/>
                <a:gd name="connsiteX66" fmla="*/ 1437309 w 1644739"/>
                <a:gd name="connsiteY66" fmla="*/ 507146 h 748069"/>
                <a:gd name="connsiteX67" fmla="*/ 1429625 w 1644739"/>
                <a:gd name="connsiteY67" fmla="*/ 518672 h 748069"/>
                <a:gd name="connsiteX68" fmla="*/ 1395047 w 1644739"/>
                <a:gd name="connsiteY68" fmla="*/ 537882 h 748069"/>
                <a:gd name="connsiteX69" fmla="*/ 1375837 w 1644739"/>
                <a:gd name="connsiteY69" fmla="*/ 564777 h 748069"/>
                <a:gd name="connsiteX70" fmla="*/ 1364311 w 1644739"/>
                <a:gd name="connsiteY70" fmla="*/ 580145 h 748069"/>
                <a:gd name="connsiteX71" fmla="*/ 1348943 w 1644739"/>
                <a:gd name="connsiteY71" fmla="*/ 583987 h 748069"/>
                <a:gd name="connsiteX72" fmla="*/ 1337417 w 1644739"/>
                <a:gd name="connsiteY72" fmla="*/ 599355 h 748069"/>
                <a:gd name="connsiteX73" fmla="*/ 1325891 w 1644739"/>
                <a:gd name="connsiteY73" fmla="*/ 603197 h 748069"/>
                <a:gd name="connsiteX74" fmla="*/ 1345101 w 1644739"/>
                <a:gd name="connsiteY74" fmla="*/ 649301 h 748069"/>
                <a:gd name="connsiteX75" fmla="*/ 1348943 w 1644739"/>
                <a:gd name="connsiteY75" fmla="*/ 683879 h 748069"/>
                <a:gd name="connsiteX76" fmla="*/ 1256734 w 1644739"/>
                <a:gd name="connsiteY76" fmla="*/ 714615 h 748069"/>
                <a:gd name="connsiteX77" fmla="*/ 1245208 w 1644739"/>
                <a:gd name="connsiteY77" fmla="*/ 706931 h 748069"/>
                <a:gd name="connsiteX78" fmla="*/ 1241366 w 1644739"/>
                <a:gd name="connsiteY78" fmla="*/ 695405 h 748069"/>
                <a:gd name="connsiteX79" fmla="*/ 1237524 w 1644739"/>
                <a:gd name="connsiteY79" fmla="*/ 653143 h 748069"/>
                <a:gd name="connsiteX80" fmla="*/ 1233682 w 1644739"/>
                <a:gd name="connsiteY80" fmla="*/ 641617 h 748069"/>
                <a:gd name="connsiteX81" fmla="*/ 1218314 w 1644739"/>
                <a:gd name="connsiteY81" fmla="*/ 637775 h 748069"/>
                <a:gd name="connsiteX82" fmla="*/ 1206788 w 1644739"/>
                <a:gd name="connsiteY82" fmla="*/ 626249 h 748069"/>
                <a:gd name="connsiteX83" fmla="*/ 1191420 w 1644739"/>
                <a:gd name="connsiteY83" fmla="*/ 622407 h 748069"/>
                <a:gd name="connsiteX84" fmla="*/ 1160684 w 1644739"/>
                <a:gd name="connsiteY84" fmla="*/ 591671 h 748069"/>
                <a:gd name="connsiteX85" fmla="*/ 1156842 w 1644739"/>
                <a:gd name="connsiteY85" fmla="*/ 576303 h 748069"/>
                <a:gd name="connsiteX86" fmla="*/ 1141474 w 1644739"/>
                <a:gd name="connsiteY86" fmla="*/ 549408 h 748069"/>
                <a:gd name="connsiteX87" fmla="*/ 937847 w 1644739"/>
                <a:gd name="connsiteY87" fmla="*/ 553251 h 748069"/>
                <a:gd name="connsiteX88" fmla="*/ 872533 w 1644739"/>
                <a:gd name="connsiteY88" fmla="*/ 560935 h 748069"/>
                <a:gd name="connsiteX89" fmla="*/ 841796 w 1644739"/>
                <a:gd name="connsiteY89" fmla="*/ 564777 h 748069"/>
                <a:gd name="connsiteX90" fmla="*/ 776482 w 1644739"/>
                <a:gd name="connsiteY90" fmla="*/ 560935 h 748069"/>
                <a:gd name="connsiteX91" fmla="*/ 764956 w 1644739"/>
                <a:gd name="connsiteY91" fmla="*/ 545566 h 748069"/>
                <a:gd name="connsiteX92" fmla="*/ 749588 w 1644739"/>
                <a:gd name="connsiteY92" fmla="*/ 541724 h 748069"/>
                <a:gd name="connsiteX93" fmla="*/ 738062 w 1644739"/>
                <a:gd name="connsiteY93" fmla="*/ 534040 h 748069"/>
                <a:gd name="connsiteX94" fmla="*/ 680432 w 1644739"/>
                <a:gd name="connsiteY94" fmla="*/ 522514 h 748069"/>
                <a:gd name="connsiteX95" fmla="*/ 661222 w 1644739"/>
                <a:gd name="connsiteY95" fmla="*/ 518672 h 748069"/>
                <a:gd name="connsiteX96" fmla="*/ 595907 w 1644739"/>
                <a:gd name="connsiteY96" fmla="*/ 514830 h 748069"/>
                <a:gd name="connsiteX97" fmla="*/ 499857 w 1644739"/>
                <a:gd name="connsiteY97" fmla="*/ 503304 h 748069"/>
                <a:gd name="connsiteX98" fmla="*/ 469121 w 1644739"/>
                <a:gd name="connsiteY98" fmla="*/ 495620 h 748069"/>
                <a:gd name="connsiteX99" fmla="*/ 426859 w 1644739"/>
                <a:gd name="connsiteY99" fmla="*/ 484094 h 748069"/>
                <a:gd name="connsiteX100" fmla="*/ 280862 w 1644739"/>
                <a:gd name="connsiteY100" fmla="*/ 480252 h 748069"/>
                <a:gd name="connsiteX101" fmla="*/ 211706 w 1644739"/>
                <a:gd name="connsiteY101" fmla="*/ 472568 h 748069"/>
                <a:gd name="connsiteX102" fmla="*/ 115655 w 1644739"/>
                <a:gd name="connsiteY102" fmla="*/ 461042 h 748069"/>
                <a:gd name="connsiteX103" fmla="*/ 100287 w 1644739"/>
                <a:gd name="connsiteY103" fmla="*/ 437990 h 748069"/>
                <a:gd name="connsiteX104" fmla="*/ 92603 w 1644739"/>
                <a:gd name="connsiteY104" fmla="*/ 414938 h 748069"/>
                <a:gd name="connsiteX105" fmla="*/ 81077 w 1644739"/>
                <a:gd name="connsiteY105" fmla="*/ 399570 h 748069"/>
                <a:gd name="connsiteX106" fmla="*/ 65709 w 1644739"/>
                <a:gd name="connsiteY106" fmla="*/ 372676 h 748069"/>
                <a:gd name="connsiteX107" fmla="*/ 54183 w 1644739"/>
                <a:gd name="connsiteY107" fmla="*/ 361150 h 748069"/>
                <a:gd name="connsiteX108" fmla="*/ 42657 w 1644739"/>
                <a:gd name="connsiteY108" fmla="*/ 326572 h 748069"/>
                <a:gd name="connsiteX109" fmla="*/ 38815 w 1644739"/>
                <a:gd name="connsiteY109" fmla="*/ 315045 h 748069"/>
                <a:gd name="connsiteX110" fmla="*/ 31131 w 1644739"/>
                <a:gd name="connsiteY110" fmla="*/ 299677 h 748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644739" h="748069">
                  <a:moveTo>
                    <a:pt x="31131" y="299677"/>
                  </a:moveTo>
                  <a:cubicBezTo>
                    <a:pt x="28570" y="295195"/>
                    <a:pt x="27363" y="290598"/>
                    <a:pt x="23447" y="288151"/>
                  </a:cubicBezTo>
                  <a:cubicBezTo>
                    <a:pt x="16579" y="283858"/>
                    <a:pt x="395" y="280467"/>
                    <a:pt x="395" y="280467"/>
                  </a:cubicBezTo>
                  <a:cubicBezTo>
                    <a:pt x="1676" y="265099"/>
                    <a:pt x="0" y="249191"/>
                    <a:pt x="4237" y="234363"/>
                  </a:cubicBezTo>
                  <a:cubicBezTo>
                    <a:pt x="5506" y="229923"/>
                    <a:pt x="13472" y="230688"/>
                    <a:pt x="15763" y="226679"/>
                  </a:cubicBezTo>
                  <a:cubicBezTo>
                    <a:pt x="19003" y="221009"/>
                    <a:pt x="18021" y="213804"/>
                    <a:pt x="19605" y="207469"/>
                  </a:cubicBezTo>
                  <a:cubicBezTo>
                    <a:pt x="20587" y="203540"/>
                    <a:pt x="22166" y="199785"/>
                    <a:pt x="23447" y="195943"/>
                  </a:cubicBezTo>
                  <a:cubicBezTo>
                    <a:pt x="24728" y="184417"/>
                    <a:pt x="25382" y="172804"/>
                    <a:pt x="27289" y="161365"/>
                  </a:cubicBezTo>
                  <a:cubicBezTo>
                    <a:pt x="27955" y="157370"/>
                    <a:pt x="27836" y="152193"/>
                    <a:pt x="31131" y="149839"/>
                  </a:cubicBezTo>
                  <a:cubicBezTo>
                    <a:pt x="37722" y="145131"/>
                    <a:pt x="46241" y="143743"/>
                    <a:pt x="54183" y="142155"/>
                  </a:cubicBezTo>
                  <a:cubicBezTo>
                    <a:pt x="77364" y="137519"/>
                    <a:pt x="67198" y="140378"/>
                    <a:pt x="84919" y="134471"/>
                  </a:cubicBezTo>
                  <a:cubicBezTo>
                    <a:pt x="132304" y="135752"/>
                    <a:pt x="179731" y="135946"/>
                    <a:pt x="227074" y="138313"/>
                  </a:cubicBezTo>
                  <a:cubicBezTo>
                    <a:pt x="231119" y="138515"/>
                    <a:pt x="234671" y="141173"/>
                    <a:pt x="238600" y="142155"/>
                  </a:cubicBezTo>
                  <a:cubicBezTo>
                    <a:pt x="244935" y="143739"/>
                    <a:pt x="251435" y="144580"/>
                    <a:pt x="257810" y="145997"/>
                  </a:cubicBezTo>
                  <a:cubicBezTo>
                    <a:pt x="262965" y="147142"/>
                    <a:pt x="268055" y="148558"/>
                    <a:pt x="273178" y="149839"/>
                  </a:cubicBezTo>
                  <a:cubicBezTo>
                    <a:pt x="300072" y="148558"/>
                    <a:pt x="328940" y="156191"/>
                    <a:pt x="353860" y="145997"/>
                  </a:cubicBezTo>
                  <a:cubicBezTo>
                    <a:pt x="363416" y="142088"/>
                    <a:pt x="352688" y="124287"/>
                    <a:pt x="357702" y="115261"/>
                  </a:cubicBezTo>
                  <a:cubicBezTo>
                    <a:pt x="360266" y="110645"/>
                    <a:pt x="367947" y="112700"/>
                    <a:pt x="373070" y="111419"/>
                  </a:cubicBezTo>
                  <a:cubicBezTo>
                    <a:pt x="374351" y="107577"/>
                    <a:pt x="374048" y="102757"/>
                    <a:pt x="376912" y="99893"/>
                  </a:cubicBezTo>
                  <a:cubicBezTo>
                    <a:pt x="379776" y="97029"/>
                    <a:pt x="384544" y="97164"/>
                    <a:pt x="388438" y="96051"/>
                  </a:cubicBezTo>
                  <a:cubicBezTo>
                    <a:pt x="422217" y="86399"/>
                    <a:pt x="387689" y="97580"/>
                    <a:pt x="415333" y="88366"/>
                  </a:cubicBezTo>
                  <a:cubicBezTo>
                    <a:pt x="423439" y="64049"/>
                    <a:pt x="411658" y="88270"/>
                    <a:pt x="438385" y="72998"/>
                  </a:cubicBezTo>
                  <a:cubicBezTo>
                    <a:pt x="442394" y="70707"/>
                    <a:pt x="442227" y="64033"/>
                    <a:pt x="446069" y="61472"/>
                  </a:cubicBezTo>
                  <a:cubicBezTo>
                    <a:pt x="450462" y="58543"/>
                    <a:pt x="456493" y="59484"/>
                    <a:pt x="461437" y="57630"/>
                  </a:cubicBezTo>
                  <a:cubicBezTo>
                    <a:pt x="466800" y="55619"/>
                    <a:pt x="471682" y="52507"/>
                    <a:pt x="476805" y="49946"/>
                  </a:cubicBezTo>
                  <a:cubicBezTo>
                    <a:pt x="478086" y="46104"/>
                    <a:pt x="477783" y="41284"/>
                    <a:pt x="480647" y="38420"/>
                  </a:cubicBezTo>
                  <a:cubicBezTo>
                    <a:pt x="483511" y="35556"/>
                    <a:pt x="488657" y="36587"/>
                    <a:pt x="492173" y="34578"/>
                  </a:cubicBezTo>
                  <a:cubicBezTo>
                    <a:pt x="497733" y="31401"/>
                    <a:pt x="502722" y="27269"/>
                    <a:pt x="507541" y="23052"/>
                  </a:cubicBezTo>
                  <a:cubicBezTo>
                    <a:pt x="512993" y="18281"/>
                    <a:pt x="516766" y="11524"/>
                    <a:pt x="522909" y="7684"/>
                  </a:cubicBezTo>
                  <a:cubicBezTo>
                    <a:pt x="527387" y="4885"/>
                    <a:pt x="533033" y="4459"/>
                    <a:pt x="538277" y="3842"/>
                  </a:cubicBezTo>
                  <a:cubicBezTo>
                    <a:pt x="554860" y="1891"/>
                    <a:pt x="571574" y="1281"/>
                    <a:pt x="588223" y="0"/>
                  </a:cubicBezTo>
                  <a:cubicBezTo>
                    <a:pt x="631766" y="1281"/>
                    <a:pt x="675412" y="584"/>
                    <a:pt x="718852" y="3842"/>
                  </a:cubicBezTo>
                  <a:cubicBezTo>
                    <a:pt x="745248" y="5822"/>
                    <a:pt x="738407" y="14795"/>
                    <a:pt x="761114" y="23052"/>
                  </a:cubicBezTo>
                  <a:cubicBezTo>
                    <a:pt x="768435" y="25714"/>
                    <a:pt x="776527" y="25366"/>
                    <a:pt x="784166" y="26894"/>
                  </a:cubicBezTo>
                  <a:cubicBezTo>
                    <a:pt x="789344" y="27930"/>
                    <a:pt x="794457" y="29285"/>
                    <a:pt x="799534" y="30736"/>
                  </a:cubicBezTo>
                  <a:cubicBezTo>
                    <a:pt x="803428" y="31849"/>
                    <a:pt x="807438" y="32767"/>
                    <a:pt x="811060" y="34578"/>
                  </a:cubicBezTo>
                  <a:cubicBezTo>
                    <a:pt x="829841" y="43968"/>
                    <a:pt x="814798" y="41276"/>
                    <a:pt x="834112" y="46104"/>
                  </a:cubicBezTo>
                  <a:cubicBezTo>
                    <a:pt x="840447" y="47688"/>
                    <a:pt x="846947" y="48529"/>
                    <a:pt x="853322" y="49946"/>
                  </a:cubicBezTo>
                  <a:cubicBezTo>
                    <a:pt x="858477" y="51092"/>
                    <a:pt x="863513" y="52752"/>
                    <a:pt x="868691" y="53788"/>
                  </a:cubicBezTo>
                  <a:cubicBezTo>
                    <a:pt x="876330" y="55316"/>
                    <a:pt x="884104" y="56102"/>
                    <a:pt x="891743" y="57630"/>
                  </a:cubicBezTo>
                  <a:cubicBezTo>
                    <a:pt x="911873" y="61656"/>
                    <a:pt x="906026" y="63120"/>
                    <a:pt x="930163" y="65314"/>
                  </a:cubicBezTo>
                  <a:cubicBezTo>
                    <a:pt x="950609" y="67173"/>
                    <a:pt x="971144" y="67875"/>
                    <a:pt x="991635" y="69156"/>
                  </a:cubicBezTo>
                  <a:cubicBezTo>
                    <a:pt x="995477" y="70437"/>
                    <a:pt x="999190" y="72204"/>
                    <a:pt x="1003161" y="72998"/>
                  </a:cubicBezTo>
                  <a:cubicBezTo>
                    <a:pt x="1032926" y="78951"/>
                    <a:pt x="1022644" y="73848"/>
                    <a:pt x="1045423" y="80682"/>
                  </a:cubicBezTo>
                  <a:cubicBezTo>
                    <a:pt x="1103734" y="98175"/>
                    <a:pt x="1037100" y="80534"/>
                    <a:pt x="1087685" y="92208"/>
                  </a:cubicBezTo>
                  <a:cubicBezTo>
                    <a:pt x="1097976" y="94583"/>
                    <a:pt x="1107892" y="99083"/>
                    <a:pt x="1118422" y="99893"/>
                  </a:cubicBezTo>
                  <a:lnTo>
                    <a:pt x="1168368" y="103735"/>
                  </a:lnTo>
                  <a:cubicBezTo>
                    <a:pt x="1179643" y="105990"/>
                    <a:pt x="1188767" y="106989"/>
                    <a:pt x="1199104" y="111419"/>
                  </a:cubicBezTo>
                  <a:cubicBezTo>
                    <a:pt x="1204368" y="113675"/>
                    <a:pt x="1209349" y="116542"/>
                    <a:pt x="1214472" y="119103"/>
                  </a:cubicBezTo>
                  <a:cubicBezTo>
                    <a:pt x="1218616" y="124628"/>
                    <a:pt x="1230500" y="141984"/>
                    <a:pt x="1237524" y="145997"/>
                  </a:cubicBezTo>
                  <a:cubicBezTo>
                    <a:pt x="1242109" y="148617"/>
                    <a:pt x="1247769" y="148558"/>
                    <a:pt x="1252892" y="149839"/>
                  </a:cubicBezTo>
                  <a:cubicBezTo>
                    <a:pt x="1263288" y="156770"/>
                    <a:pt x="1267600" y="160332"/>
                    <a:pt x="1279786" y="165207"/>
                  </a:cubicBezTo>
                  <a:cubicBezTo>
                    <a:pt x="1287306" y="168215"/>
                    <a:pt x="1302838" y="172891"/>
                    <a:pt x="1302838" y="172891"/>
                  </a:cubicBezTo>
                  <a:cubicBezTo>
                    <a:pt x="1337346" y="171659"/>
                    <a:pt x="1539689" y="162207"/>
                    <a:pt x="1556412" y="172891"/>
                  </a:cubicBezTo>
                  <a:cubicBezTo>
                    <a:pt x="1644739" y="229322"/>
                    <a:pt x="1561770" y="253067"/>
                    <a:pt x="1537201" y="261257"/>
                  </a:cubicBezTo>
                  <a:cubicBezTo>
                    <a:pt x="1534640" y="265099"/>
                    <a:pt x="1533123" y="269898"/>
                    <a:pt x="1529517" y="272783"/>
                  </a:cubicBezTo>
                  <a:cubicBezTo>
                    <a:pt x="1526355" y="275313"/>
                    <a:pt x="1520345" y="273330"/>
                    <a:pt x="1517991" y="276625"/>
                  </a:cubicBezTo>
                  <a:cubicBezTo>
                    <a:pt x="1513283" y="283216"/>
                    <a:pt x="1512868" y="291993"/>
                    <a:pt x="1510307" y="299677"/>
                  </a:cubicBezTo>
                  <a:lnTo>
                    <a:pt x="1506465" y="311203"/>
                  </a:lnTo>
                  <a:cubicBezTo>
                    <a:pt x="1497528" y="364828"/>
                    <a:pt x="1507378" y="309507"/>
                    <a:pt x="1498781" y="349624"/>
                  </a:cubicBezTo>
                  <a:cubicBezTo>
                    <a:pt x="1496044" y="362394"/>
                    <a:pt x="1494265" y="375374"/>
                    <a:pt x="1491097" y="388044"/>
                  </a:cubicBezTo>
                  <a:cubicBezTo>
                    <a:pt x="1489816" y="393167"/>
                    <a:pt x="1489616" y="398689"/>
                    <a:pt x="1487255" y="403412"/>
                  </a:cubicBezTo>
                  <a:cubicBezTo>
                    <a:pt x="1483125" y="411672"/>
                    <a:pt x="1477010" y="418780"/>
                    <a:pt x="1471887" y="426464"/>
                  </a:cubicBezTo>
                  <a:lnTo>
                    <a:pt x="1464203" y="437990"/>
                  </a:lnTo>
                  <a:cubicBezTo>
                    <a:pt x="1461263" y="452692"/>
                    <a:pt x="1457350" y="475422"/>
                    <a:pt x="1452677" y="491778"/>
                  </a:cubicBezTo>
                  <a:cubicBezTo>
                    <a:pt x="1451564" y="495672"/>
                    <a:pt x="1451699" y="500440"/>
                    <a:pt x="1448835" y="503304"/>
                  </a:cubicBezTo>
                  <a:cubicBezTo>
                    <a:pt x="1445971" y="506168"/>
                    <a:pt x="1441151" y="505865"/>
                    <a:pt x="1437309" y="507146"/>
                  </a:cubicBezTo>
                  <a:cubicBezTo>
                    <a:pt x="1434748" y="510988"/>
                    <a:pt x="1433100" y="515631"/>
                    <a:pt x="1429625" y="518672"/>
                  </a:cubicBezTo>
                  <a:cubicBezTo>
                    <a:pt x="1413366" y="532899"/>
                    <a:pt x="1410878" y="532605"/>
                    <a:pt x="1395047" y="537882"/>
                  </a:cubicBezTo>
                  <a:cubicBezTo>
                    <a:pt x="1357347" y="588152"/>
                    <a:pt x="1403949" y="525420"/>
                    <a:pt x="1375837" y="564777"/>
                  </a:cubicBezTo>
                  <a:cubicBezTo>
                    <a:pt x="1372115" y="569988"/>
                    <a:pt x="1369522" y="576423"/>
                    <a:pt x="1364311" y="580145"/>
                  </a:cubicBezTo>
                  <a:cubicBezTo>
                    <a:pt x="1360014" y="583214"/>
                    <a:pt x="1354066" y="582706"/>
                    <a:pt x="1348943" y="583987"/>
                  </a:cubicBezTo>
                  <a:cubicBezTo>
                    <a:pt x="1345101" y="589110"/>
                    <a:pt x="1342336" y="595256"/>
                    <a:pt x="1337417" y="599355"/>
                  </a:cubicBezTo>
                  <a:cubicBezTo>
                    <a:pt x="1334306" y="601948"/>
                    <a:pt x="1326685" y="599226"/>
                    <a:pt x="1325891" y="603197"/>
                  </a:cubicBezTo>
                  <a:cubicBezTo>
                    <a:pt x="1319364" y="635832"/>
                    <a:pt x="1326571" y="635404"/>
                    <a:pt x="1345101" y="649301"/>
                  </a:cubicBezTo>
                  <a:cubicBezTo>
                    <a:pt x="1346382" y="660827"/>
                    <a:pt x="1348943" y="672282"/>
                    <a:pt x="1348943" y="683879"/>
                  </a:cubicBezTo>
                  <a:cubicBezTo>
                    <a:pt x="1348943" y="748069"/>
                    <a:pt x="1338642" y="718176"/>
                    <a:pt x="1256734" y="714615"/>
                  </a:cubicBezTo>
                  <a:cubicBezTo>
                    <a:pt x="1252892" y="712054"/>
                    <a:pt x="1248093" y="710537"/>
                    <a:pt x="1245208" y="706931"/>
                  </a:cubicBezTo>
                  <a:cubicBezTo>
                    <a:pt x="1242678" y="703769"/>
                    <a:pt x="1241939" y="699414"/>
                    <a:pt x="1241366" y="695405"/>
                  </a:cubicBezTo>
                  <a:cubicBezTo>
                    <a:pt x="1239366" y="681402"/>
                    <a:pt x="1239524" y="667146"/>
                    <a:pt x="1237524" y="653143"/>
                  </a:cubicBezTo>
                  <a:cubicBezTo>
                    <a:pt x="1236951" y="649134"/>
                    <a:pt x="1236844" y="644147"/>
                    <a:pt x="1233682" y="641617"/>
                  </a:cubicBezTo>
                  <a:cubicBezTo>
                    <a:pt x="1229559" y="638318"/>
                    <a:pt x="1223437" y="639056"/>
                    <a:pt x="1218314" y="637775"/>
                  </a:cubicBezTo>
                  <a:cubicBezTo>
                    <a:pt x="1214472" y="633933"/>
                    <a:pt x="1211506" y="628945"/>
                    <a:pt x="1206788" y="626249"/>
                  </a:cubicBezTo>
                  <a:cubicBezTo>
                    <a:pt x="1202203" y="623629"/>
                    <a:pt x="1195644" y="625575"/>
                    <a:pt x="1191420" y="622407"/>
                  </a:cubicBezTo>
                  <a:cubicBezTo>
                    <a:pt x="1179829" y="613714"/>
                    <a:pt x="1160684" y="591671"/>
                    <a:pt x="1160684" y="591671"/>
                  </a:cubicBezTo>
                  <a:cubicBezTo>
                    <a:pt x="1159403" y="586548"/>
                    <a:pt x="1159203" y="581026"/>
                    <a:pt x="1156842" y="576303"/>
                  </a:cubicBezTo>
                  <a:cubicBezTo>
                    <a:pt x="1133584" y="529788"/>
                    <a:pt x="1153224" y="584661"/>
                    <a:pt x="1141474" y="549408"/>
                  </a:cubicBezTo>
                  <a:lnTo>
                    <a:pt x="937847" y="553251"/>
                  </a:lnTo>
                  <a:cubicBezTo>
                    <a:pt x="900227" y="554427"/>
                    <a:pt x="902709" y="556624"/>
                    <a:pt x="872533" y="560935"/>
                  </a:cubicBezTo>
                  <a:cubicBezTo>
                    <a:pt x="862311" y="562395"/>
                    <a:pt x="852042" y="563496"/>
                    <a:pt x="841796" y="564777"/>
                  </a:cubicBezTo>
                  <a:cubicBezTo>
                    <a:pt x="820025" y="563496"/>
                    <a:pt x="797640" y="566225"/>
                    <a:pt x="776482" y="560935"/>
                  </a:cubicBezTo>
                  <a:cubicBezTo>
                    <a:pt x="770270" y="559382"/>
                    <a:pt x="770167" y="549288"/>
                    <a:pt x="764956" y="545566"/>
                  </a:cubicBezTo>
                  <a:cubicBezTo>
                    <a:pt x="760659" y="542497"/>
                    <a:pt x="754711" y="543005"/>
                    <a:pt x="749588" y="541724"/>
                  </a:cubicBezTo>
                  <a:cubicBezTo>
                    <a:pt x="745746" y="539163"/>
                    <a:pt x="742282" y="535915"/>
                    <a:pt x="738062" y="534040"/>
                  </a:cubicBezTo>
                  <a:cubicBezTo>
                    <a:pt x="713420" y="523088"/>
                    <a:pt x="709584" y="526679"/>
                    <a:pt x="680432" y="522514"/>
                  </a:cubicBezTo>
                  <a:cubicBezTo>
                    <a:pt x="673967" y="521590"/>
                    <a:pt x="667725" y="519263"/>
                    <a:pt x="661222" y="518672"/>
                  </a:cubicBezTo>
                  <a:cubicBezTo>
                    <a:pt x="639502" y="516698"/>
                    <a:pt x="617641" y="516641"/>
                    <a:pt x="595907" y="514830"/>
                  </a:cubicBezTo>
                  <a:cubicBezTo>
                    <a:pt x="582576" y="513719"/>
                    <a:pt x="525579" y="508816"/>
                    <a:pt x="499857" y="503304"/>
                  </a:cubicBezTo>
                  <a:cubicBezTo>
                    <a:pt x="489531" y="501091"/>
                    <a:pt x="479140" y="498960"/>
                    <a:pt x="469121" y="495620"/>
                  </a:cubicBezTo>
                  <a:cubicBezTo>
                    <a:pt x="457896" y="491878"/>
                    <a:pt x="439481" y="484681"/>
                    <a:pt x="426859" y="484094"/>
                  </a:cubicBezTo>
                  <a:cubicBezTo>
                    <a:pt x="378229" y="481832"/>
                    <a:pt x="329528" y="481533"/>
                    <a:pt x="280862" y="480252"/>
                  </a:cubicBezTo>
                  <a:cubicBezTo>
                    <a:pt x="179382" y="471027"/>
                    <a:pt x="284740" y="481332"/>
                    <a:pt x="211706" y="472568"/>
                  </a:cubicBezTo>
                  <a:cubicBezTo>
                    <a:pt x="103155" y="459542"/>
                    <a:pt x="177377" y="469859"/>
                    <a:pt x="115655" y="461042"/>
                  </a:cubicBezTo>
                  <a:cubicBezTo>
                    <a:pt x="110532" y="453358"/>
                    <a:pt x="103207" y="446751"/>
                    <a:pt x="100287" y="437990"/>
                  </a:cubicBezTo>
                  <a:cubicBezTo>
                    <a:pt x="97726" y="430306"/>
                    <a:pt x="97463" y="421418"/>
                    <a:pt x="92603" y="414938"/>
                  </a:cubicBezTo>
                  <a:cubicBezTo>
                    <a:pt x="88761" y="409815"/>
                    <a:pt x="84471" y="405000"/>
                    <a:pt x="81077" y="399570"/>
                  </a:cubicBezTo>
                  <a:cubicBezTo>
                    <a:pt x="71682" y="384539"/>
                    <a:pt x="76284" y="385366"/>
                    <a:pt x="65709" y="372676"/>
                  </a:cubicBezTo>
                  <a:cubicBezTo>
                    <a:pt x="62231" y="368502"/>
                    <a:pt x="58025" y="364992"/>
                    <a:pt x="54183" y="361150"/>
                  </a:cubicBezTo>
                  <a:lnTo>
                    <a:pt x="42657" y="326572"/>
                  </a:lnTo>
                  <a:cubicBezTo>
                    <a:pt x="41376" y="322730"/>
                    <a:pt x="40626" y="318668"/>
                    <a:pt x="38815" y="315045"/>
                  </a:cubicBezTo>
                  <a:cubicBezTo>
                    <a:pt x="29413" y="296241"/>
                    <a:pt x="33692" y="304159"/>
                    <a:pt x="31131" y="299677"/>
                  </a:cubicBezTo>
                  <a:close/>
                </a:path>
              </a:pathLst>
            </a:custGeom>
            <a:noFill/>
            <a:ln w="38100"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3" name="Группа 73"/>
            <p:cNvGrpSpPr>
              <a:grpSpLocks/>
            </p:cNvGrpSpPr>
            <p:nvPr/>
          </p:nvGrpSpPr>
          <p:grpSpPr bwMode="auto">
            <a:xfrm>
              <a:off x="835796" y="2855165"/>
              <a:ext cx="7527764" cy="3343679"/>
              <a:chOff x="835796" y="2855165"/>
              <a:chExt cx="7527764" cy="3343679"/>
            </a:xfrm>
          </p:grpSpPr>
          <p:sp>
            <p:nvSpPr>
              <p:cNvPr id="205847" name="Text Box 23"/>
              <p:cNvSpPr txBox="1">
                <a:spLocks noChangeArrowheads="1"/>
              </p:cNvSpPr>
              <p:nvPr/>
            </p:nvSpPr>
            <p:spPr bwMode="auto">
              <a:xfrm>
                <a:off x="4367908" y="2855165"/>
                <a:ext cx="379404" cy="371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lt"/>
                  </a:rPr>
                  <a:t>IV</a:t>
                </a:r>
                <a:endParaRPr lang="ru-RU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endParaRPr>
              </a:p>
            </p:txBody>
          </p:sp>
          <p:sp>
            <p:nvSpPr>
              <p:cNvPr id="205845" name="Text Box 21"/>
              <p:cNvSpPr txBox="1">
                <a:spLocks noChangeArrowheads="1"/>
              </p:cNvSpPr>
              <p:nvPr/>
            </p:nvSpPr>
            <p:spPr bwMode="auto">
              <a:xfrm>
                <a:off x="5791865" y="3140950"/>
                <a:ext cx="236533" cy="371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lt"/>
                  </a:rPr>
                  <a:t>I</a:t>
                </a:r>
                <a:endParaRPr lang="ru-RU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endParaRPr>
              </a:p>
            </p:txBody>
          </p:sp>
          <p:sp>
            <p:nvSpPr>
              <p:cNvPr id="205844" name="Text Box 20"/>
              <p:cNvSpPr txBox="1">
                <a:spLocks noChangeArrowheads="1"/>
              </p:cNvSpPr>
              <p:nvPr/>
            </p:nvSpPr>
            <p:spPr bwMode="auto">
              <a:xfrm>
                <a:off x="6650685" y="3426734"/>
                <a:ext cx="493701" cy="369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lt"/>
                  </a:rPr>
                  <a:t>II</a:t>
                </a:r>
                <a:endParaRPr lang="ru-RU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endParaRPr>
              </a:p>
            </p:txBody>
          </p:sp>
          <p:sp>
            <p:nvSpPr>
              <p:cNvPr id="205846" name="Text Box 22"/>
              <p:cNvSpPr txBox="1">
                <a:spLocks noChangeArrowheads="1"/>
              </p:cNvSpPr>
              <p:nvPr/>
            </p:nvSpPr>
            <p:spPr bwMode="auto">
              <a:xfrm>
                <a:off x="7492042" y="3069503"/>
                <a:ext cx="509576" cy="3699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lt"/>
                  </a:rPr>
                  <a:t>III</a:t>
                </a:r>
                <a:endParaRPr lang="ru-RU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endParaRPr>
              </a:p>
            </p:txBody>
          </p:sp>
          <p:sp>
            <p:nvSpPr>
              <p:cNvPr id="205848" name="Text Box 24"/>
              <p:cNvSpPr txBox="1">
                <a:spLocks noChangeArrowheads="1"/>
              </p:cNvSpPr>
              <p:nvPr/>
            </p:nvSpPr>
            <p:spPr bwMode="auto">
              <a:xfrm>
                <a:off x="5366424" y="4363472"/>
                <a:ext cx="319081" cy="371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lt"/>
                  </a:rPr>
                  <a:t>V</a:t>
                </a:r>
                <a:endParaRPr lang="ru-RU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endParaRPr>
              </a:p>
            </p:txBody>
          </p:sp>
          <p:sp>
            <p:nvSpPr>
              <p:cNvPr id="50" name="Полилиния 49"/>
              <p:cNvSpPr/>
              <p:nvPr/>
            </p:nvSpPr>
            <p:spPr bwMode="auto">
              <a:xfrm>
                <a:off x="5474372" y="4111029"/>
                <a:ext cx="146047" cy="196874"/>
              </a:xfrm>
              <a:custGeom>
                <a:avLst/>
                <a:gdLst>
                  <a:gd name="connsiteX0" fmla="*/ 61472 w 153227"/>
                  <a:gd name="connsiteY0" fmla="*/ 30677 h 195884"/>
                  <a:gd name="connsiteX1" fmla="*/ 11526 w 153227"/>
                  <a:gd name="connsiteY1" fmla="*/ 34519 h 195884"/>
                  <a:gd name="connsiteX2" fmla="*/ 7684 w 153227"/>
                  <a:gd name="connsiteY2" fmla="*/ 49887 h 195884"/>
                  <a:gd name="connsiteX3" fmla="*/ 0 w 153227"/>
                  <a:gd name="connsiteY3" fmla="*/ 72939 h 195884"/>
                  <a:gd name="connsiteX4" fmla="*/ 3842 w 153227"/>
                  <a:gd name="connsiteY4" fmla="*/ 149780 h 195884"/>
                  <a:gd name="connsiteX5" fmla="*/ 23052 w 153227"/>
                  <a:gd name="connsiteY5" fmla="*/ 172832 h 195884"/>
                  <a:gd name="connsiteX6" fmla="*/ 34578 w 153227"/>
                  <a:gd name="connsiteY6" fmla="*/ 184358 h 195884"/>
                  <a:gd name="connsiteX7" fmla="*/ 96050 w 153227"/>
                  <a:gd name="connsiteY7" fmla="*/ 195884 h 195884"/>
                  <a:gd name="connsiteX8" fmla="*/ 130629 w 153227"/>
                  <a:gd name="connsiteY8" fmla="*/ 188200 h 195884"/>
                  <a:gd name="connsiteX9" fmla="*/ 142155 w 153227"/>
                  <a:gd name="connsiteY9" fmla="*/ 145938 h 195884"/>
                  <a:gd name="connsiteX10" fmla="*/ 149839 w 153227"/>
                  <a:gd name="connsiteY10" fmla="*/ 122886 h 195884"/>
                  <a:gd name="connsiteX11" fmla="*/ 142155 w 153227"/>
                  <a:gd name="connsiteY11" fmla="*/ 30677 h 195884"/>
                  <a:gd name="connsiteX12" fmla="*/ 111418 w 153227"/>
                  <a:gd name="connsiteY12" fmla="*/ 22993 h 195884"/>
                  <a:gd name="connsiteX13" fmla="*/ 99892 w 153227"/>
                  <a:gd name="connsiteY13" fmla="*/ 19151 h 195884"/>
                  <a:gd name="connsiteX14" fmla="*/ 84524 w 153227"/>
                  <a:gd name="connsiteY14" fmla="*/ 15309 h 195884"/>
                  <a:gd name="connsiteX15" fmla="*/ 19210 w 153227"/>
                  <a:gd name="connsiteY15" fmla="*/ 30677 h 195884"/>
                  <a:gd name="connsiteX16" fmla="*/ 61472 w 153227"/>
                  <a:gd name="connsiteY16" fmla="*/ 30677 h 19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227" h="195884">
                    <a:moveTo>
                      <a:pt x="61472" y="30677"/>
                    </a:moveTo>
                    <a:cubicBezTo>
                      <a:pt x="60191" y="31317"/>
                      <a:pt x="27251" y="28903"/>
                      <a:pt x="11526" y="34519"/>
                    </a:cubicBezTo>
                    <a:cubicBezTo>
                      <a:pt x="6553" y="36295"/>
                      <a:pt x="9201" y="44829"/>
                      <a:pt x="7684" y="49887"/>
                    </a:cubicBezTo>
                    <a:cubicBezTo>
                      <a:pt x="5357" y="57645"/>
                      <a:pt x="0" y="72939"/>
                      <a:pt x="0" y="72939"/>
                    </a:cubicBezTo>
                    <a:cubicBezTo>
                      <a:pt x="1281" y="98553"/>
                      <a:pt x="661" y="124332"/>
                      <a:pt x="3842" y="149780"/>
                    </a:cubicBezTo>
                    <a:cubicBezTo>
                      <a:pt x="5899" y="166236"/>
                      <a:pt x="12962" y="164424"/>
                      <a:pt x="23052" y="172832"/>
                    </a:cubicBezTo>
                    <a:cubicBezTo>
                      <a:pt x="27226" y="176310"/>
                      <a:pt x="29828" y="181719"/>
                      <a:pt x="34578" y="184358"/>
                    </a:cubicBezTo>
                    <a:cubicBezTo>
                      <a:pt x="52639" y="194392"/>
                      <a:pt x="76903" y="193969"/>
                      <a:pt x="96050" y="195884"/>
                    </a:cubicBezTo>
                    <a:cubicBezTo>
                      <a:pt x="107576" y="193323"/>
                      <a:pt x="121080" y="195145"/>
                      <a:pt x="130629" y="188200"/>
                    </a:cubicBezTo>
                    <a:cubicBezTo>
                      <a:pt x="135895" y="184370"/>
                      <a:pt x="140338" y="152599"/>
                      <a:pt x="142155" y="145938"/>
                    </a:cubicBezTo>
                    <a:cubicBezTo>
                      <a:pt x="144286" y="138124"/>
                      <a:pt x="149839" y="122886"/>
                      <a:pt x="149839" y="122886"/>
                    </a:cubicBezTo>
                    <a:cubicBezTo>
                      <a:pt x="147278" y="92150"/>
                      <a:pt x="153227" y="59464"/>
                      <a:pt x="142155" y="30677"/>
                    </a:cubicBezTo>
                    <a:cubicBezTo>
                      <a:pt x="138364" y="20820"/>
                      <a:pt x="121437" y="26333"/>
                      <a:pt x="111418" y="22993"/>
                    </a:cubicBezTo>
                    <a:cubicBezTo>
                      <a:pt x="107576" y="21712"/>
                      <a:pt x="103786" y="20264"/>
                      <a:pt x="99892" y="19151"/>
                    </a:cubicBezTo>
                    <a:cubicBezTo>
                      <a:pt x="94815" y="17700"/>
                      <a:pt x="89647" y="16590"/>
                      <a:pt x="84524" y="15309"/>
                    </a:cubicBezTo>
                    <a:cubicBezTo>
                      <a:pt x="45481" y="17749"/>
                      <a:pt x="24323" y="0"/>
                      <a:pt x="19210" y="30677"/>
                    </a:cubicBezTo>
                    <a:cubicBezTo>
                      <a:pt x="18578" y="34467"/>
                      <a:pt x="62753" y="30037"/>
                      <a:pt x="61472" y="30677"/>
                    </a:cubicBez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2" name="Полилиния 51"/>
              <p:cNvSpPr/>
              <p:nvPr/>
            </p:nvSpPr>
            <p:spPr bwMode="auto">
              <a:xfrm>
                <a:off x="5342613" y="3296543"/>
                <a:ext cx="1028678" cy="508061"/>
              </a:xfrm>
              <a:custGeom>
                <a:avLst/>
                <a:gdLst>
                  <a:gd name="connsiteX0" fmla="*/ 70641 w 1081091"/>
                  <a:gd name="connsiteY0" fmla="*/ 73517 h 502821"/>
                  <a:gd name="connsiteX1" fmla="*/ 66799 w 1081091"/>
                  <a:gd name="connsiteY1" fmla="*/ 154199 h 502821"/>
                  <a:gd name="connsiteX2" fmla="*/ 51430 w 1081091"/>
                  <a:gd name="connsiteY2" fmla="*/ 169567 h 502821"/>
                  <a:gd name="connsiteX3" fmla="*/ 36062 w 1081091"/>
                  <a:gd name="connsiteY3" fmla="*/ 192619 h 502821"/>
                  <a:gd name="connsiteX4" fmla="*/ 16852 w 1081091"/>
                  <a:gd name="connsiteY4" fmla="*/ 223355 h 502821"/>
                  <a:gd name="connsiteX5" fmla="*/ 13010 w 1081091"/>
                  <a:gd name="connsiteY5" fmla="*/ 265618 h 502821"/>
                  <a:gd name="connsiteX6" fmla="*/ 9168 w 1081091"/>
                  <a:gd name="connsiteY6" fmla="*/ 284828 h 502821"/>
                  <a:gd name="connsiteX7" fmla="*/ 1484 w 1081091"/>
                  <a:gd name="connsiteY7" fmla="*/ 311722 h 502821"/>
                  <a:gd name="connsiteX8" fmla="*/ 5326 w 1081091"/>
                  <a:gd name="connsiteY8" fmla="*/ 350142 h 502821"/>
                  <a:gd name="connsiteX9" fmla="*/ 20694 w 1081091"/>
                  <a:gd name="connsiteY9" fmla="*/ 353984 h 502821"/>
                  <a:gd name="connsiteX10" fmla="*/ 43746 w 1081091"/>
                  <a:gd name="connsiteY10" fmla="*/ 361668 h 502821"/>
                  <a:gd name="connsiteX11" fmla="*/ 55272 w 1081091"/>
                  <a:gd name="connsiteY11" fmla="*/ 365510 h 502821"/>
                  <a:gd name="connsiteX12" fmla="*/ 66799 w 1081091"/>
                  <a:gd name="connsiteY12" fmla="*/ 369352 h 502821"/>
                  <a:gd name="connsiteX13" fmla="*/ 74483 w 1081091"/>
                  <a:gd name="connsiteY13" fmla="*/ 384720 h 502821"/>
                  <a:gd name="connsiteX14" fmla="*/ 86009 w 1081091"/>
                  <a:gd name="connsiteY14" fmla="*/ 388562 h 502821"/>
                  <a:gd name="connsiteX15" fmla="*/ 105219 w 1081091"/>
                  <a:gd name="connsiteY15" fmla="*/ 419298 h 502821"/>
                  <a:gd name="connsiteX16" fmla="*/ 132113 w 1081091"/>
                  <a:gd name="connsiteY16" fmla="*/ 426982 h 502821"/>
                  <a:gd name="connsiteX17" fmla="*/ 143639 w 1081091"/>
                  <a:gd name="connsiteY17" fmla="*/ 434666 h 502821"/>
                  <a:gd name="connsiteX18" fmla="*/ 159007 w 1081091"/>
                  <a:gd name="connsiteY18" fmla="*/ 438508 h 502821"/>
                  <a:gd name="connsiteX19" fmla="*/ 182059 w 1081091"/>
                  <a:gd name="connsiteY19" fmla="*/ 446192 h 502821"/>
                  <a:gd name="connsiteX20" fmla="*/ 193585 w 1081091"/>
                  <a:gd name="connsiteY20" fmla="*/ 450034 h 502821"/>
                  <a:gd name="connsiteX21" fmla="*/ 208953 w 1081091"/>
                  <a:gd name="connsiteY21" fmla="*/ 457718 h 502821"/>
                  <a:gd name="connsiteX22" fmla="*/ 224321 w 1081091"/>
                  <a:gd name="connsiteY22" fmla="*/ 461560 h 502821"/>
                  <a:gd name="connsiteX23" fmla="*/ 247373 w 1081091"/>
                  <a:gd name="connsiteY23" fmla="*/ 473087 h 502821"/>
                  <a:gd name="connsiteX24" fmla="*/ 262741 w 1081091"/>
                  <a:gd name="connsiteY24" fmla="*/ 480771 h 502821"/>
                  <a:gd name="connsiteX25" fmla="*/ 278109 w 1081091"/>
                  <a:gd name="connsiteY25" fmla="*/ 484613 h 502821"/>
                  <a:gd name="connsiteX26" fmla="*/ 289636 w 1081091"/>
                  <a:gd name="connsiteY26" fmla="*/ 488455 h 502821"/>
                  <a:gd name="connsiteX27" fmla="*/ 301162 w 1081091"/>
                  <a:gd name="connsiteY27" fmla="*/ 496139 h 502821"/>
                  <a:gd name="connsiteX28" fmla="*/ 339582 w 1081091"/>
                  <a:gd name="connsiteY28" fmla="*/ 496139 h 502821"/>
                  <a:gd name="connsiteX29" fmla="*/ 335740 w 1081091"/>
                  <a:gd name="connsiteY29" fmla="*/ 434666 h 502821"/>
                  <a:gd name="connsiteX30" fmla="*/ 328056 w 1081091"/>
                  <a:gd name="connsiteY30" fmla="*/ 423140 h 502821"/>
                  <a:gd name="connsiteX31" fmla="*/ 324214 w 1081091"/>
                  <a:gd name="connsiteY31" fmla="*/ 407772 h 502821"/>
                  <a:gd name="connsiteX32" fmla="*/ 305004 w 1081091"/>
                  <a:gd name="connsiteY32" fmla="*/ 388562 h 502821"/>
                  <a:gd name="connsiteX33" fmla="*/ 308846 w 1081091"/>
                  <a:gd name="connsiteY33" fmla="*/ 330932 h 502821"/>
                  <a:gd name="connsiteX34" fmla="*/ 335740 w 1081091"/>
                  <a:gd name="connsiteY34" fmla="*/ 334774 h 502821"/>
                  <a:gd name="connsiteX35" fmla="*/ 351108 w 1081091"/>
                  <a:gd name="connsiteY35" fmla="*/ 338616 h 502821"/>
                  <a:gd name="connsiteX36" fmla="*/ 401054 w 1081091"/>
                  <a:gd name="connsiteY36" fmla="*/ 346300 h 502821"/>
                  <a:gd name="connsiteX37" fmla="*/ 577787 w 1081091"/>
                  <a:gd name="connsiteY37" fmla="*/ 357826 h 502821"/>
                  <a:gd name="connsiteX38" fmla="*/ 596997 w 1081091"/>
                  <a:gd name="connsiteY38" fmla="*/ 361668 h 502821"/>
                  <a:gd name="connsiteX39" fmla="*/ 623891 w 1081091"/>
                  <a:gd name="connsiteY39" fmla="*/ 365510 h 502821"/>
                  <a:gd name="connsiteX40" fmla="*/ 635417 w 1081091"/>
                  <a:gd name="connsiteY40" fmla="*/ 373194 h 502821"/>
                  <a:gd name="connsiteX41" fmla="*/ 650785 w 1081091"/>
                  <a:gd name="connsiteY41" fmla="*/ 377036 h 502821"/>
                  <a:gd name="connsiteX42" fmla="*/ 700731 w 1081091"/>
                  <a:gd name="connsiteY42" fmla="*/ 384720 h 502821"/>
                  <a:gd name="connsiteX43" fmla="*/ 719941 w 1081091"/>
                  <a:gd name="connsiteY43" fmla="*/ 388562 h 502821"/>
                  <a:gd name="connsiteX44" fmla="*/ 758362 w 1081091"/>
                  <a:gd name="connsiteY44" fmla="*/ 403930 h 502821"/>
                  <a:gd name="connsiteX45" fmla="*/ 785256 w 1081091"/>
                  <a:gd name="connsiteY45" fmla="*/ 411614 h 502821"/>
                  <a:gd name="connsiteX46" fmla="*/ 800624 w 1081091"/>
                  <a:gd name="connsiteY46" fmla="*/ 419298 h 502821"/>
                  <a:gd name="connsiteX47" fmla="*/ 854412 w 1081091"/>
                  <a:gd name="connsiteY47" fmla="*/ 430824 h 502821"/>
                  <a:gd name="connsiteX48" fmla="*/ 1011935 w 1081091"/>
                  <a:gd name="connsiteY48" fmla="*/ 426982 h 502821"/>
                  <a:gd name="connsiteX49" fmla="*/ 1023461 w 1081091"/>
                  <a:gd name="connsiteY49" fmla="*/ 423140 h 502821"/>
                  <a:gd name="connsiteX50" fmla="*/ 1038829 w 1081091"/>
                  <a:gd name="connsiteY50" fmla="*/ 419298 h 502821"/>
                  <a:gd name="connsiteX51" fmla="*/ 1046513 w 1081091"/>
                  <a:gd name="connsiteY51" fmla="*/ 369352 h 502821"/>
                  <a:gd name="connsiteX52" fmla="*/ 1050355 w 1081091"/>
                  <a:gd name="connsiteY52" fmla="*/ 350142 h 502821"/>
                  <a:gd name="connsiteX53" fmla="*/ 1054197 w 1081091"/>
                  <a:gd name="connsiteY53" fmla="*/ 319406 h 502821"/>
                  <a:gd name="connsiteX54" fmla="*/ 1058039 w 1081091"/>
                  <a:gd name="connsiteY54" fmla="*/ 277144 h 502821"/>
                  <a:gd name="connsiteX55" fmla="*/ 1061881 w 1081091"/>
                  <a:gd name="connsiteY55" fmla="*/ 265618 h 502821"/>
                  <a:gd name="connsiteX56" fmla="*/ 1065723 w 1081091"/>
                  <a:gd name="connsiteY56" fmla="*/ 250250 h 502821"/>
                  <a:gd name="connsiteX57" fmla="*/ 1069565 w 1081091"/>
                  <a:gd name="connsiteY57" fmla="*/ 238723 h 502821"/>
                  <a:gd name="connsiteX58" fmla="*/ 1077249 w 1081091"/>
                  <a:gd name="connsiteY58" fmla="*/ 184935 h 502821"/>
                  <a:gd name="connsiteX59" fmla="*/ 1081091 w 1081091"/>
                  <a:gd name="connsiteY59" fmla="*/ 161883 h 502821"/>
                  <a:gd name="connsiteX60" fmla="*/ 1077249 w 1081091"/>
                  <a:gd name="connsiteY60" fmla="*/ 88885 h 502821"/>
                  <a:gd name="connsiteX61" fmla="*/ 1061881 w 1081091"/>
                  <a:gd name="connsiteY61" fmla="*/ 58149 h 502821"/>
                  <a:gd name="connsiteX62" fmla="*/ 1015777 w 1081091"/>
                  <a:gd name="connsiteY62" fmla="*/ 54307 h 502821"/>
                  <a:gd name="connsiteX63" fmla="*/ 954304 w 1081091"/>
                  <a:gd name="connsiteY63" fmla="*/ 61991 h 502821"/>
                  <a:gd name="connsiteX64" fmla="*/ 950462 w 1081091"/>
                  <a:gd name="connsiteY64" fmla="*/ 81201 h 502821"/>
                  <a:gd name="connsiteX65" fmla="*/ 919726 w 1081091"/>
                  <a:gd name="connsiteY65" fmla="*/ 92727 h 502821"/>
                  <a:gd name="connsiteX66" fmla="*/ 904358 w 1081091"/>
                  <a:gd name="connsiteY66" fmla="*/ 100411 h 502821"/>
                  <a:gd name="connsiteX67" fmla="*/ 896674 w 1081091"/>
                  <a:gd name="connsiteY67" fmla="*/ 127305 h 502821"/>
                  <a:gd name="connsiteX68" fmla="*/ 892832 w 1081091"/>
                  <a:gd name="connsiteY68" fmla="*/ 142673 h 502821"/>
                  <a:gd name="connsiteX69" fmla="*/ 854412 w 1081091"/>
                  <a:gd name="connsiteY69" fmla="*/ 154199 h 502821"/>
                  <a:gd name="connsiteX70" fmla="*/ 831360 w 1081091"/>
                  <a:gd name="connsiteY70" fmla="*/ 165725 h 502821"/>
                  <a:gd name="connsiteX71" fmla="*/ 815992 w 1081091"/>
                  <a:gd name="connsiteY71" fmla="*/ 169567 h 502821"/>
                  <a:gd name="connsiteX72" fmla="*/ 804466 w 1081091"/>
                  <a:gd name="connsiteY72" fmla="*/ 177251 h 502821"/>
                  <a:gd name="connsiteX73" fmla="*/ 746836 w 1081091"/>
                  <a:gd name="connsiteY73" fmla="*/ 184935 h 502821"/>
                  <a:gd name="connsiteX74" fmla="*/ 719941 w 1081091"/>
                  <a:gd name="connsiteY74" fmla="*/ 196461 h 502821"/>
                  <a:gd name="connsiteX75" fmla="*/ 708415 w 1081091"/>
                  <a:gd name="connsiteY75" fmla="*/ 204145 h 502821"/>
                  <a:gd name="connsiteX76" fmla="*/ 585471 w 1081091"/>
                  <a:gd name="connsiteY76" fmla="*/ 211829 h 502821"/>
                  <a:gd name="connsiteX77" fmla="*/ 527841 w 1081091"/>
                  <a:gd name="connsiteY77" fmla="*/ 215671 h 502821"/>
                  <a:gd name="connsiteX78" fmla="*/ 508630 w 1081091"/>
                  <a:gd name="connsiteY78" fmla="*/ 219513 h 502821"/>
                  <a:gd name="connsiteX79" fmla="*/ 470210 w 1081091"/>
                  <a:gd name="connsiteY79" fmla="*/ 231039 h 502821"/>
                  <a:gd name="connsiteX80" fmla="*/ 420264 w 1081091"/>
                  <a:gd name="connsiteY80" fmla="*/ 238723 h 502821"/>
                  <a:gd name="connsiteX81" fmla="*/ 366476 w 1081091"/>
                  <a:gd name="connsiteY81" fmla="*/ 234881 h 502821"/>
                  <a:gd name="connsiteX82" fmla="*/ 362634 w 1081091"/>
                  <a:gd name="connsiteY82" fmla="*/ 223355 h 502821"/>
                  <a:gd name="connsiteX83" fmla="*/ 351108 w 1081091"/>
                  <a:gd name="connsiteY83" fmla="*/ 196461 h 502821"/>
                  <a:gd name="connsiteX84" fmla="*/ 343424 w 1081091"/>
                  <a:gd name="connsiteY84" fmla="*/ 158041 h 502821"/>
                  <a:gd name="connsiteX85" fmla="*/ 335740 w 1081091"/>
                  <a:gd name="connsiteY85" fmla="*/ 146515 h 502821"/>
                  <a:gd name="connsiteX86" fmla="*/ 331898 w 1081091"/>
                  <a:gd name="connsiteY86" fmla="*/ 131147 h 502821"/>
                  <a:gd name="connsiteX87" fmla="*/ 320372 w 1081091"/>
                  <a:gd name="connsiteY87" fmla="*/ 108095 h 502821"/>
                  <a:gd name="connsiteX88" fmla="*/ 297320 w 1081091"/>
                  <a:gd name="connsiteY88" fmla="*/ 96569 h 502821"/>
                  <a:gd name="connsiteX89" fmla="*/ 281951 w 1081091"/>
                  <a:gd name="connsiteY89" fmla="*/ 81201 h 502821"/>
                  <a:gd name="connsiteX90" fmla="*/ 270425 w 1081091"/>
                  <a:gd name="connsiteY90" fmla="*/ 77359 h 502821"/>
                  <a:gd name="connsiteX91" fmla="*/ 258899 w 1081091"/>
                  <a:gd name="connsiteY91" fmla="*/ 69675 h 502821"/>
                  <a:gd name="connsiteX92" fmla="*/ 247373 w 1081091"/>
                  <a:gd name="connsiteY92" fmla="*/ 65833 h 502821"/>
                  <a:gd name="connsiteX93" fmla="*/ 220479 w 1081091"/>
                  <a:gd name="connsiteY93" fmla="*/ 54307 h 502821"/>
                  <a:gd name="connsiteX94" fmla="*/ 208953 w 1081091"/>
                  <a:gd name="connsiteY94" fmla="*/ 46623 h 502821"/>
                  <a:gd name="connsiteX95" fmla="*/ 197427 w 1081091"/>
                  <a:gd name="connsiteY95" fmla="*/ 42781 h 502821"/>
                  <a:gd name="connsiteX96" fmla="*/ 162849 w 1081091"/>
                  <a:gd name="connsiteY96" fmla="*/ 15887 h 502821"/>
                  <a:gd name="connsiteX97" fmla="*/ 139797 w 1081091"/>
                  <a:gd name="connsiteY97" fmla="*/ 8202 h 502821"/>
                  <a:gd name="connsiteX98" fmla="*/ 109061 w 1081091"/>
                  <a:gd name="connsiteY98" fmla="*/ 518 h 502821"/>
                  <a:gd name="connsiteX99" fmla="*/ 55272 w 1081091"/>
                  <a:gd name="connsiteY99" fmla="*/ 4360 h 502821"/>
                  <a:gd name="connsiteX100" fmla="*/ 47588 w 1081091"/>
                  <a:gd name="connsiteY100" fmla="*/ 15887 h 502821"/>
                  <a:gd name="connsiteX101" fmla="*/ 59115 w 1081091"/>
                  <a:gd name="connsiteY101" fmla="*/ 58149 h 502821"/>
                  <a:gd name="connsiteX102" fmla="*/ 74483 w 1081091"/>
                  <a:gd name="connsiteY102" fmla="*/ 61991 h 502821"/>
                  <a:gd name="connsiteX103" fmla="*/ 70641 w 1081091"/>
                  <a:gd name="connsiteY103" fmla="*/ 73517 h 502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1081091" h="502821">
                    <a:moveTo>
                      <a:pt x="70641" y="73517"/>
                    </a:moveTo>
                    <a:cubicBezTo>
                      <a:pt x="69360" y="88885"/>
                      <a:pt x="72080" y="127797"/>
                      <a:pt x="66799" y="154199"/>
                    </a:cubicBezTo>
                    <a:cubicBezTo>
                      <a:pt x="65378" y="161303"/>
                      <a:pt x="55641" y="163672"/>
                      <a:pt x="51430" y="169567"/>
                    </a:cubicBezTo>
                    <a:cubicBezTo>
                      <a:pt x="23624" y="208493"/>
                      <a:pt x="80298" y="148383"/>
                      <a:pt x="36062" y="192619"/>
                    </a:cubicBezTo>
                    <a:cubicBezTo>
                      <a:pt x="26918" y="220052"/>
                      <a:pt x="35117" y="211178"/>
                      <a:pt x="16852" y="223355"/>
                    </a:cubicBezTo>
                    <a:cubicBezTo>
                      <a:pt x="15571" y="237443"/>
                      <a:pt x="14765" y="251581"/>
                      <a:pt x="13010" y="265618"/>
                    </a:cubicBezTo>
                    <a:cubicBezTo>
                      <a:pt x="12200" y="272098"/>
                      <a:pt x="10585" y="278453"/>
                      <a:pt x="9168" y="284828"/>
                    </a:cubicBezTo>
                    <a:cubicBezTo>
                      <a:pt x="5952" y="299301"/>
                      <a:pt x="5762" y="298887"/>
                      <a:pt x="1484" y="311722"/>
                    </a:cubicBezTo>
                    <a:cubicBezTo>
                      <a:pt x="2765" y="324529"/>
                      <a:pt x="0" y="338425"/>
                      <a:pt x="5326" y="350142"/>
                    </a:cubicBezTo>
                    <a:cubicBezTo>
                      <a:pt x="7511" y="354949"/>
                      <a:pt x="15636" y="352467"/>
                      <a:pt x="20694" y="353984"/>
                    </a:cubicBezTo>
                    <a:cubicBezTo>
                      <a:pt x="28452" y="356311"/>
                      <a:pt x="36062" y="359107"/>
                      <a:pt x="43746" y="361668"/>
                    </a:cubicBezTo>
                    <a:lnTo>
                      <a:pt x="55272" y="365510"/>
                    </a:lnTo>
                    <a:lnTo>
                      <a:pt x="66799" y="369352"/>
                    </a:lnTo>
                    <a:cubicBezTo>
                      <a:pt x="69360" y="374475"/>
                      <a:pt x="70433" y="380670"/>
                      <a:pt x="74483" y="384720"/>
                    </a:cubicBezTo>
                    <a:cubicBezTo>
                      <a:pt x="77347" y="387584"/>
                      <a:pt x="83145" y="385698"/>
                      <a:pt x="86009" y="388562"/>
                    </a:cubicBezTo>
                    <a:cubicBezTo>
                      <a:pt x="119694" y="422247"/>
                      <a:pt x="64388" y="385272"/>
                      <a:pt x="105219" y="419298"/>
                    </a:cubicBezTo>
                    <a:cubicBezTo>
                      <a:pt x="107581" y="421266"/>
                      <a:pt x="131296" y="426778"/>
                      <a:pt x="132113" y="426982"/>
                    </a:cubicBezTo>
                    <a:cubicBezTo>
                      <a:pt x="135955" y="429543"/>
                      <a:pt x="139395" y="432847"/>
                      <a:pt x="143639" y="434666"/>
                    </a:cubicBezTo>
                    <a:cubicBezTo>
                      <a:pt x="148492" y="436746"/>
                      <a:pt x="153949" y="436991"/>
                      <a:pt x="159007" y="438508"/>
                    </a:cubicBezTo>
                    <a:cubicBezTo>
                      <a:pt x="166765" y="440835"/>
                      <a:pt x="174375" y="443631"/>
                      <a:pt x="182059" y="446192"/>
                    </a:cubicBezTo>
                    <a:cubicBezTo>
                      <a:pt x="185901" y="447473"/>
                      <a:pt x="189963" y="448223"/>
                      <a:pt x="193585" y="450034"/>
                    </a:cubicBezTo>
                    <a:cubicBezTo>
                      <a:pt x="198708" y="452595"/>
                      <a:pt x="203590" y="455707"/>
                      <a:pt x="208953" y="457718"/>
                    </a:cubicBezTo>
                    <a:cubicBezTo>
                      <a:pt x="213897" y="459572"/>
                      <a:pt x="219198" y="460279"/>
                      <a:pt x="224321" y="461560"/>
                    </a:cubicBezTo>
                    <a:cubicBezTo>
                      <a:pt x="246468" y="476325"/>
                      <a:pt x="225106" y="463543"/>
                      <a:pt x="247373" y="473087"/>
                    </a:cubicBezTo>
                    <a:cubicBezTo>
                      <a:pt x="252637" y="475343"/>
                      <a:pt x="257378" y="478760"/>
                      <a:pt x="262741" y="480771"/>
                    </a:cubicBezTo>
                    <a:cubicBezTo>
                      <a:pt x="267685" y="482625"/>
                      <a:pt x="273032" y="483162"/>
                      <a:pt x="278109" y="484613"/>
                    </a:cubicBezTo>
                    <a:cubicBezTo>
                      <a:pt x="282003" y="485726"/>
                      <a:pt x="285794" y="487174"/>
                      <a:pt x="289636" y="488455"/>
                    </a:cubicBezTo>
                    <a:cubicBezTo>
                      <a:pt x="293478" y="491016"/>
                      <a:pt x="296838" y="494518"/>
                      <a:pt x="301162" y="496139"/>
                    </a:cubicBezTo>
                    <a:cubicBezTo>
                      <a:pt x="318980" y="502821"/>
                      <a:pt x="321764" y="499703"/>
                      <a:pt x="339582" y="496139"/>
                    </a:cubicBezTo>
                    <a:cubicBezTo>
                      <a:pt x="338301" y="475648"/>
                      <a:pt x="338942" y="454946"/>
                      <a:pt x="335740" y="434666"/>
                    </a:cubicBezTo>
                    <a:cubicBezTo>
                      <a:pt x="335020" y="430105"/>
                      <a:pt x="329875" y="427384"/>
                      <a:pt x="328056" y="423140"/>
                    </a:cubicBezTo>
                    <a:cubicBezTo>
                      <a:pt x="325976" y="418287"/>
                      <a:pt x="326294" y="412625"/>
                      <a:pt x="324214" y="407772"/>
                    </a:cubicBezTo>
                    <a:cubicBezTo>
                      <a:pt x="319091" y="395819"/>
                      <a:pt x="315249" y="395392"/>
                      <a:pt x="305004" y="388562"/>
                    </a:cubicBezTo>
                    <a:cubicBezTo>
                      <a:pt x="306285" y="369352"/>
                      <a:pt x="299294" y="347648"/>
                      <a:pt x="308846" y="330932"/>
                    </a:cubicBezTo>
                    <a:cubicBezTo>
                      <a:pt x="313339" y="323069"/>
                      <a:pt x="326830" y="333154"/>
                      <a:pt x="335740" y="334774"/>
                    </a:cubicBezTo>
                    <a:cubicBezTo>
                      <a:pt x="340935" y="335719"/>
                      <a:pt x="345913" y="337671"/>
                      <a:pt x="351108" y="338616"/>
                    </a:cubicBezTo>
                    <a:cubicBezTo>
                      <a:pt x="372708" y="342543"/>
                      <a:pt x="380257" y="341844"/>
                      <a:pt x="401054" y="346300"/>
                    </a:cubicBezTo>
                    <a:cubicBezTo>
                      <a:pt x="493832" y="366181"/>
                      <a:pt x="352946" y="351909"/>
                      <a:pt x="577787" y="357826"/>
                    </a:cubicBezTo>
                    <a:cubicBezTo>
                      <a:pt x="584190" y="359107"/>
                      <a:pt x="590556" y="360594"/>
                      <a:pt x="596997" y="361668"/>
                    </a:cubicBezTo>
                    <a:cubicBezTo>
                      <a:pt x="605929" y="363157"/>
                      <a:pt x="615217" y="362908"/>
                      <a:pt x="623891" y="365510"/>
                    </a:cubicBezTo>
                    <a:cubicBezTo>
                      <a:pt x="628314" y="366837"/>
                      <a:pt x="631173" y="371375"/>
                      <a:pt x="635417" y="373194"/>
                    </a:cubicBezTo>
                    <a:cubicBezTo>
                      <a:pt x="640270" y="375274"/>
                      <a:pt x="645630" y="375891"/>
                      <a:pt x="650785" y="377036"/>
                    </a:cubicBezTo>
                    <a:cubicBezTo>
                      <a:pt x="680516" y="383643"/>
                      <a:pt x="662889" y="378898"/>
                      <a:pt x="700731" y="384720"/>
                    </a:cubicBezTo>
                    <a:cubicBezTo>
                      <a:pt x="707185" y="385713"/>
                      <a:pt x="713538" y="387281"/>
                      <a:pt x="719941" y="388562"/>
                    </a:cubicBezTo>
                    <a:cubicBezTo>
                      <a:pt x="735841" y="396512"/>
                      <a:pt x="739369" y="399182"/>
                      <a:pt x="758362" y="403930"/>
                    </a:cubicBezTo>
                    <a:cubicBezTo>
                      <a:pt x="766161" y="405880"/>
                      <a:pt x="777540" y="408307"/>
                      <a:pt x="785256" y="411614"/>
                    </a:cubicBezTo>
                    <a:cubicBezTo>
                      <a:pt x="790520" y="413870"/>
                      <a:pt x="795306" y="417171"/>
                      <a:pt x="800624" y="419298"/>
                    </a:cubicBezTo>
                    <a:cubicBezTo>
                      <a:pt x="825508" y="429252"/>
                      <a:pt x="825790" y="427246"/>
                      <a:pt x="854412" y="430824"/>
                    </a:cubicBezTo>
                    <a:cubicBezTo>
                      <a:pt x="906920" y="429543"/>
                      <a:pt x="959466" y="429367"/>
                      <a:pt x="1011935" y="426982"/>
                    </a:cubicBezTo>
                    <a:cubicBezTo>
                      <a:pt x="1015981" y="426798"/>
                      <a:pt x="1019567" y="424253"/>
                      <a:pt x="1023461" y="423140"/>
                    </a:cubicBezTo>
                    <a:cubicBezTo>
                      <a:pt x="1028538" y="421689"/>
                      <a:pt x="1033706" y="420579"/>
                      <a:pt x="1038829" y="419298"/>
                    </a:cubicBezTo>
                    <a:cubicBezTo>
                      <a:pt x="1047483" y="393336"/>
                      <a:pt x="1039910" y="418877"/>
                      <a:pt x="1046513" y="369352"/>
                    </a:cubicBezTo>
                    <a:cubicBezTo>
                      <a:pt x="1047376" y="362879"/>
                      <a:pt x="1049362" y="356596"/>
                      <a:pt x="1050355" y="350142"/>
                    </a:cubicBezTo>
                    <a:cubicBezTo>
                      <a:pt x="1051925" y="339937"/>
                      <a:pt x="1053116" y="329674"/>
                      <a:pt x="1054197" y="319406"/>
                    </a:cubicBezTo>
                    <a:cubicBezTo>
                      <a:pt x="1055678" y="305338"/>
                      <a:pt x="1056039" y="291147"/>
                      <a:pt x="1058039" y="277144"/>
                    </a:cubicBezTo>
                    <a:cubicBezTo>
                      <a:pt x="1058612" y="273135"/>
                      <a:pt x="1060768" y="269512"/>
                      <a:pt x="1061881" y="265618"/>
                    </a:cubicBezTo>
                    <a:cubicBezTo>
                      <a:pt x="1063332" y="260541"/>
                      <a:pt x="1064272" y="255327"/>
                      <a:pt x="1065723" y="250250"/>
                    </a:cubicBezTo>
                    <a:cubicBezTo>
                      <a:pt x="1066836" y="246356"/>
                      <a:pt x="1068686" y="242677"/>
                      <a:pt x="1069565" y="238723"/>
                    </a:cubicBezTo>
                    <a:cubicBezTo>
                      <a:pt x="1073232" y="222221"/>
                      <a:pt x="1074922" y="201221"/>
                      <a:pt x="1077249" y="184935"/>
                    </a:cubicBezTo>
                    <a:cubicBezTo>
                      <a:pt x="1078351" y="177223"/>
                      <a:pt x="1079810" y="169567"/>
                      <a:pt x="1081091" y="161883"/>
                    </a:cubicBezTo>
                    <a:cubicBezTo>
                      <a:pt x="1079810" y="137550"/>
                      <a:pt x="1079192" y="113174"/>
                      <a:pt x="1077249" y="88885"/>
                    </a:cubicBezTo>
                    <a:cubicBezTo>
                      <a:pt x="1076232" y="76172"/>
                      <a:pt x="1077764" y="61326"/>
                      <a:pt x="1061881" y="58149"/>
                    </a:cubicBezTo>
                    <a:cubicBezTo>
                      <a:pt x="1046759" y="55125"/>
                      <a:pt x="1031145" y="55588"/>
                      <a:pt x="1015777" y="54307"/>
                    </a:cubicBezTo>
                    <a:cubicBezTo>
                      <a:pt x="995286" y="56868"/>
                      <a:pt x="973399" y="54128"/>
                      <a:pt x="954304" y="61991"/>
                    </a:cubicBezTo>
                    <a:cubicBezTo>
                      <a:pt x="948266" y="64477"/>
                      <a:pt x="954258" y="75887"/>
                      <a:pt x="950462" y="81201"/>
                    </a:cubicBezTo>
                    <a:cubicBezTo>
                      <a:pt x="945244" y="88506"/>
                      <a:pt x="926938" y="90022"/>
                      <a:pt x="919726" y="92727"/>
                    </a:cubicBezTo>
                    <a:cubicBezTo>
                      <a:pt x="914363" y="94738"/>
                      <a:pt x="909481" y="97850"/>
                      <a:pt x="904358" y="100411"/>
                    </a:cubicBezTo>
                    <a:cubicBezTo>
                      <a:pt x="892347" y="148454"/>
                      <a:pt x="907698" y="88723"/>
                      <a:pt x="896674" y="127305"/>
                    </a:cubicBezTo>
                    <a:cubicBezTo>
                      <a:pt x="895223" y="132382"/>
                      <a:pt x="896841" y="139237"/>
                      <a:pt x="892832" y="142673"/>
                    </a:cubicBezTo>
                    <a:cubicBezTo>
                      <a:pt x="888267" y="146586"/>
                      <a:pt x="862320" y="151940"/>
                      <a:pt x="854412" y="154199"/>
                    </a:cubicBezTo>
                    <a:cubicBezTo>
                      <a:pt x="822034" y="163450"/>
                      <a:pt x="865036" y="151292"/>
                      <a:pt x="831360" y="165725"/>
                    </a:cubicBezTo>
                    <a:cubicBezTo>
                      <a:pt x="826507" y="167805"/>
                      <a:pt x="821115" y="168286"/>
                      <a:pt x="815992" y="169567"/>
                    </a:cubicBezTo>
                    <a:cubicBezTo>
                      <a:pt x="812150" y="172128"/>
                      <a:pt x="808847" y="175791"/>
                      <a:pt x="804466" y="177251"/>
                    </a:cubicBezTo>
                    <a:cubicBezTo>
                      <a:pt x="795843" y="180125"/>
                      <a:pt x="750646" y="184512"/>
                      <a:pt x="746836" y="184935"/>
                    </a:cubicBezTo>
                    <a:cubicBezTo>
                      <a:pt x="733904" y="189245"/>
                      <a:pt x="733235" y="188864"/>
                      <a:pt x="719941" y="196461"/>
                    </a:cubicBezTo>
                    <a:cubicBezTo>
                      <a:pt x="715932" y="198752"/>
                      <a:pt x="713003" y="203621"/>
                      <a:pt x="708415" y="204145"/>
                    </a:cubicBezTo>
                    <a:cubicBezTo>
                      <a:pt x="667619" y="208807"/>
                      <a:pt x="626449" y="209213"/>
                      <a:pt x="585471" y="211829"/>
                    </a:cubicBezTo>
                    <a:lnTo>
                      <a:pt x="527841" y="215671"/>
                    </a:lnTo>
                    <a:cubicBezTo>
                      <a:pt x="521437" y="216952"/>
                      <a:pt x="514930" y="217795"/>
                      <a:pt x="508630" y="219513"/>
                    </a:cubicBezTo>
                    <a:cubicBezTo>
                      <a:pt x="466484" y="231007"/>
                      <a:pt x="502618" y="223837"/>
                      <a:pt x="470210" y="231039"/>
                    </a:cubicBezTo>
                    <a:cubicBezTo>
                      <a:pt x="447580" y="236068"/>
                      <a:pt x="446878" y="235396"/>
                      <a:pt x="420264" y="238723"/>
                    </a:cubicBezTo>
                    <a:cubicBezTo>
                      <a:pt x="402335" y="237442"/>
                      <a:pt x="383844" y="239512"/>
                      <a:pt x="366476" y="234881"/>
                    </a:cubicBezTo>
                    <a:cubicBezTo>
                      <a:pt x="362563" y="233838"/>
                      <a:pt x="364229" y="227077"/>
                      <a:pt x="362634" y="223355"/>
                    </a:cubicBezTo>
                    <a:cubicBezTo>
                      <a:pt x="348391" y="190122"/>
                      <a:pt x="360118" y="223492"/>
                      <a:pt x="351108" y="196461"/>
                    </a:cubicBezTo>
                    <a:cubicBezTo>
                      <a:pt x="349692" y="186550"/>
                      <a:pt x="348789" y="168770"/>
                      <a:pt x="343424" y="158041"/>
                    </a:cubicBezTo>
                    <a:cubicBezTo>
                      <a:pt x="341359" y="153911"/>
                      <a:pt x="338301" y="150357"/>
                      <a:pt x="335740" y="146515"/>
                    </a:cubicBezTo>
                    <a:cubicBezTo>
                      <a:pt x="334459" y="141392"/>
                      <a:pt x="333349" y="136224"/>
                      <a:pt x="331898" y="131147"/>
                    </a:cubicBezTo>
                    <a:cubicBezTo>
                      <a:pt x="329398" y="122398"/>
                      <a:pt x="327107" y="114830"/>
                      <a:pt x="320372" y="108095"/>
                    </a:cubicBezTo>
                    <a:cubicBezTo>
                      <a:pt x="312924" y="100647"/>
                      <a:pt x="306694" y="99694"/>
                      <a:pt x="297320" y="96569"/>
                    </a:cubicBezTo>
                    <a:cubicBezTo>
                      <a:pt x="292197" y="91446"/>
                      <a:pt x="287846" y="85412"/>
                      <a:pt x="281951" y="81201"/>
                    </a:cubicBezTo>
                    <a:cubicBezTo>
                      <a:pt x="278655" y="78847"/>
                      <a:pt x="274047" y="79170"/>
                      <a:pt x="270425" y="77359"/>
                    </a:cubicBezTo>
                    <a:cubicBezTo>
                      <a:pt x="266295" y="75294"/>
                      <a:pt x="263029" y="71740"/>
                      <a:pt x="258899" y="69675"/>
                    </a:cubicBezTo>
                    <a:cubicBezTo>
                      <a:pt x="255277" y="67864"/>
                      <a:pt x="250995" y="67644"/>
                      <a:pt x="247373" y="65833"/>
                    </a:cubicBezTo>
                    <a:cubicBezTo>
                      <a:pt x="220841" y="52567"/>
                      <a:pt x="252463" y="62303"/>
                      <a:pt x="220479" y="54307"/>
                    </a:cubicBezTo>
                    <a:cubicBezTo>
                      <a:pt x="216637" y="51746"/>
                      <a:pt x="213083" y="48688"/>
                      <a:pt x="208953" y="46623"/>
                    </a:cubicBezTo>
                    <a:cubicBezTo>
                      <a:pt x="205331" y="44812"/>
                      <a:pt x="200797" y="45027"/>
                      <a:pt x="197427" y="42781"/>
                    </a:cubicBezTo>
                    <a:cubicBezTo>
                      <a:pt x="185278" y="34681"/>
                      <a:pt x="176701" y="20505"/>
                      <a:pt x="162849" y="15887"/>
                    </a:cubicBezTo>
                    <a:cubicBezTo>
                      <a:pt x="155165" y="13325"/>
                      <a:pt x="147655" y="10166"/>
                      <a:pt x="139797" y="8202"/>
                    </a:cubicBezTo>
                    <a:lnTo>
                      <a:pt x="109061" y="518"/>
                    </a:lnTo>
                    <a:cubicBezTo>
                      <a:pt x="91131" y="1799"/>
                      <a:pt x="72711" y="0"/>
                      <a:pt x="55272" y="4360"/>
                    </a:cubicBezTo>
                    <a:cubicBezTo>
                      <a:pt x="50792" y="5480"/>
                      <a:pt x="47971" y="11285"/>
                      <a:pt x="47588" y="15887"/>
                    </a:cubicBezTo>
                    <a:cubicBezTo>
                      <a:pt x="46737" y="26097"/>
                      <a:pt x="44820" y="51002"/>
                      <a:pt x="59115" y="58149"/>
                    </a:cubicBezTo>
                    <a:cubicBezTo>
                      <a:pt x="63838" y="60510"/>
                      <a:pt x="71863" y="57406"/>
                      <a:pt x="74483" y="61991"/>
                    </a:cubicBezTo>
                    <a:cubicBezTo>
                      <a:pt x="78295" y="68663"/>
                      <a:pt x="71922" y="58149"/>
                      <a:pt x="70641" y="73517"/>
                    </a:cubicBez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3" name="Полилиния 52"/>
              <p:cNvSpPr/>
              <p:nvPr/>
            </p:nvSpPr>
            <p:spPr bwMode="auto">
              <a:xfrm>
                <a:off x="6469714" y="3649011"/>
                <a:ext cx="617524" cy="590621"/>
              </a:xfrm>
              <a:custGeom>
                <a:avLst/>
                <a:gdLst>
                  <a:gd name="connsiteX0" fmla="*/ 268941 w 648007"/>
                  <a:gd name="connsiteY0" fmla="*/ 96050 h 582271"/>
                  <a:gd name="connsiteX1" fmla="*/ 276625 w 648007"/>
                  <a:gd name="connsiteY1" fmla="*/ 111418 h 582271"/>
                  <a:gd name="connsiteX2" fmla="*/ 280467 w 648007"/>
                  <a:gd name="connsiteY2" fmla="*/ 122945 h 582271"/>
                  <a:gd name="connsiteX3" fmla="*/ 295836 w 648007"/>
                  <a:gd name="connsiteY3" fmla="*/ 130629 h 582271"/>
                  <a:gd name="connsiteX4" fmla="*/ 307362 w 648007"/>
                  <a:gd name="connsiteY4" fmla="*/ 142155 h 582271"/>
                  <a:gd name="connsiteX5" fmla="*/ 311204 w 648007"/>
                  <a:gd name="connsiteY5" fmla="*/ 153681 h 582271"/>
                  <a:gd name="connsiteX6" fmla="*/ 384202 w 648007"/>
                  <a:gd name="connsiteY6" fmla="*/ 161365 h 582271"/>
                  <a:gd name="connsiteX7" fmla="*/ 445674 w 648007"/>
                  <a:gd name="connsiteY7" fmla="*/ 165207 h 582271"/>
                  <a:gd name="connsiteX8" fmla="*/ 476410 w 648007"/>
                  <a:gd name="connsiteY8" fmla="*/ 169049 h 582271"/>
                  <a:gd name="connsiteX9" fmla="*/ 518673 w 648007"/>
                  <a:gd name="connsiteY9" fmla="*/ 172891 h 582271"/>
                  <a:gd name="connsiteX10" fmla="*/ 530199 w 648007"/>
                  <a:gd name="connsiteY10" fmla="*/ 180575 h 582271"/>
                  <a:gd name="connsiteX11" fmla="*/ 545567 w 648007"/>
                  <a:gd name="connsiteY11" fmla="*/ 184417 h 582271"/>
                  <a:gd name="connsiteX12" fmla="*/ 560935 w 648007"/>
                  <a:gd name="connsiteY12" fmla="*/ 192101 h 582271"/>
                  <a:gd name="connsiteX13" fmla="*/ 580145 w 648007"/>
                  <a:gd name="connsiteY13" fmla="*/ 207469 h 582271"/>
                  <a:gd name="connsiteX14" fmla="*/ 614723 w 648007"/>
                  <a:gd name="connsiteY14" fmla="*/ 234363 h 582271"/>
                  <a:gd name="connsiteX15" fmla="*/ 626249 w 648007"/>
                  <a:gd name="connsiteY15" fmla="*/ 242047 h 582271"/>
                  <a:gd name="connsiteX16" fmla="*/ 633933 w 648007"/>
                  <a:gd name="connsiteY16" fmla="*/ 257415 h 582271"/>
                  <a:gd name="connsiteX17" fmla="*/ 641617 w 648007"/>
                  <a:gd name="connsiteY17" fmla="*/ 284309 h 582271"/>
                  <a:gd name="connsiteX18" fmla="*/ 641617 w 648007"/>
                  <a:gd name="connsiteY18" fmla="*/ 491778 h 582271"/>
                  <a:gd name="connsiteX19" fmla="*/ 630091 w 648007"/>
                  <a:gd name="connsiteY19" fmla="*/ 522514 h 582271"/>
                  <a:gd name="connsiteX20" fmla="*/ 622407 w 648007"/>
                  <a:gd name="connsiteY20" fmla="*/ 545566 h 582271"/>
                  <a:gd name="connsiteX21" fmla="*/ 618565 w 648007"/>
                  <a:gd name="connsiteY21" fmla="*/ 572460 h 582271"/>
                  <a:gd name="connsiteX22" fmla="*/ 560935 w 648007"/>
                  <a:gd name="connsiteY22" fmla="*/ 560934 h 582271"/>
                  <a:gd name="connsiteX23" fmla="*/ 557093 w 648007"/>
                  <a:gd name="connsiteY23" fmla="*/ 545566 h 582271"/>
                  <a:gd name="connsiteX24" fmla="*/ 549409 w 648007"/>
                  <a:gd name="connsiteY24" fmla="*/ 534040 h 582271"/>
                  <a:gd name="connsiteX25" fmla="*/ 541725 w 648007"/>
                  <a:gd name="connsiteY25" fmla="*/ 503304 h 582271"/>
                  <a:gd name="connsiteX26" fmla="*/ 534041 w 648007"/>
                  <a:gd name="connsiteY26" fmla="*/ 476410 h 582271"/>
                  <a:gd name="connsiteX27" fmla="*/ 530199 w 648007"/>
                  <a:gd name="connsiteY27" fmla="*/ 464884 h 582271"/>
                  <a:gd name="connsiteX28" fmla="*/ 518673 w 648007"/>
                  <a:gd name="connsiteY28" fmla="*/ 411096 h 582271"/>
                  <a:gd name="connsiteX29" fmla="*/ 510988 w 648007"/>
                  <a:gd name="connsiteY29" fmla="*/ 403412 h 582271"/>
                  <a:gd name="connsiteX30" fmla="*/ 480252 w 648007"/>
                  <a:gd name="connsiteY30" fmla="*/ 395728 h 582271"/>
                  <a:gd name="connsiteX31" fmla="*/ 441832 w 648007"/>
                  <a:gd name="connsiteY31" fmla="*/ 376518 h 582271"/>
                  <a:gd name="connsiteX32" fmla="*/ 330414 w 648007"/>
                  <a:gd name="connsiteY32" fmla="*/ 380360 h 582271"/>
                  <a:gd name="connsiteX33" fmla="*/ 326572 w 648007"/>
                  <a:gd name="connsiteY33" fmla="*/ 395728 h 582271"/>
                  <a:gd name="connsiteX34" fmla="*/ 322730 w 648007"/>
                  <a:gd name="connsiteY34" fmla="*/ 407254 h 582271"/>
                  <a:gd name="connsiteX35" fmla="*/ 307362 w 648007"/>
                  <a:gd name="connsiteY35" fmla="*/ 414938 h 582271"/>
                  <a:gd name="connsiteX36" fmla="*/ 291994 w 648007"/>
                  <a:gd name="connsiteY36" fmla="*/ 426464 h 582271"/>
                  <a:gd name="connsiteX37" fmla="*/ 280467 w 648007"/>
                  <a:gd name="connsiteY37" fmla="*/ 430306 h 582271"/>
                  <a:gd name="connsiteX38" fmla="*/ 215153 w 648007"/>
                  <a:gd name="connsiteY38" fmla="*/ 437990 h 582271"/>
                  <a:gd name="connsiteX39" fmla="*/ 188259 w 648007"/>
                  <a:gd name="connsiteY39" fmla="*/ 445674 h 582271"/>
                  <a:gd name="connsiteX40" fmla="*/ 172891 w 648007"/>
                  <a:gd name="connsiteY40" fmla="*/ 449516 h 582271"/>
                  <a:gd name="connsiteX41" fmla="*/ 138313 w 648007"/>
                  <a:gd name="connsiteY41" fmla="*/ 445674 h 582271"/>
                  <a:gd name="connsiteX42" fmla="*/ 126787 w 648007"/>
                  <a:gd name="connsiteY42" fmla="*/ 437990 h 582271"/>
                  <a:gd name="connsiteX43" fmla="*/ 115261 w 648007"/>
                  <a:gd name="connsiteY43" fmla="*/ 422622 h 582271"/>
                  <a:gd name="connsiteX44" fmla="*/ 103735 w 648007"/>
                  <a:gd name="connsiteY44" fmla="*/ 418780 h 582271"/>
                  <a:gd name="connsiteX45" fmla="*/ 92209 w 648007"/>
                  <a:gd name="connsiteY45" fmla="*/ 411096 h 582271"/>
                  <a:gd name="connsiteX46" fmla="*/ 65315 w 648007"/>
                  <a:gd name="connsiteY46" fmla="*/ 391886 h 582271"/>
                  <a:gd name="connsiteX47" fmla="*/ 61473 w 648007"/>
                  <a:gd name="connsiteY47" fmla="*/ 376518 h 582271"/>
                  <a:gd name="connsiteX48" fmla="*/ 57630 w 648007"/>
                  <a:gd name="connsiteY48" fmla="*/ 364992 h 582271"/>
                  <a:gd name="connsiteX49" fmla="*/ 53788 w 648007"/>
                  <a:gd name="connsiteY49" fmla="*/ 345781 h 582271"/>
                  <a:gd name="connsiteX50" fmla="*/ 42262 w 648007"/>
                  <a:gd name="connsiteY50" fmla="*/ 334255 h 582271"/>
                  <a:gd name="connsiteX51" fmla="*/ 26894 w 648007"/>
                  <a:gd name="connsiteY51" fmla="*/ 303519 h 582271"/>
                  <a:gd name="connsiteX52" fmla="*/ 19210 w 648007"/>
                  <a:gd name="connsiteY52" fmla="*/ 276625 h 582271"/>
                  <a:gd name="connsiteX53" fmla="*/ 7684 w 648007"/>
                  <a:gd name="connsiteY53" fmla="*/ 261257 h 582271"/>
                  <a:gd name="connsiteX54" fmla="*/ 0 w 648007"/>
                  <a:gd name="connsiteY54" fmla="*/ 211311 h 582271"/>
                  <a:gd name="connsiteX55" fmla="*/ 3842 w 648007"/>
                  <a:gd name="connsiteY55" fmla="*/ 19210 h 582271"/>
                  <a:gd name="connsiteX56" fmla="*/ 11526 w 648007"/>
                  <a:gd name="connsiteY56" fmla="*/ 7684 h 582271"/>
                  <a:gd name="connsiteX57" fmla="*/ 23052 w 648007"/>
                  <a:gd name="connsiteY57" fmla="*/ 3842 h 582271"/>
                  <a:gd name="connsiteX58" fmla="*/ 49946 w 648007"/>
                  <a:gd name="connsiteY58" fmla="*/ 0 h 582271"/>
                  <a:gd name="connsiteX59" fmla="*/ 126787 w 648007"/>
                  <a:gd name="connsiteY59" fmla="*/ 3842 h 582271"/>
                  <a:gd name="connsiteX60" fmla="*/ 157523 w 648007"/>
                  <a:gd name="connsiteY60" fmla="*/ 11526 h 582271"/>
                  <a:gd name="connsiteX61" fmla="*/ 199785 w 648007"/>
                  <a:gd name="connsiteY61" fmla="*/ 30736 h 582271"/>
                  <a:gd name="connsiteX62" fmla="*/ 222837 w 648007"/>
                  <a:gd name="connsiteY62" fmla="*/ 53788 h 582271"/>
                  <a:gd name="connsiteX63" fmla="*/ 245889 w 648007"/>
                  <a:gd name="connsiteY63" fmla="*/ 65314 h 582271"/>
                  <a:gd name="connsiteX64" fmla="*/ 268941 w 648007"/>
                  <a:gd name="connsiteY64" fmla="*/ 76840 h 582271"/>
                  <a:gd name="connsiteX65" fmla="*/ 268941 w 648007"/>
                  <a:gd name="connsiteY65" fmla="*/ 96050 h 58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648007" h="582271">
                    <a:moveTo>
                      <a:pt x="268941" y="96050"/>
                    </a:moveTo>
                    <a:cubicBezTo>
                      <a:pt x="270222" y="101813"/>
                      <a:pt x="274369" y="106154"/>
                      <a:pt x="276625" y="111418"/>
                    </a:cubicBezTo>
                    <a:cubicBezTo>
                      <a:pt x="278220" y="115141"/>
                      <a:pt x="277603" y="120081"/>
                      <a:pt x="280467" y="122945"/>
                    </a:cubicBezTo>
                    <a:cubicBezTo>
                      <a:pt x="284517" y="126995"/>
                      <a:pt x="290713" y="128068"/>
                      <a:pt x="295836" y="130629"/>
                    </a:cubicBezTo>
                    <a:cubicBezTo>
                      <a:pt x="299678" y="134471"/>
                      <a:pt x="304348" y="137634"/>
                      <a:pt x="307362" y="142155"/>
                    </a:cubicBezTo>
                    <a:cubicBezTo>
                      <a:pt x="309608" y="145525"/>
                      <a:pt x="307275" y="152699"/>
                      <a:pt x="311204" y="153681"/>
                    </a:cubicBezTo>
                    <a:cubicBezTo>
                      <a:pt x="334941" y="159615"/>
                      <a:pt x="359783" y="159839"/>
                      <a:pt x="384202" y="161365"/>
                    </a:cubicBezTo>
                    <a:cubicBezTo>
                      <a:pt x="404693" y="162646"/>
                      <a:pt x="425214" y="163502"/>
                      <a:pt x="445674" y="165207"/>
                    </a:cubicBezTo>
                    <a:cubicBezTo>
                      <a:pt x="455963" y="166064"/>
                      <a:pt x="466142" y="167968"/>
                      <a:pt x="476410" y="169049"/>
                    </a:cubicBezTo>
                    <a:cubicBezTo>
                      <a:pt x="490478" y="170530"/>
                      <a:pt x="504585" y="171610"/>
                      <a:pt x="518673" y="172891"/>
                    </a:cubicBezTo>
                    <a:cubicBezTo>
                      <a:pt x="522515" y="175452"/>
                      <a:pt x="525955" y="178756"/>
                      <a:pt x="530199" y="180575"/>
                    </a:cubicBezTo>
                    <a:cubicBezTo>
                      <a:pt x="535052" y="182655"/>
                      <a:pt x="540623" y="182563"/>
                      <a:pt x="545567" y="184417"/>
                    </a:cubicBezTo>
                    <a:cubicBezTo>
                      <a:pt x="550930" y="186428"/>
                      <a:pt x="555812" y="189540"/>
                      <a:pt x="560935" y="192101"/>
                    </a:cubicBezTo>
                    <a:cubicBezTo>
                      <a:pt x="578120" y="217878"/>
                      <a:pt x="557876" y="192623"/>
                      <a:pt x="580145" y="207469"/>
                    </a:cubicBezTo>
                    <a:cubicBezTo>
                      <a:pt x="592294" y="215569"/>
                      <a:pt x="602574" y="226263"/>
                      <a:pt x="614723" y="234363"/>
                    </a:cubicBezTo>
                    <a:lnTo>
                      <a:pt x="626249" y="242047"/>
                    </a:lnTo>
                    <a:cubicBezTo>
                      <a:pt x="628810" y="247170"/>
                      <a:pt x="631677" y="252151"/>
                      <a:pt x="633933" y="257415"/>
                    </a:cubicBezTo>
                    <a:cubicBezTo>
                      <a:pt x="637240" y="265131"/>
                      <a:pt x="639667" y="276510"/>
                      <a:pt x="641617" y="284309"/>
                    </a:cubicBezTo>
                    <a:cubicBezTo>
                      <a:pt x="645999" y="385087"/>
                      <a:pt x="648007" y="379951"/>
                      <a:pt x="641617" y="491778"/>
                    </a:cubicBezTo>
                    <a:cubicBezTo>
                      <a:pt x="640785" y="506335"/>
                      <a:pt x="635365" y="509330"/>
                      <a:pt x="630091" y="522514"/>
                    </a:cubicBezTo>
                    <a:cubicBezTo>
                      <a:pt x="627083" y="530034"/>
                      <a:pt x="622407" y="545566"/>
                      <a:pt x="622407" y="545566"/>
                    </a:cubicBezTo>
                    <a:cubicBezTo>
                      <a:pt x="621126" y="554531"/>
                      <a:pt x="626665" y="568410"/>
                      <a:pt x="618565" y="572460"/>
                    </a:cubicBezTo>
                    <a:cubicBezTo>
                      <a:pt x="598943" y="582271"/>
                      <a:pt x="577479" y="569206"/>
                      <a:pt x="560935" y="560934"/>
                    </a:cubicBezTo>
                    <a:cubicBezTo>
                      <a:pt x="559654" y="555811"/>
                      <a:pt x="559173" y="550419"/>
                      <a:pt x="557093" y="545566"/>
                    </a:cubicBezTo>
                    <a:cubicBezTo>
                      <a:pt x="555274" y="541322"/>
                      <a:pt x="550987" y="538380"/>
                      <a:pt x="549409" y="534040"/>
                    </a:cubicBezTo>
                    <a:cubicBezTo>
                      <a:pt x="545800" y="524115"/>
                      <a:pt x="545065" y="513323"/>
                      <a:pt x="541725" y="503304"/>
                    </a:cubicBezTo>
                    <a:cubicBezTo>
                      <a:pt x="532513" y="475669"/>
                      <a:pt x="543689" y="510180"/>
                      <a:pt x="534041" y="476410"/>
                    </a:cubicBezTo>
                    <a:cubicBezTo>
                      <a:pt x="532928" y="472516"/>
                      <a:pt x="531480" y="468726"/>
                      <a:pt x="530199" y="464884"/>
                    </a:cubicBezTo>
                    <a:cubicBezTo>
                      <a:pt x="527159" y="431447"/>
                      <a:pt x="533805" y="430010"/>
                      <a:pt x="518673" y="411096"/>
                    </a:cubicBezTo>
                    <a:cubicBezTo>
                      <a:pt x="516410" y="408267"/>
                      <a:pt x="514351" y="404757"/>
                      <a:pt x="510988" y="403412"/>
                    </a:cubicBezTo>
                    <a:cubicBezTo>
                      <a:pt x="501183" y="399490"/>
                      <a:pt x="480252" y="395728"/>
                      <a:pt x="480252" y="395728"/>
                    </a:cubicBezTo>
                    <a:cubicBezTo>
                      <a:pt x="452807" y="377431"/>
                      <a:pt x="466159" y="382600"/>
                      <a:pt x="441832" y="376518"/>
                    </a:cubicBezTo>
                    <a:lnTo>
                      <a:pt x="330414" y="380360"/>
                    </a:lnTo>
                    <a:cubicBezTo>
                      <a:pt x="325206" y="381228"/>
                      <a:pt x="328023" y="390651"/>
                      <a:pt x="326572" y="395728"/>
                    </a:cubicBezTo>
                    <a:cubicBezTo>
                      <a:pt x="325459" y="399622"/>
                      <a:pt x="325594" y="404390"/>
                      <a:pt x="322730" y="407254"/>
                    </a:cubicBezTo>
                    <a:cubicBezTo>
                      <a:pt x="318680" y="411304"/>
                      <a:pt x="312219" y="411903"/>
                      <a:pt x="307362" y="414938"/>
                    </a:cubicBezTo>
                    <a:cubicBezTo>
                      <a:pt x="301932" y="418332"/>
                      <a:pt x="297554" y="423287"/>
                      <a:pt x="291994" y="426464"/>
                    </a:cubicBezTo>
                    <a:cubicBezTo>
                      <a:pt x="288477" y="428473"/>
                      <a:pt x="284421" y="429427"/>
                      <a:pt x="280467" y="430306"/>
                    </a:cubicBezTo>
                    <a:cubicBezTo>
                      <a:pt x="259117" y="435050"/>
                      <a:pt x="236746" y="436027"/>
                      <a:pt x="215153" y="437990"/>
                    </a:cubicBezTo>
                    <a:lnTo>
                      <a:pt x="188259" y="445674"/>
                    </a:lnTo>
                    <a:cubicBezTo>
                      <a:pt x="183165" y="447063"/>
                      <a:pt x="178171" y="449516"/>
                      <a:pt x="172891" y="449516"/>
                    </a:cubicBezTo>
                    <a:cubicBezTo>
                      <a:pt x="161294" y="449516"/>
                      <a:pt x="149839" y="446955"/>
                      <a:pt x="138313" y="445674"/>
                    </a:cubicBezTo>
                    <a:cubicBezTo>
                      <a:pt x="134471" y="443113"/>
                      <a:pt x="130052" y="441255"/>
                      <a:pt x="126787" y="437990"/>
                    </a:cubicBezTo>
                    <a:cubicBezTo>
                      <a:pt x="122259" y="433462"/>
                      <a:pt x="120180" y="426721"/>
                      <a:pt x="115261" y="422622"/>
                    </a:cubicBezTo>
                    <a:cubicBezTo>
                      <a:pt x="112150" y="420029"/>
                      <a:pt x="107357" y="420591"/>
                      <a:pt x="103735" y="418780"/>
                    </a:cubicBezTo>
                    <a:cubicBezTo>
                      <a:pt x="99605" y="416715"/>
                      <a:pt x="96218" y="413387"/>
                      <a:pt x="92209" y="411096"/>
                    </a:cubicBezTo>
                    <a:cubicBezTo>
                      <a:pt x="68610" y="397611"/>
                      <a:pt x="84089" y="410660"/>
                      <a:pt x="65315" y="391886"/>
                    </a:cubicBezTo>
                    <a:cubicBezTo>
                      <a:pt x="64034" y="386763"/>
                      <a:pt x="62924" y="381595"/>
                      <a:pt x="61473" y="376518"/>
                    </a:cubicBezTo>
                    <a:cubicBezTo>
                      <a:pt x="60360" y="372624"/>
                      <a:pt x="58612" y="368921"/>
                      <a:pt x="57630" y="364992"/>
                    </a:cubicBezTo>
                    <a:cubicBezTo>
                      <a:pt x="56046" y="358657"/>
                      <a:pt x="56708" y="351622"/>
                      <a:pt x="53788" y="345781"/>
                    </a:cubicBezTo>
                    <a:cubicBezTo>
                      <a:pt x="51358" y="340921"/>
                      <a:pt x="46104" y="338097"/>
                      <a:pt x="42262" y="334255"/>
                    </a:cubicBezTo>
                    <a:cubicBezTo>
                      <a:pt x="34583" y="295858"/>
                      <a:pt x="45344" y="331194"/>
                      <a:pt x="26894" y="303519"/>
                    </a:cubicBezTo>
                    <a:cubicBezTo>
                      <a:pt x="23118" y="297854"/>
                      <a:pt x="21772" y="281748"/>
                      <a:pt x="19210" y="276625"/>
                    </a:cubicBezTo>
                    <a:cubicBezTo>
                      <a:pt x="16346" y="270898"/>
                      <a:pt x="11526" y="266380"/>
                      <a:pt x="7684" y="261257"/>
                    </a:cubicBezTo>
                    <a:cubicBezTo>
                      <a:pt x="6606" y="254789"/>
                      <a:pt x="0" y="216255"/>
                      <a:pt x="0" y="211311"/>
                    </a:cubicBezTo>
                    <a:cubicBezTo>
                      <a:pt x="0" y="147265"/>
                      <a:pt x="223" y="83154"/>
                      <a:pt x="3842" y="19210"/>
                    </a:cubicBezTo>
                    <a:cubicBezTo>
                      <a:pt x="4103" y="14600"/>
                      <a:pt x="7920" y="10569"/>
                      <a:pt x="11526" y="7684"/>
                    </a:cubicBezTo>
                    <a:cubicBezTo>
                      <a:pt x="14688" y="5154"/>
                      <a:pt x="19081" y="4636"/>
                      <a:pt x="23052" y="3842"/>
                    </a:cubicBezTo>
                    <a:cubicBezTo>
                      <a:pt x="31932" y="2066"/>
                      <a:pt x="40981" y="1281"/>
                      <a:pt x="49946" y="0"/>
                    </a:cubicBezTo>
                    <a:cubicBezTo>
                      <a:pt x="75560" y="1281"/>
                      <a:pt x="101287" y="1110"/>
                      <a:pt x="126787" y="3842"/>
                    </a:cubicBezTo>
                    <a:cubicBezTo>
                      <a:pt x="137288" y="4967"/>
                      <a:pt x="157523" y="11526"/>
                      <a:pt x="157523" y="11526"/>
                    </a:cubicBezTo>
                    <a:cubicBezTo>
                      <a:pt x="186008" y="30516"/>
                      <a:pt x="171519" y="25083"/>
                      <a:pt x="199785" y="30736"/>
                    </a:cubicBezTo>
                    <a:cubicBezTo>
                      <a:pt x="226948" y="48845"/>
                      <a:pt x="194244" y="25195"/>
                      <a:pt x="222837" y="53788"/>
                    </a:cubicBezTo>
                    <a:cubicBezTo>
                      <a:pt x="233848" y="64799"/>
                      <a:pt x="233390" y="59064"/>
                      <a:pt x="245889" y="65314"/>
                    </a:cubicBezTo>
                    <a:cubicBezTo>
                      <a:pt x="275680" y="80210"/>
                      <a:pt x="239970" y="67183"/>
                      <a:pt x="268941" y="76840"/>
                    </a:cubicBezTo>
                    <a:cubicBezTo>
                      <a:pt x="282308" y="96891"/>
                      <a:pt x="267660" y="90287"/>
                      <a:pt x="268941" y="96050"/>
                    </a:cubicBez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4" name="Полилиния 53"/>
              <p:cNvSpPr/>
              <p:nvPr/>
            </p:nvSpPr>
            <p:spPr bwMode="auto">
              <a:xfrm>
                <a:off x="7134861" y="3410857"/>
                <a:ext cx="1228699" cy="720812"/>
              </a:xfrm>
              <a:custGeom>
                <a:avLst/>
                <a:gdLst>
                  <a:gd name="connsiteX0" fmla="*/ 107577 w 1290039"/>
                  <a:gd name="connsiteY0" fmla="*/ 711706 h 712987"/>
                  <a:gd name="connsiteX1" fmla="*/ 96050 w 1290039"/>
                  <a:gd name="connsiteY1" fmla="*/ 707864 h 712987"/>
                  <a:gd name="connsiteX2" fmla="*/ 84524 w 1290039"/>
                  <a:gd name="connsiteY2" fmla="*/ 684812 h 712987"/>
                  <a:gd name="connsiteX3" fmla="*/ 76840 w 1290039"/>
                  <a:gd name="connsiteY3" fmla="*/ 673286 h 712987"/>
                  <a:gd name="connsiteX4" fmla="*/ 53788 w 1290039"/>
                  <a:gd name="connsiteY4" fmla="*/ 627182 h 712987"/>
                  <a:gd name="connsiteX5" fmla="*/ 38420 w 1290039"/>
                  <a:gd name="connsiteY5" fmla="*/ 604130 h 712987"/>
                  <a:gd name="connsiteX6" fmla="*/ 34578 w 1290039"/>
                  <a:gd name="connsiteY6" fmla="*/ 588762 h 712987"/>
                  <a:gd name="connsiteX7" fmla="*/ 15368 w 1290039"/>
                  <a:gd name="connsiteY7" fmla="*/ 454291 h 712987"/>
                  <a:gd name="connsiteX8" fmla="*/ 3842 w 1290039"/>
                  <a:gd name="connsiteY8" fmla="*/ 450449 h 712987"/>
                  <a:gd name="connsiteX9" fmla="*/ 0 w 1290039"/>
                  <a:gd name="connsiteY9" fmla="*/ 435081 h 712987"/>
                  <a:gd name="connsiteX10" fmla="*/ 149839 w 1290039"/>
                  <a:gd name="connsiteY10" fmla="*/ 388977 h 712987"/>
                  <a:gd name="connsiteX11" fmla="*/ 153681 w 1290039"/>
                  <a:gd name="connsiteY11" fmla="*/ 373609 h 712987"/>
                  <a:gd name="connsiteX12" fmla="*/ 149839 w 1290039"/>
                  <a:gd name="connsiteY12" fmla="*/ 308294 h 712987"/>
                  <a:gd name="connsiteX13" fmla="*/ 134471 w 1290039"/>
                  <a:gd name="connsiteY13" fmla="*/ 300610 h 712987"/>
                  <a:gd name="connsiteX14" fmla="*/ 103735 w 1290039"/>
                  <a:gd name="connsiteY14" fmla="*/ 296768 h 712987"/>
                  <a:gd name="connsiteX15" fmla="*/ 88366 w 1290039"/>
                  <a:gd name="connsiteY15" fmla="*/ 292926 h 712987"/>
                  <a:gd name="connsiteX16" fmla="*/ 69156 w 1290039"/>
                  <a:gd name="connsiteY16" fmla="*/ 289084 h 712987"/>
                  <a:gd name="connsiteX17" fmla="*/ 65314 w 1290039"/>
                  <a:gd name="connsiteY17" fmla="*/ 277558 h 712987"/>
                  <a:gd name="connsiteX18" fmla="*/ 57630 w 1290039"/>
                  <a:gd name="connsiteY18" fmla="*/ 231454 h 712987"/>
                  <a:gd name="connsiteX19" fmla="*/ 61472 w 1290039"/>
                  <a:gd name="connsiteY19" fmla="*/ 154614 h 712987"/>
                  <a:gd name="connsiteX20" fmla="*/ 72998 w 1290039"/>
                  <a:gd name="connsiteY20" fmla="*/ 146930 h 712987"/>
                  <a:gd name="connsiteX21" fmla="*/ 92208 w 1290039"/>
                  <a:gd name="connsiteY21" fmla="*/ 143088 h 712987"/>
                  <a:gd name="connsiteX22" fmla="*/ 142155 w 1290039"/>
                  <a:gd name="connsiteY22" fmla="*/ 135404 h 712987"/>
                  <a:gd name="connsiteX23" fmla="*/ 157523 w 1290039"/>
                  <a:gd name="connsiteY23" fmla="*/ 131562 h 712987"/>
                  <a:gd name="connsiteX24" fmla="*/ 169049 w 1290039"/>
                  <a:gd name="connsiteY24" fmla="*/ 127719 h 712987"/>
                  <a:gd name="connsiteX25" fmla="*/ 284309 w 1290039"/>
                  <a:gd name="connsiteY25" fmla="*/ 120035 h 712987"/>
                  <a:gd name="connsiteX26" fmla="*/ 334256 w 1290039"/>
                  <a:gd name="connsiteY26" fmla="*/ 112351 h 712987"/>
                  <a:gd name="connsiteX27" fmla="*/ 364992 w 1290039"/>
                  <a:gd name="connsiteY27" fmla="*/ 104667 h 712987"/>
                  <a:gd name="connsiteX28" fmla="*/ 418780 w 1290039"/>
                  <a:gd name="connsiteY28" fmla="*/ 100825 h 712987"/>
                  <a:gd name="connsiteX29" fmla="*/ 457200 w 1290039"/>
                  <a:gd name="connsiteY29" fmla="*/ 93141 h 712987"/>
                  <a:gd name="connsiteX30" fmla="*/ 491778 w 1290039"/>
                  <a:gd name="connsiteY30" fmla="*/ 85457 h 712987"/>
                  <a:gd name="connsiteX31" fmla="*/ 518672 w 1290039"/>
                  <a:gd name="connsiteY31" fmla="*/ 62405 h 712987"/>
                  <a:gd name="connsiteX32" fmla="*/ 530198 w 1290039"/>
                  <a:gd name="connsiteY32" fmla="*/ 54721 h 712987"/>
                  <a:gd name="connsiteX33" fmla="*/ 545566 w 1290039"/>
                  <a:gd name="connsiteY33" fmla="*/ 43195 h 712987"/>
                  <a:gd name="connsiteX34" fmla="*/ 568619 w 1290039"/>
                  <a:gd name="connsiteY34" fmla="*/ 35511 h 712987"/>
                  <a:gd name="connsiteX35" fmla="*/ 599355 w 1290039"/>
                  <a:gd name="connsiteY35" fmla="*/ 16301 h 712987"/>
                  <a:gd name="connsiteX36" fmla="*/ 618565 w 1290039"/>
                  <a:gd name="connsiteY36" fmla="*/ 12459 h 712987"/>
                  <a:gd name="connsiteX37" fmla="*/ 703089 w 1290039"/>
                  <a:gd name="connsiteY37" fmla="*/ 933 h 712987"/>
                  <a:gd name="connsiteX38" fmla="*/ 902874 w 1290039"/>
                  <a:gd name="connsiteY38" fmla="*/ 4775 h 712987"/>
                  <a:gd name="connsiteX39" fmla="*/ 914400 w 1290039"/>
                  <a:gd name="connsiteY39" fmla="*/ 8617 h 712987"/>
                  <a:gd name="connsiteX40" fmla="*/ 929768 w 1290039"/>
                  <a:gd name="connsiteY40" fmla="*/ 12459 h 712987"/>
                  <a:gd name="connsiteX41" fmla="*/ 952820 w 1290039"/>
                  <a:gd name="connsiteY41" fmla="*/ 16301 h 712987"/>
                  <a:gd name="connsiteX42" fmla="*/ 991240 w 1290039"/>
                  <a:gd name="connsiteY42" fmla="*/ 27827 h 712987"/>
                  <a:gd name="connsiteX43" fmla="*/ 1033503 w 1290039"/>
                  <a:gd name="connsiteY43" fmla="*/ 31669 h 712987"/>
                  <a:gd name="connsiteX44" fmla="*/ 1064239 w 1290039"/>
                  <a:gd name="connsiteY44" fmla="*/ 43195 h 712987"/>
                  <a:gd name="connsiteX45" fmla="*/ 1098817 w 1290039"/>
                  <a:gd name="connsiteY45" fmla="*/ 50879 h 712987"/>
                  <a:gd name="connsiteX46" fmla="*/ 1121869 w 1290039"/>
                  <a:gd name="connsiteY46" fmla="*/ 62405 h 712987"/>
                  <a:gd name="connsiteX47" fmla="*/ 1152605 w 1290039"/>
                  <a:gd name="connsiteY47" fmla="*/ 70089 h 712987"/>
                  <a:gd name="connsiteX48" fmla="*/ 1183341 w 1290039"/>
                  <a:gd name="connsiteY48" fmla="*/ 77773 h 712987"/>
                  <a:gd name="connsiteX49" fmla="*/ 1198709 w 1290039"/>
                  <a:gd name="connsiteY49" fmla="*/ 81615 h 712987"/>
                  <a:gd name="connsiteX50" fmla="*/ 1237129 w 1290039"/>
                  <a:gd name="connsiteY50" fmla="*/ 96983 h 712987"/>
                  <a:gd name="connsiteX51" fmla="*/ 1264024 w 1290039"/>
                  <a:gd name="connsiteY51" fmla="*/ 104667 h 712987"/>
                  <a:gd name="connsiteX52" fmla="*/ 1271708 w 1290039"/>
                  <a:gd name="connsiteY52" fmla="*/ 131562 h 712987"/>
                  <a:gd name="connsiteX53" fmla="*/ 1275550 w 1290039"/>
                  <a:gd name="connsiteY53" fmla="*/ 143088 h 712987"/>
                  <a:gd name="connsiteX54" fmla="*/ 1283234 w 1290039"/>
                  <a:gd name="connsiteY54" fmla="*/ 177666 h 712987"/>
                  <a:gd name="connsiteX55" fmla="*/ 1275550 w 1290039"/>
                  <a:gd name="connsiteY55" fmla="*/ 246822 h 712987"/>
                  <a:gd name="connsiteX56" fmla="*/ 1221761 w 1290039"/>
                  <a:gd name="connsiteY56" fmla="*/ 254506 h 712987"/>
                  <a:gd name="connsiteX57" fmla="*/ 1194867 w 1290039"/>
                  <a:gd name="connsiteY57" fmla="*/ 269874 h 712987"/>
                  <a:gd name="connsiteX58" fmla="*/ 1183341 w 1290039"/>
                  <a:gd name="connsiteY58" fmla="*/ 273716 h 712987"/>
                  <a:gd name="connsiteX59" fmla="*/ 1152605 w 1290039"/>
                  <a:gd name="connsiteY59" fmla="*/ 304452 h 712987"/>
                  <a:gd name="connsiteX60" fmla="*/ 1141079 w 1290039"/>
                  <a:gd name="connsiteY60" fmla="*/ 315978 h 712987"/>
                  <a:gd name="connsiteX61" fmla="*/ 1118027 w 1290039"/>
                  <a:gd name="connsiteY61" fmla="*/ 323662 h 712987"/>
                  <a:gd name="connsiteX62" fmla="*/ 1106501 w 1290039"/>
                  <a:gd name="connsiteY62" fmla="*/ 327504 h 712987"/>
                  <a:gd name="connsiteX63" fmla="*/ 1079607 w 1290039"/>
                  <a:gd name="connsiteY63" fmla="*/ 342872 h 712987"/>
                  <a:gd name="connsiteX64" fmla="*/ 1064239 w 1290039"/>
                  <a:gd name="connsiteY64" fmla="*/ 365925 h 712987"/>
                  <a:gd name="connsiteX65" fmla="*/ 1060397 w 1290039"/>
                  <a:gd name="connsiteY65" fmla="*/ 377451 h 712987"/>
                  <a:gd name="connsiteX66" fmla="*/ 1048871 w 1290039"/>
                  <a:gd name="connsiteY66" fmla="*/ 408187 h 712987"/>
                  <a:gd name="connsiteX67" fmla="*/ 1021977 w 1290039"/>
                  <a:gd name="connsiteY67" fmla="*/ 435081 h 712987"/>
                  <a:gd name="connsiteX68" fmla="*/ 1010450 w 1290039"/>
                  <a:gd name="connsiteY68" fmla="*/ 454291 h 712987"/>
                  <a:gd name="connsiteX69" fmla="*/ 1006608 w 1290039"/>
                  <a:gd name="connsiteY69" fmla="*/ 465817 h 712987"/>
                  <a:gd name="connsiteX70" fmla="*/ 991240 w 1290039"/>
                  <a:gd name="connsiteY70" fmla="*/ 488869 h 712987"/>
                  <a:gd name="connsiteX71" fmla="*/ 983556 w 1290039"/>
                  <a:gd name="connsiteY71" fmla="*/ 504237 h 712987"/>
                  <a:gd name="connsiteX72" fmla="*/ 968188 w 1290039"/>
                  <a:gd name="connsiteY72" fmla="*/ 511921 h 712987"/>
                  <a:gd name="connsiteX73" fmla="*/ 941294 w 1290039"/>
                  <a:gd name="connsiteY73" fmla="*/ 519605 h 712987"/>
                  <a:gd name="connsiteX74" fmla="*/ 914400 w 1290039"/>
                  <a:gd name="connsiteY74" fmla="*/ 527289 h 712987"/>
                  <a:gd name="connsiteX75" fmla="*/ 906716 w 1290039"/>
                  <a:gd name="connsiteY75" fmla="*/ 538815 h 712987"/>
                  <a:gd name="connsiteX76" fmla="*/ 895190 w 1290039"/>
                  <a:gd name="connsiteY76" fmla="*/ 542657 h 712987"/>
                  <a:gd name="connsiteX77" fmla="*/ 879822 w 1290039"/>
                  <a:gd name="connsiteY77" fmla="*/ 554183 h 712987"/>
                  <a:gd name="connsiteX78" fmla="*/ 864454 w 1290039"/>
                  <a:gd name="connsiteY78" fmla="*/ 561867 h 712987"/>
                  <a:gd name="connsiteX79" fmla="*/ 833718 w 1290039"/>
                  <a:gd name="connsiteY79" fmla="*/ 581077 h 712987"/>
                  <a:gd name="connsiteX80" fmla="*/ 826034 w 1290039"/>
                  <a:gd name="connsiteY80" fmla="*/ 588762 h 712987"/>
                  <a:gd name="connsiteX81" fmla="*/ 791456 w 1290039"/>
                  <a:gd name="connsiteY81" fmla="*/ 596446 h 712987"/>
                  <a:gd name="connsiteX82" fmla="*/ 776087 w 1290039"/>
                  <a:gd name="connsiteY82" fmla="*/ 600288 h 712987"/>
                  <a:gd name="connsiteX83" fmla="*/ 772245 w 1290039"/>
                  <a:gd name="connsiteY83" fmla="*/ 623340 h 712987"/>
                  <a:gd name="connsiteX84" fmla="*/ 760719 w 1290039"/>
                  <a:gd name="connsiteY84" fmla="*/ 646392 h 712987"/>
                  <a:gd name="connsiteX85" fmla="*/ 749193 w 1290039"/>
                  <a:gd name="connsiteY85" fmla="*/ 657918 h 712987"/>
                  <a:gd name="connsiteX86" fmla="*/ 733825 w 1290039"/>
                  <a:gd name="connsiteY86" fmla="*/ 665602 h 712987"/>
                  <a:gd name="connsiteX87" fmla="*/ 722299 w 1290039"/>
                  <a:gd name="connsiteY87" fmla="*/ 673286 h 712987"/>
                  <a:gd name="connsiteX88" fmla="*/ 706931 w 1290039"/>
                  <a:gd name="connsiteY88" fmla="*/ 684812 h 712987"/>
                  <a:gd name="connsiteX89" fmla="*/ 695405 w 1290039"/>
                  <a:gd name="connsiteY89" fmla="*/ 696338 h 712987"/>
                  <a:gd name="connsiteX90" fmla="*/ 660827 w 1290039"/>
                  <a:gd name="connsiteY90" fmla="*/ 704022 h 712987"/>
                  <a:gd name="connsiteX91" fmla="*/ 453358 w 1290039"/>
                  <a:gd name="connsiteY91" fmla="*/ 700180 h 712987"/>
                  <a:gd name="connsiteX92" fmla="*/ 418780 w 1290039"/>
                  <a:gd name="connsiteY92" fmla="*/ 688654 h 712987"/>
                  <a:gd name="connsiteX93" fmla="*/ 388044 w 1290039"/>
                  <a:gd name="connsiteY93" fmla="*/ 684812 h 712987"/>
                  <a:gd name="connsiteX94" fmla="*/ 353466 w 1290039"/>
                  <a:gd name="connsiteY94" fmla="*/ 677128 h 712987"/>
                  <a:gd name="connsiteX95" fmla="*/ 291993 w 1290039"/>
                  <a:gd name="connsiteY95" fmla="*/ 673286 h 712987"/>
                  <a:gd name="connsiteX96" fmla="*/ 207469 w 1290039"/>
                  <a:gd name="connsiteY96" fmla="*/ 680970 h 712987"/>
                  <a:gd name="connsiteX97" fmla="*/ 195943 w 1290039"/>
                  <a:gd name="connsiteY97" fmla="*/ 684812 h 712987"/>
                  <a:gd name="connsiteX98" fmla="*/ 180575 w 1290039"/>
                  <a:gd name="connsiteY98" fmla="*/ 688654 h 712987"/>
                  <a:gd name="connsiteX99" fmla="*/ 169049 w 1290039"/>
                  <a:gd name="connsiteY99" fmla="*/ 692496 h 712987"/>
                  <a:gd name="connsiteX100" fmla="*/ 122945 w 1290039"/>
                  <a:gd name="connsiteY100" fmla="*/ 700180 h 712987"/>
                  <a:gd name="connsiteX101" fmla="*/ 107577 w 1290039"/>
                  <a:gd name="connsiteY101" fmla="*/ 711706 h 712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290039" h="712987">
                    <a:moveTo>
                      <a:pt x="107577" y="711706"/>
                    </a:moveTo>
                    <a:cubicBezTo>
                      <a:pt x="103095" y="712987"/>
                      <a:pt x="99213" y="710394"/>
                      <a:pt x="96050" y="707864"/>
                    </a:cubicBezTo>
                    <a:cubicBezTo>
                      <a:pt x="86875" y="700524"/>
                      <a:pt x="89164" y="694092"/>
                      <a:pt x="84524" y="684812"/>
                    </a:cubicBezTo>
                    <a:cubicBezTo>
                      <a:pt x="82459" y="680682"/>
                      <a:pt x="79401" y="677128"/>
                      <a:pt x="76840" y="673286"/>
                    </a:cubicBezTo>
                    <a:cubicBezTo>
                      <a:pt x="64373" y="623417"/>
                      <a:pt x="78699" y="658321"/>
                      <a:pt x="53788" y="627182"/>
                    </a:cubicBezTo>
                    <a:cubicBezTo>
                      <a:pt x="48019" y="619971"/>
                      <a:pt x="38420" y="604130"/>
                      <a:pt x="38420" y="604130"/>
                    </a:cubicBezTo>
                    <a:cubicBezTo>
                      <a:pt x="37139" y="599007"/>
                      <a:pt x="34879" y="594034"/>
                      <a:pt x="34578" y="588762"/>
                    </a:cubicBezTo>
                    <a:cubicBezTo>
                      <a:pt x="31280" y="531049"/>
                      <a:pt x="58682" y="485229"/>
                      <a:pt x="15368" y="454291"/>
                    </a:cubicBezTo>
                    <a:cubicBezTo>
                      <a:pt x="12073" y="451937"/>
                      <a:pt x="7684" y="451730"/>
                      <a:pt x="3842" y="450449"/>
                    </a:cubicBezTo>
                    <a:cubicBezTo>
                      <a:pt x="2561" y="445326"/>
                      <a:pt x="0" y="440361"/>
                      <a:pt x="0" y="435081"/>
                    </a:cubicBezTo>
                    <a:cubicBezTo>
                      <a:pt x="0" y="344554"/>
                      <a:pt x="18093" y="392444"/>
                      <a:pt x="149839" y="388977"/>
                    </a:cubicBezTo>
                    <a:cubicBezTo>
                      <a:pt x="151120" y="383854"/>
                      <a:pt x="153681" y="378889"/>
                      <a:pt x="153681" y="373609"/>
                    </a:cubicBezTo>
                    <a:cubicBezTo>
                      <a:pt x="153681" y="351800"/>
                      <a:pt x="155389" y="329385"/>
                      <a:pt x="149839" y="308294"/>
                    </a:cubicBezTo>
                    <a:cubicBezTo>
                      <a:pt x="148381" y="302755"/>
                      <a:pt x="140027" y="301999"/>
                      <a:pt x="134471" y="300610"/>
                    </a:cubicBezTo>
                    <a:cubicBezTo>
                      <a:pt x="124454" y="298106"/>
                      <a:pt x="113920" y="298465"/>
                      <a:pt x="103735" y="296768"/>
                    </a:cubicBezTo>
                    <a:cubicBezTo>
                      <a:pt x="98526" y="295900"/>
                      <a:pt x="93521" y="294072"/>
                      <a:pt x="88366" y="292926"/>
                    </a:cubicBezTo>
                    <a:cubicBezTo>
                      <a:pt x="81991" y="291509"/>
                      <a:pt x="75559" y="290365"/>
                      <a:pt x="69156" y="289084"/>
                    </a:cubicBezTo>
                    <a:cubicBezTo>
                      <a:pt x="67875" y="285242"/>
                      <a:pt x="66296" y="281487"/>
                      <a:pt x="65314" y="277558"/>
                    </a:cubicBezTo>
                    <a:cubicBezTo>
                      <a:pt x="61569" y="262577"/>
                      <a:pt x="59799" y="246634"/>
                      <a:pt x="57630" y="231454"/>
                    </a:cubicBezTo>
                    <a:cubicBezTo>
                      <a:pt x="58911" y="205841"/>
                      <a:pt x="56884" y="179846"/>
                      <a:pt x="61472" y="154614"/>
                    </a:cubicBezTo>
                    <a:cubicBezTo>
                      <a:pt x="62298" y="150071"/>
                      <a:pt x="68674" y="148551"/>
                      <a:pt x="72998" y="146930"/>
                    </a:cubicBezTo>
                    <a:cubicBezTo>
                      <a:pt x="79112" y="144637"/>
                      <a:pt x="85873" y="144672"/>
                      <a:pt x="92208" y="143088"/>
                    </a:cubicBezTo>
                    <a:cubicBezTo>
                      <a:pt x="129130" y="133858"/>
                      <a:pt x="57806" y="143839"/>
                      <a:pt x="142155" y="135404"/>
                    </a:cubicBezTo>
                    <a:cubicBezTo>
                      <a:pt x="147278" y="134123"/>
                      <a:pt x="152446" y="133013"/>
                      <a:pt x="157523" y="131562"/>
                    </a:cubicBezTo>
                    <a:cubicBezTo>
                      <a:pt x="161417" y="130449"/>
                      <a:pt x="165027" y="128192"/>
                      <a:pt x="169049" y="127719"/>
                    </a:cubicBezTo>
                    <a:cubicBezTo>
                      <a:pt x="185488" y="125785"/>
                      <a:pt x="270946" y="121149"/>
                      <a:pt x="284309" y="120035"/>
                    </a:cubicBezTo>
                    <a:cubicBezTo>
                      <a:pt x="301325" y="118617"/>
                      <a:pt x="317696" y="116172"/>
                      <a:pt x="334256" y="112351"/>
                    </a:cubicBezTo>
                    <a:cubicBezTo>
                      <a:pt x="344546" y="109976"/>
                      <a:pt x="354458" y="105419"/>
                      <a:pt x="364992" y="104667"/>
                    </a:cubicBezTo>
                    <a:lnTo>
                      <a:pt x="418780" y="100825"/>
                    </a:lnTo>
                    <a:cubicBezTo>
                      <a:pt x="431587" y="98264"/>
                      <a:pt x="444317" y="95288"/>
                      <a:pt x="457200" y="93141"/>
                    </a:cubicBezTo>
                    <a:cubicBezTo>
                      <a:pt x="466054" y="91665"/>
                      <a:pt x="482320" y="90186"/>
                      <a:pt x="491778" y="85457"/>
                    </a:cubicBezTo>
                    <a:cubicBezTo>
                      <a:pt x="505891" y="78401"/>
                      <a:pt x="505438" y="73748"/>
                      <a:pt x="518672" y="62405"/>
                    </a:cubicBezTo>
                    <a:cubicBezTo>
                      <a:pt x="522178" y="59400"/>
                      <a:pt x="526441" y="57405"/>
                      <a:pt x="530198" y="54721"/>
                    </a:cubicBezTo>
                    <a:cubicBezTo>
                      <a:pt x="535409" y="50999"/>
                      <a:pt x="539839" y="46059"/>
                      <a:pt x="545566" y="43195"/>
                    </a:cubicBezTo>
                    <a:cubicBezTo>
                      <a:pt x="552811" y="39573"/>
                      <a:pt x="568619" y="35511"/>
                      <a:pt x="568619" y="35511"/>
                    </a:cubicBezTo>
                    <a:cubicBezTo>
                      <a:pt x="579135" y="27624"/>
                      <a:pt x="586698" y="20520"/>
                      <a:pt x="599355" y="16301"/>
                    </a:cubicBezTo>
                    <a:cubicBezTo>
                      <a:pt x="605550" y="14236"/>
                      <a:pt x="612202" y="13927"/>
                      <a:pt x="618565" y="12459"/>
                    </a:cubicBezTo>
                    <a:cubicBezTo>
                      <a:pt x="672553" y="0"/>
                      <a:pt x="628871" y="6234"/>
                      <a:pt x="703089" y="933"/>
                    </a:cubicBezTo>
                    <a:lnTo>
                      <a:pt x="902874" y="4775"/>
                    </a:lnTo>
                    <a:cubicBezTo>
                      <a:pt x="906921" y="4922"/>
                      <a:pt x="910506" y="7504"/>
                      <a:pt x="914400" y="8617"/>
                    </a:cubicBezTo>
                    <a:cubicBezTo>
                      <a:pt x="919477" y="10068"/>
                      <a:pt x="924590" y="11423"/>
                      <a:pt x="929768" y="12459"/>
                    </a:cubicBezTo>
                    <a:cubicBezTo>
                      <a:pt x="937407" y="13987"/>
                      <a:pt x="945263" y="14412"/>
                      <a:pt x="952820" y="16301"/>
                    </a:cubicBezTo>
                    <a:cubicBezTo>
                      <a:pt x="965298" y="19421"/>
                      <a:pt x="978173" y="26085"/>
                      <a:pt x="991240" y="27827"/>
                    </a:cubicBezTo>
                    <a:cubicBezTo>
                      <a:pt x="1005262" y="29697"/>
                      <a:pt x="1019415" y="30388"/>
                      <a:pt x="1033503" y="31669"/>
                    </a:cubicBezTo>
                    <a:cubicBezTo>
                      <a:pt x="1072950" y="41531"/>
                      <a:pt x="1024057" y="28127"/>
                      <a:pt x="1064239" y="43195"/>
                    </a:cubicBezTo>
                    <a:cubicBezTo>
                      <a:pt x="1070440" y="45520"/>
                      <a:pt x="1093601" y="49836"/>
                      <a:pt x="1098817" y="50879"/>
                    </a:cubicBezTo>
                    <a:cubicBezTo>
                      <a:pt x="1106501" y="54721"/>
                      <a:pt x="1113779" y="59516"/>
                      <a:pt x="1121869" y="62405"/>
                    </a:cubicBezTo>
                    <a:cubicBezTo>
                      <a:pt x="1131814" y="65957"/>
                      <a:pt x="1142360" y="67528"/>
                      <a:pt x="1152605" y="70089"/>
                    </a:cubicBezTo>
                    <a:lnTo>
                      <a:pt x="1183341" y="77773"/>
                    </a:lnTo>
                    <a:cubicBezTo>
                      <a:pt x="1188464" y="79054"/>
                      <a:pt x="1193700" y="79945"/>
                      <a:pt x="1198709" y="81615"/>
                    </a:cubicBezTo>
                    <a:cubicBezTo>
                      <a:pt x="1251188" y="99108"/>
                      <a:pt x="1197550" y="80021"/>
                      <a:pt x="1237129" y="96983"/>
                    </a:cubicBezTo>
                    <a:cubicBezTo>
                      <a:pt x="1244844" y="100289"/>
                      <a:pt x="1256228" y="102718"/>
                      <a:pt x="1264024" y="104667"/>
                    </a:cubicBezTo>
                    <a:cubicBezTo>
                      <a:pt x="1273236" y="132302"/>
                      <a:pt x="1262060" y="97792"/>
                      <a:pt x="1271708" y="131562"/>
                    </a:cubicBezTo>
                    <a:cubicBezTo>
                      <a:pt x="1272821" y="135456"/>
                      <a:pt x="1274671" y="139135"/>
                      <a:pt x="1275550" y="143088"/>
                    </a:cubicBezTo>
                    <a:cubicBezTo>
                      <a:pt x="1284566" y="183658"/>
                      <a:pt x="1274585" y="151719"/>
                      <a:pt x="1283234" y="177666"/>
                    </a:cubicBezTo>
                    <a:cubicBezTo>
                      <a:pt x="1280673" y="200718"/>
                      <a:pt x="1290039" y="228711"/>
                      <a:pt x="1275550" y="246822"/>
                    </a:cubicBezTo>
                    <a:cubicBezTo>
                      <a:pt x="1264236" y="260965"/>
                      <a:pt x="1221761" y="254506"/>
                      <a:pt x="1221761" y="254506"/>
                    </a:cubicBezTo>
                    <a:cubicBezTo>
                      <a:pt x="1210186" y="262223"/>
                      <a:pt x="1208516" y="264025"/>
                      <a:pt x="1194867" y="269874"/>
                    </a:cubicBezTo>
                    <a:cubicBezTo>
                      <a:pt x="1191145" y="271469"/>
                      <a:pt x="1187183" y="272435"/>
                      <a:pt x="1183341" y="273716"/>
                    </a:cubicBezTo>
                    <a:lnTo>
                      <a:pt x="1152605" y="304452"/>
                    </a:lnTo>
                    <a:cubicBezTo>
                      <a:pt x="1148763" y="308294"/>
                      <a:pt x="1146234" y="314260"/>
                      <a:pt x="1141079" y="315978"/>
                    </a:cubicBezTo>
                    <a:lnTo>
                      <a:pt x="1118027" y="323662"/>
                    </a:lnTo>
                    <a:cubicBezTo>
                      <a:pt x="1114185" y="324943"/>
                      <a:pt x="1110123" y="325693"/>
                      <a:pt x="1106501" y="327504"/>
                    </a:cubicBezTo>
                    <a:cubicBezTo>
                      <a:pt x="1087003" y="337253"/>
                      <a:pt x="1095898" y="332011"/>
                      <a:pt x="1079607" y="342872"/>
                    </a:cubicBezTo>
                    <a:cubicBezTo>
                      <a:pt x="1074484" y="350556"/>
                      <a:pt x="1067159" y="357164"/>
                      <a:pt x="1064239" y="365925"/>
                    </a:cubicBezTo>
                    <a:cubicBezTo>
                      <a:pt x="1062958" y="369767"/>
                      <a:pt x="1061510" y="373557"/>
                      <a:pt x="1060397" y="377451"/>
                    </a:cubicBezTo>
                    <a:cubicBezTo>
                      <a:pt x="1057180" y="388710"/>
                      <a:pt x="1056732" y="398579"/>
                      <a:pt x="1048871" y="408187"/>
                    </a:cubicBezTo>
                    <a:cubicBezTo>
                      <a:pt x="1040843" y="417999"/>
                      <a:pt x="1021977" y="435081"/>
                      <a:pt x="1021977" y="435081"/>
                    </a:cubicBezTo>
                    <a:cubicBezTo>
                      <a:pt x="1011094" y="467731"/>
                      <a:pt x="1026273" y="427922"/>
                      <a:pt x="1010450" y="454291"/>
                    </a:cubicBezTo>
                    <a:cubicBezTo>
                      <a:pt x="1008366" y="457764"/>
                      <a:pt x="1008575" y="462277"/>
                      <a:pt x="1006608" y="465817"/>
                    </a:cubicBezTo>
                    <a:cubicBezTo>
                      <a:pt x="1002123" y="473890"/>
                      <a:pt x="995370" y="480609"/>
                      <a:pt x="991240" y="488869"/>
                    </a:cubicBezTo>
                    <a:cubicBezTo>
                      <a:pt x="988679" y="493992"/>
                      <a:pt x="987606" y="500187"/>
                      <a:pt x="983556" y="504237"/>
                    </a:cubicBezTo>
                    <a:cubicBezTo>
                      <a:pt x="979506" y="508287"/>
                      <a:pt x="973452" y="509665"/>
                      <a:pt x="968188" y="511921"/>
                    </a:cubicBezTo>
                    <a:cubicBezTo>
                      <a:pt x="958976" y="515869"/>
                      <a:pt x="951042" y="516820"/>
                      <a:pt x="941294" y="519605"/>
                    </a:cubicBezTo>
                    <a:cubicBezTo>
                      <a:pt x="902712" y="530629"/>
                      <a:pt x="962443" y="515278"/>
                      <a:pt x="914400" y="527289"/>
                    </a:cubicBezTo>
                    <a:cubicBezTo>
                      <a:pt x="911839" y="531131"/>
                      <a:pt x="910322" y="535930"/>
                      <a:pt x="906716" y="538815"/>
                    </a:cubicBezTo>
                    <a:cubicBezTo>
                      <a:pt x="903554" y="541345"/>
                      <a:pt x="898706" y="540648"/>
                      <a:pt x="895190" y="542657"/>
                    </a:cubicBezTo>
                    <a:cubicBezTo>
                      <a:pt x="889630" y="545834"/>
                      <a:pt x="885252" y="550789"/>
                      <a:pt x="879822" y="554183"/>
                    </a:cubicBezTo>
                    <a:cubicBezTo>
                      <a:pt x="874965" y="557218"/>
                      <a:pt x="869311" y="558832"/>
                      <a:pt x="864454" y="561867"/>
                    </a:cubicBezTo>
                    <a:cubicBezTo>
                      <a:pt x="824554" y="586804"/>
                      <a:pt x="872657" y="561607"/>
                      <a:pt x="833718" y="581077"/>
                    </a:cubicBezTo>
                    <a:cubicBezTo>
                      <a:pt x="831157" y="583639"/>
                      <a:pt x="829140" y="586898"/>
                      <a:pt x="826034" y="588762"/>
                    </a:cubicBezTo>
                    <a:cubicBezTo>
                      <a:pt x="818558" y="593248"/>
                      <a:pt x="796497" y="595438"/>
                      <a:pt x="791456" y="596446"/>
                    </a:cubicBezTo>
                    <a:cubicBezTo>
                      <a:pt x="786278" y="597482"/>
                      <a:pt x="781210" y="599007"/>
                      <a:pt x="776087" y="600288"/>
                    </a:cubicBezTo>
                    <a:cubicBezTo>
                      <a:pt x="774806" y="607972"/>
                      <a:pt x="773935" y="615736"/>
                      <a:pt x="772245" y="623340"/>
                    </a:cubicBezTo>
                    <a:cubicBezTo>
                      <a:pt x="770145" y="632791"/>
                      <a:pt x="766999" y="638856"/>
                      <a:pt x="760719" y="646392"/>
                    </a:cubicBezTo>
                    <a:cubicBezTo>
                      <a:pt x="757241" y="650566"/>
                      <a:pt x="753614" y="654760"/>
                      <a:pt x="749193" y="657918"/>
                    </a:cubicBezTo>
                    <a:cubicBezTo>
                      <a:pt x="744532" y="661247"/>
                      <a:pt x="738798" y="662760"/>
                      <a:pt x="733825" y="665602"/>
                    </a:cubicBezTo>
                    <a:cubicBezTo>
                      <a:pt x="729816" y="667893"/>
                      <a:pt x="726056" y="670602"/>
                      <a:pt x="722299" y="673286"/>
                    </a:cubicBezTo>
                    <a:cubicBezTo>
                      <a:pt x="717088" y="677008"/>
                      <a:pt x="711793" y="680645"/>
                      <a:pt x="706931" y="684812"/>
                    </a:cubicBezTo>
                    <a:cubicBezTo>
                      <a:pt x="702806" y="688348"/>
                      <a:pt x="700123" y="693642"/>
                      <a:pt x="695405" y="696338"/>
                    </a:cubicBezTo>
                    <a:cubicBezTo>
                      <a:pt x="692483" y="698007"/>
                      <a:pt x="661988" y="703790"/>
                      <a:pt x="660827" y="704022"/>
                    </a:cubicBezTo>
                    <a:lnTo>
                      <a:pt x="453358" y="700180"/>
                    </a:lnTo>
                    <a:cubicBezTo>
                      <a:pt x="419639" y="699037"/>
                      <a:pt x="447788" y="695906"/>
                      <a:pt x="418780" y="688654"/>
                    </a:cubicBezTo>
                    <a:cubicBezTo>
                      <a:pt x="408763" y="686150"/>
                      <a:pt x="398229" y="686509"/>
                      <a:pt x="388044" y="684812"/>
                    </a:cubicBezTo>
                    <a:cubicBezTo>
                      <a:pt x="369944" y="681795"/>
                      <a:pt x="373398" y="679026"/>
                      <a:pt x="353466" y="677128"/>
                    </a:cubicBezTo>
                    <a:cubicBezTo>
                      <a:pt x="333027" y="675182"/>
                      <a:pt x="312484" y="674567"/>
                      <a:pt x="291993" y="673286"/>
                    </a:cubicBezTo>
                    <a:cubicBezTo>
                      <a:pt x="267198" y="674939"/>
                      <a:pt x="233728" y="675718"/>
                      <a:pt x="207469" y="680970"/>
                    </a:cubicBezTo>
                    <a:cubicBezTo>
                      <a:pt x="203498" y="681764"/>
                      <a:pt x="199837" y="683699"/>
                      <a:pt x="195943" y="684812"/>
                    </a:cubicBezTo>
                    <a:cubicBezTo>
                      <a:pt x="190866" y="686263"/>
                      <a:pt x="185652" y="687203"/>
                      <a:pt x="180575" y="688654"/>
                    </a:cubicBezTo>
                    <a:cubicBezTo>
                      <a:pt x="176681" y="689767"/>
                      <a:pt x="172978" y="691514"/>
                      <a:pt x="169049" y="692496"/>
                    </a:cubicBezTo>
                    <a:cubicBezTo>
                      <a:pt x="154068" y="696241"/>
                      <a:pt x="138125" y="698011"/>
                      <a:pt x="122945" y="700180"/>
                    </a:cubicBezTo>
                    <a:cubicBezTo>
                      <a:pt x="105016" y="709145"/>
                      <a:pt x="112059" y="710425"/>
                      <a:pt x="107577" y="711706"/>
                    </a:cubicBez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9" name="Полилиния 48"/>
              <p:cNvSpPr/>
              <p:nvPr/>
            </p:nvSpPr>
            <p:spPr bwMode="auto">
              <a:xfrm>
                <a:off x="5125129" y="4274561"/>
                <a:ext cx="285744" cy="311188"/>
              </a:xfrm>
              <a:custGeom>
                <a:avLst/>
                <a:gdLst>
                  <a:gd name="connsiteX0" fmla="*/ 11282 w 299736"/>
                  <a:gd name="connsiteY0" fmla="*/ 30736 h 307361"/>
                  <a:gd name="connsiteX1" fmla="*/ 3598 w 299736"/>
                  <a:gd name="connsiteY1" fmla="*/ 80682 h 307361"/>
                  <a:gd name="connsiteX2" fmla="*/ 11282 w 299736"/>
                  <a:gd name="connsiteY2" fmla="*/ 195943 h 307361"/>
                  <a:gd name="connsiteX3" fmla="*/ 15124 w 299736"/>
                  <a:gd name="connsiteY3" fmla="*/ 207469 h 307361"/>
                  <a:gd name="connsiteX4" fmla="*/ 22808 w 299736"/>
                  <a:gd name="connsiteY4" fmla="*/ 218995 h 307361"/>
                  <a:gd name="connsiteX5" fmla="*/ 42019 w 299736"/>
                  <a:gd name="connsiteY5" fmla="*/ 265099 h 307361"/>
                  <a:gd name="connsiteX6" fmla="*/ 57387 w 299736"/>
                  <a:gd name="connsiteY6" fmla="*/ 272783 h 307361"/>
                  <a:gd name="connsiteX7" fmla="*/ 61229 w 299736"/>
                  <a:gd name="connsiteY7" fmla="*/ 284309 h 307361"/>
                  <a:gd name="connsiteX8" fmla="*/ 72755 w 299736"/>
                  <a:gd name="connsiteY8" fmla="*/ 288151 h 307361"/>
                  <a:gd name="connsiteX9" fmla="*/ 103491 w 299736"/>
                  <a:gd name="connsiteY9" fmla="*/ 295835 h 307361"/>
                  <a:gd name="connsiteX10" fmla="*/ 118859 w 299736"/>
                  <a:gd name="connsiteY10" fmla="*/ 299677 h 307361"/>
                  <a:gd name="connsiteX11" fmla="*/ 130385 w 299736"/>
                  <a:gd name="connsiteY11" fmla="*/ 303519 h 307361"/>
                  <a:gd name="connsiteX12" fmla="*/ 176489 w 299736"/>
                  <a:gd name="connsiteY12" fmla="*/ 307361 h 307361"/>
                  <a:gd name="connsiteX13" fmla="*/ 276382 w 299736"/>
                  <a:gd name="connsiteY13" fmla="*/ 299677 h 307361"/>
                  <a:gd name="connsiteX14" fmla="*/ 287908 w 299736"/>
                  <a:gd name="connsiteY14" fmla="*/ 295835 h 307361"/>
                  <a:gd name="connsiteX15" fmla="*/ 291750 w 299736"/>
                  <a:gd name="connsiteY15" fmla="*/ 280467 h 307361"/>
                  <a:gd name="connsiteX16" fmla="*/ 299434 w 299736"/>
                  <a:gd name="connsiteY16" fmla="*/ 192101 h 307361"/>
                  <a:gd name="connsiteX17" fmla="*/ 291750 w 299736"/>
                  <a:gd name="connsiteY17" fmla="*/ 96050 h 307361"/>
                  <a:gd name="connsiteX18" fmla="*/ 280224 w 299736"/>
                  <a:gd name="connsiteY18" fmla="*/ 69156 h 307361"/>
                  <a:gd name="connsiteX19" fmla="*/ 257172 w 299736"/>
                  <a:gd name="connsiteY19" fmla="*/ 61472 h 307361"/>
                  <a:gd name="connsiteX20" fmla="*/ 234119 w 299736"/>
                  <a:gd name="connsiteY20" fmla="*/ 49946 h 307361"/>
                  <a:gd name="connsiteX21" fmla="*/ 207225 w 299736"/>
                  <a:gd name="connsiteY21" fmla="*/ 34578 h 307361"/>
                  <a:gd name="connsiteX22" fmla="*/ 191857 w 299736"/>
                  <a:gd name="connsiteY22" fmla="*/ 19210 h 307361"/>
                  <a:gd name="connsiteX23" fmla="*/ 161121 w 299736"/>
                  <a:gd name="connsiteY23" fmla="*/ 11526 h 307361"/>
                  <a:gd name="connsiteX24" fmla="*/ 126543 w 299736"/>
                  <a:gd name="connsiteY24" fmla="*/ 0 h 307361"/>
                  <a:gd name="connsiteX25" fmla="*/ 38177 w 299736"/>
                  <a:gd name="connsiteY25" fmla="*/ 7684 h 307361"/>
                  <a:gd name="connsiteX26" fmla="*/ 18966 w 299736"/>
                  <a:gd name="connsiteY26" fmla="*/ 23052 h 307361"/>
                  <a:gd name="connsiteX27" fmla="*/ 11282 w 299736"/>
                  <a:gd name="connsiteY27" fmla="*/ 30736 h 307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99736" h="307361">
                    <a:moveTo>
                      <a:pt x="11282" y="30736"/>
                    </a:moveTo>
                    <a:cubicBezTo>
                      <a:pt x="8721" y="40341"/>
                      <a:pt x="3598" y="50967"/>
                      <a:pt x="3598" y="80682"/>
                    </a:cubicBezTo>
                    <a:cubicBezTo>
                      <a:pt x="3598" y="134064"/>
                      <a:pt x="0" y="156454"/>
                      <a:pt x="11282" y="195943"/>
                    </a:cubicBezTo>
                    <a:cubicBezTo>
                      <a:pt x="12395" y="199837"/>
                      <a:pt x="13313" y="203847"/>
                      <a:pt x="15124" y="207469"/>
                    </a:cubicBezTo>
                    <a:cubicBezTo>
                      <a:pt x="17189" y="211599"/>
                      <a:pt x="20247" y="215153"/>
                      <a:pt x="22808" y="218995"/>
                    </a:cubicBezTo>
                    <a:cubicBezTo>
                      <a:pt x="25926" y="231464"/>
                      <a:pt x="31890" y="260035"/>
                      <a:pt x="42019" y="265099"/>
                    </a:cubicBezTo>
                    <a:lnTo>
                      <a:pt x="57387" y="272783"/>
                    </a:lnTo>
                    <a:cubicBezTo>
                      <a:pt x="58668" y="276625"/>
                      <a:pt x="58365" y="281445"/>
                      <a:pt x="61229" y="284309"/>
                    </a:cubicBezTo>
                    <a:cubicBezTo>
                      <a:pt x="64093" y="287173"/>
                      <a:pt x="68848" y="287085"/>
                      <a:pt x="72755" y="288151"/>
                    </a:cubicBezTo>
                    <a:cubicBezTo>
                      <a:pt x="82944" y="290930"/>
                      <a:pt x="93246" y="293274"/>
                      <a:pt x="103491" y="295835"/>
                    </a:cubicBezTo>
                    <a:cubicBezTo>
                      <a:pt x="108614" y="297116"/>
                      <a:pt x="113850" y="298007"/>
                      <a:pt x="118859" y="299677"/>
                    </a:cubicBezTo>
                    <a:cubicBezTo>
                      <a:pt x="122701" y="300958"/>
                      <a:pt x="126371" y="302984"/>
                      <a:pt x="130385" y="303519"/>
                    </a:cubicBezTo>
                    <a:cubicBezTo>
                      <a:pt x="145671" y="305557"/>
                      <a:pt x="161121" y="306080"/>
                      <a:pt x="176489" y="307361"/>
                    </a:cubicBezTo>
                    <a:cubicBezTo>
                      <a:pt x="209787" y="304800"/>
                      <a:pt x="243163" y="303113"/>
                      <a:pt x="276382" y="299677"/>
                    </a:cubicBezTo>
                    <a:cubicBezTo>
                      <a:pt x="280410" y="299260"/>
                      <a:pt x="285378" y="298997"/>
                      <a:pt x="287908" y="295835"/>
                    </a:cubicBezTo>
                    <a:cubicBezTo>
                      <a:pt x="291207" y="291712"/>
                      <a:pt x="290469" y="285590"/>
                      <a:pt x="291750" y="280467"/>
                    </a:cubicBezTo>
                    <a:cubicBezTo>
                      <a:pt x="293299" y="264981"/>
                      <a:pt x="299736" y="203570"/>
                      <a:pt x="299434" y="192101"/>
                    </a:cubicBezTo>
                    <a:cubicBezTo>
                      <a:pt x="298589" y="159993"/>
                      <a:pt x="295172" y="127987"/>
                      <a:pt x="291750" y="96050"/>
                    </a:cubicBezTo>
                    <a:cubicBezTo>
                      <a:pt x="291246" y="91345"/>
                      <a:pt x="282437" y="70816"/>
                      <a:pt x="280224" y="69156"/>
                    </a:cubicBezTo>
                    <a:cubicBezTo>
                      <a:pt x="273744" y="64296"/>
                      <a:pt x="257172" y="61472"/>
                      <a:pt x="257172" y="61472"/>
                    </a:cubicBezTo>
                    <a:cubicBezTo>
                      <a:pt x="236035" y="40337"/>
                      <a:pt x="267167" y="68831"/>
                      <a:pt x="234119" y="49946"/>
                    </a:cubicBezTo>
                    <a:cubicBezTo>
                      <a:pt x="198513" y="29600"/>
                      <a:pt x="247637" y="44681"/>
                      <a:pt x="207225" y="34578"/>
                    </a:cubicBezTo>
                    <a:cubicBezTo>
                      <a:pt x="202102" y="29455"/>
                      <a:pt x="198337" y="22450"/>
                      <a:pt x="191857" y="19210"/>
                    </a:cubicBezTo>
                    <a:cubicBezTo>
                      <a:pt x="182411" y="14487"/>
                      <a:pt x="170567" y="16249"/>
                      <a:pt x="161121" y="11526"/>
                    </a:cubicBezTo>
                    <a:cubicBezTo>
                      <a:pt x="139912" y="922"/>
                      <a:pt x="151369" y="4965"/>
                      <a:pt x="126543" y="0"/>
                    </a:cubicBezTo>
                    <a:cubicBezTo>
                      <a:pt x="97088" y="2561"/>
                      <a:pt x="67400" y="3188"/>
                      <a:pt x="38177" y="7684"/>
                    </a:cubicBezTo>
                    <a:cubicBezTo>
                      <a:pt x="33624" y="8384"/>
                      <a:pt x="22081" y="19158"/>
                      <a:pt x="18966" y="23052"/>
                    </a:cubicBezTo>
                    <a:cubicBezTo>
                      <a:pt x="16081" y="26658"/>
                      <a:pt x="13843" y="21131"/>
                      <a:pt x="11282" y="30736"/>
                    </a:cubicBez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5" name="Полилиния 54"/>
              <p:cNvSpPr/>
              <p:nvPr/>
            </p:nvSpPr>
            <p:spPr bwMode="auto">
              <a:xfrm>
                <a:off x="835796" y="3785552"/>
                <a:ext cx="155572" cy="230215"/>
              </a:xfrm>
              <a:custGeom>
                <a:avLst/>
                <a:gdLst>
                  <a:gd name="connsiteX0" fmla="*/ 9441 w 164090"/>
                  <a:gd name="connsiteY0" fmla="*/ 81012 h 227228"/>
                  <a:gd name="connsiteX1" fmla="*/ 13283 w 164090"/>
                  <a:gd name="connsiteY1" fmla="*/ 184746 h 227228"/>
                  <a:gd name="connsiteX2" fmla="*/ 32493 w 164090"/>
                  <a:gd name="connsiteY2" fmla="*/ 207798 h 227228"/>
                  <a:gd name="connsiteX3" fmla="*/ 44019 w 164090"/>
                  <a:gd name="connsiteY3" fmla="*/ 215483 h 227228"/>
                  <a:gd name="connsiteX4" fmla="*/ 140069 w 164090"/>
                  <a:gd name="connsiteY4" fmla="*/ 211640 h 227228"/>
                  <a:gd name="connsiteX5" fmla="*/ 143911 w 164090"/>
                  <a:gd name="connsiteY5" fmla="*/ 200114 h 227228"/>
                  <a:gd name="connsiteX6" fmla="*/ 151595 w 164090"/>
                  <a:gd name="connsiteY6" fmla="*/ 184746 h 227228"/>
                  <a:gd name="connsiteX7" fmla="*/ 155437 w 164090"/>
                  <a:gd name="connsiteY7" fmla="*/ 150168 h 227228"/>
                  <a:gd name="connsiteX8" fmla="*/ 159279 w 164090"/>
                  <a:gd name="connsiteY8" fmla="*/ 130958 h 227228"/>
                  <a:gd name="connsiteX9" fmla="*/ 163121 w 164090"/>
                  <a:gd name="connsiteY9" fmla="*/ 96380 h 227228"/>
                  <a:gd name="connsiteX10" fmla="*/ 159279 w 164090"/>
                  <a:gd name="connsiteY10" fmla="*/ 42592 h 227228"/>
                  <a:gd name="connsiteX11" fmla="*/ 143911 w 164090"/>
                  <a:gd name="connsiteY11" fmla="*/ 27224 h 227228"/>
                  <a:gd name="connsiteX12" fmla="*/ 128543 w 164090"/>
                  <a:gd name="connsiteY12" fmla="*/ 15698 h 227228"/>
                  <a:gd name="connsiteX13" fmla="*/ 105491 w 164090"/>
                  <a:gd name="connsiteY13" fmla="*/ 330 h 227228"/>
                  <a:gd name="connsiteX14" fmla="*/ 40177 w 164090"/>
                  <a:gd name="connsiteY14" fmla="*/ 8014 h 227228"/>
                  <a:gd name="connsiteX15" fmla="*/ 20967 w 164090"/>
                  <a:gd name="connsiteY15" fmla="*/ 15698 h 227228"/>
                  <a:gd name="connsiteX16" fmla="*/ 13283 w 164090"/>
                  <a:gd name="connsiteY16" fmla="*/ 38750 h 227228"/>
                  <a:gd name="connsiteX17" fmla="*/ 9441 w 164090"/>
                  <a:gd name="connsiteY17" fmla="*/ 50276 h 227228"/>
                  <a:gd name="connsiteX18" fmla="*/ 5599 w 164090"/>
                  <a:gd name="connsiteY18" fmla="*/ 61802 h 227228"/>
                  <a:gd name="connsiteX19" fmla="*/ 1757 w 164090"/>
                  <a:gd name="connsiteY19" fmla="*/ 77170 h 227228"/>
                  <a:gd name="connsiteX20" fmla="*/ 9441 w 164090"/>
                  <a:gd name="connsiteY20" fmla="*/ 81012 h 22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4090" h="227228">
                    <a:moveTo>
                      <a:pt x="9441" y="81012"/>
                    </a:moveTo>
                    <a:cubicBezTo>
                      <a:pt x="11362" y="98941"/>
                      <a:pt x="0" y="138256"/>
                      <a:pt x="13283" y="184746"/>
                    </a:cubicBezTo>
                    <a:cubicBezTo>
                      <a:pt x="19570" y="206749"/>
                      <a:pt x="16128" y="202343"/>
                      <a:pt x="32493" y="207798"/>
                    </a:cubicBezTo>
                    <a:cubicBezTo>
                      <a:pt x="36335" y="210360"/>
                      <a:pt x="39775" y="213664"/>
                      <a:pt x="44019" y="215483"/>
                    </a:cubicBezTo>
                    <a:cubicBezTo>
                      <a:pt x="71420" y="227228"/>
                      <a:pt x="126657" y="212917"/>
                      <a:pt x="140069" y="211640"/>
                    </a:cubicBezTo>
                    <a:cubicBezTo>
                      <a:pt x="141350" y="207798"/>
                      <a:pt x="142316" y="203836"/>
                      <a:pt x="143911" y="200114"/>
                    </a:cubicBezTo>
                    <a:cubicBezTo>
                      <a:pt x="146167" y="194850"/>
                      <a:pt x="150307" y="190327"/>
                      <a:pt x="151595" y="184746"/>
                    </a:cubicBezTo>
                    <a:cubicBezTo>
                      <a:pt x="154203" y="173446"/>
                      <a:pt x="153797" y="161648"/>
                      <a:pt x="155437" y="150168"/>
                    </a:cubicBezTo>
                    <a:cubicBezTo>
                      <a:pt x="156361" y="143703"/>
                      <a:pt x="158355" y="137423"/>
                      <a:pt x="159279" y="130958"/>
                    </a:cubicBezTo>
                    <a:cubicBezTo>
                      <a:pt x="160919" y="119478"/>
                      <a:pt x="161840" y="107906"/>
                      <a:pt x="163121" y="96380"/>
                    </a:cubicBezTo>
                    <a:cubicBezTo>
                      <a:pt x="161840" y="78451"/>
                      <a:pt x="164090" y="59911"/>
                      <a:pt x="159279" y="42592"/>
                    </a:cubicBezTo>
                    <a:cubicBezTo>
                      <a:pt x="157340" y="35612"/>
                      <a:pt x="149363" y="31995"/>
                      <a:pt x="143911" y="27224"/>
                    </a:cubicBezTo>
                    <a:cubicBezTo>
                      <a:pt x="139092" y="23007"/>
                      <a:pt x="133405" y="19865"/>
                      <a:pt x="128543" y="15698"/>
                    </a:cubicBezTo>
                    <a:cubicBezTo>
                      <a:pt x="110229" y="0"/>
                      <a:pt x="125097" y="6865"/>
                      <a:pt x="105491" y="330"/>
                    </a:cubicBezTo>
                    <a:cubicBezTo>
                      <a:pt x="83720" y="2891"/>
                      <a:pt x="61745" y="4093"/>
                      <a:pt x="40177" y="8014"/>
                    </a:cubicBezTo>
                    <a:cubicBezTo>
                      <a:pt x="33392" y="9248"/>
                      <a:pt x="25508" y="10508"/>
                      <a:pt x="20967" y="15698"/>
                    </a:cubicBezTo>
                    <a:cubicBezTo>
                      <a:pt x="15633" y="21794"/>
                      <a:pt x="15844" y="31066"/>
                      <a:pt x="13283" y="38750"/>
                    </a:cubicBezTo>
                    <a:lnTo>
                      <a:pt x="9441" y="50276"/>
                    </a:lnTo>
                    <a:cubicBezTo>
                      <a:pt x="8160" y="54118"/>
                      <a:pt x="6581" y="57873"/>
                      <a:pt x="5599" y="61802"/>
                    </a:cubicBezTo>
                    <a:cubicBezTo>
                      <a:pt x="4318" y="66925"/>
                      <a:pt x="2282" y="71916"/>
                      <a:pt x="1757" y="77170"/>
                    </a:cubicBezTo>
                    <a:cubicBezTo>
                      <a:pt x="992" y="84816"/>
                      <a:pt x="7520" y="63083"/>
                      <a:pt x="9441" y="81012"/>
                    </a:cubicBez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6" name="Полилиния 55"/>
              <p:cNvSpPr/>
              <p:nvPr/>
            </p:nvSpPr>
            <p:spPr bwMode="auto">
              <a:xfrm>
                <a:off x="938982" y="4077688"/>
                <a:ext cx="549263" cy="301661"/>
              </a:xfrm>
              <a:custGeom>
                <a:avLst/>
                <a:gdLst>
                  <a:gd name="connsiteX0" fmla="*/ 7231 w 574801"/>
                  <a:gd name="connsiteY0" fmla="*/ 35438 h 296878"/>
                  <a:gd name="connsiteX1" fmla="*/ 34125 w 574801"/>
                  <a:gd name="connsiteY1" fmla="*/ 58490 h 296878"/>
                  <a:gd name="connsiteX2" fmla="*/ 61019 w 574801"/>
                  <a:gd name="connsiteY2" fmla="*/ 85384 h 296878"/>
                  <a:gd name="connsiteX3" fmla="*/ 72545 w 574801"/>
                  <a:gd name="connsiteY3" fmla="*/ 96910 h 296878"/>
                  <a:gd name="connsiteX4" fmla="*/ 84071 w 574801"/>
                  <a:gd name="connsiteY4" fmla="*/ 104594 h 296878"/>
                  <a:gd name="connsiteX5" fmla="*/ 87913 w 574801"/>
                  <a:gd name="connsiteY5" fmla="*/ 116120 h 296878"/>
                  <a:gd name="connsiteX6" fmla="*/ 126334 w 574801"/>
                  <a:gd name="connsiteY6" fmla="*/ 127646 h 296878"/>
                  <a:gd name="connsiteX7" fmla="*/ 153228 w 574801"/>
                  <a:gd name="connsiteY7" fmla="*/ 154541 h 296878"/>
                  <a:gd name="connsiteX8" fmla="*/ 187806 w 574801"/>
                  <a:gd name="connsiteY8" fmla="*/ 162225 h 296878"/>
                  <a:gd name="connsiteX9" fmla="*/ 218542 w 574801"/>
                  <a:gd name="connsiteY9" fmla="*/ 173751 h 296878"/>
                  <a:gd name="connsiteX10" fmla="*/ 276172 w 574801"/>
                  <a:gd name="connsiteY10" fmla="*/ 177593 h 296878"/>
                  <a:gd name="connsiteX11" fmla="*/ 291540 w 574801"/>
                  <a:gd name="connsiteY11" fmla="*/ 181435 h 296878"/>
                  <a:gd name="connsiteX12" fmla="*/ 337645 w 574801"/>
                  <a:gd name="connsiteY12" fmla="*/ 185277 h 296878"/>
                  <a:gd name="connsiteX13" fmla="*/ 456747 w 574801"/>
                  <a:gd name="connsiteY13" fmla="*/ 262117 h 296878"/>
                  <a:gd name="connsiteX14" fmla="*/ 495167 w 574801"/>
                  <a:gd name="connsiteY14" fmla="*/ 281327 h 296878"/>
                  <a:gd name="connsiteX15" fmla="*/ 506693 w 574801"/>
                  <a:gd name="connsiteY15" fmla="*/ 289011 h 296878"/>
                  <a:gd name="connsiteX16" fmla="*/ 525903 w 574801"/>
                  <a:gd name="connsiteY16" fmla="*/ 292853 h 296878"/>
                  <a:gd name="connsiteX17" fmla="*/ 541271 w 574801"/>
                  <a:gd name="connsiteY17" fmla="*/ 296695 h 296878"/>
                  <a:gd name="connsiteX18" fmla="*/ 545113 w 574801"/>
                  <a:gd name="connsiteY18" fmla="*/ 223697 h 296878"/>
                  <a:gd name="connsiteX19" fmla="*/ 545113 w 574801"/>
                  <a:gd name="connsiteY19" fmla="*/ 223697 h 296878"/>
                  <a:gd name="connsiteX20" fmla="*/ 522061 w 574801"/>
                  <a:gd name="connsiteY20" fmla="*/ 200645 h 296878"/>
                  <a:gd name="connsiteX21" fmla="*/ 506693 w 574801"/>
                  <a:gd name="connsiteY21" fmla="*/ 185277 h 296878"/>
                  <a:gd name="connsiteX22" fmla="*/ 483641 w 574801"/>
                  <a:gd name="connsiteY22" fmla="*/ 169909 h 296878"/>
                  <a:gd name="connsiteX23" fmla="*/ 472115 w 574801"/>
                  <a:gd name="connsiteY23" fmla="*/ 162225 h 296878"/>
                  <a:gd name="connsiteX24" fmla="*/ 456747 w 574801"/>
                  <a:gd name="connsiteY24" fmla="*/ 154541 h 296878"/>
                  <a:gd name="connsiteX25" fmla="*/ 449063 w 574801"/>
                  <a:gd name="connsiteY25" fmla="*/ 143014 h 296878"/>
                  <a:gd name="connsiteX26" fmla="*/ 422169 w 574801"/>
                  <a:gd name="connsiteY26" fmla="*/ 127646 h 296878"/>
                  <a:gd name="connsiteX27" fmla="*/ 414485 w 574801"/>
                  <a:gd name="connsiteY27" fmla="*/ 116120 h 296878"/>
                  <a:gd name="connsiteX28" fmla="*/ 410643 w 574801"/>
                  <a:gd name="connsiteY28" fmla="*/ 100752 h 296878"/>
                  <a:gd name="connsiteX29" fmla="*/ 399117 w 574801"/>
                  <a:gd name="connsiteY29" fmla="*/ 96910 h 296878"/>
                  <a:gd name="connsiteX30" fmla="*/ 383749 w 574801"/>
                  <a:gd name="connsiteY30" fmla="*/ 89226 h 296878"/>
                  <a:gd name="connsiteX31" fmla="*/ 360697 w 574801"/>
                  <a:gd name="connsiteY31" fmla="*/ 81542 h 296878"/>
                  <a:gd name="connsiteX32" fmla="*/ 345329 w 574801"/>
                  <a:gd name="connsiteY32" fmla="*/ 73858 h 296878"/>
                  <a:gd name="connsiteX33" fmla="*/ 314592 w 574801"/>
                  <a:gd name="connsiteY33" fmla="*/ 66174 h 296878"/>
                  <a:gd name="connsiteX34" fmla="*/ 218542 w 574801"/>
                  <a:gd name="connsiteY34" fmla="*/ 62332 h 296878"/>
                  <a:gd name="connsiteX35" fmla="*/ 203174 w 574801"/>
                  <a:gd name="connsiteY35" fmla="*/ 54648 h 296878"/>
                  <a:gd name="connsiteX36" fmla="*/ 187806 w 574801"/>
                  <a:gd name="connsiteY36" fmla="*/ 50806 h 296878"/>
                  <a:gd name="connsiteX37" fmla="*/ 180122 w 574801"/>
                  <a:gd name="connsiteY37" fmla="*/ 39280 h 296878"/>
                  <a:gd name="connsiteX38" fmla="*/ 168596 w 574801"/>
                  <a:gd name="connsiteY38" fmla="*/ 27754 h 296878"/>
                  <a:gd name="connsiteX39" fmla="*/ 160912 w 574801"/>
                  <a:gd name="connsiteY39" fmla="*/ 12386 h 296878"/>
                  <a:gd name="connsiteX40" fmla="*/ 145544 w 574801"/>
                  <a:gd name="connsiteY40" fmla="*/ 8544 h 296878"/>
                  <a:gd name="connsiteX41" fmla="*/ 87913 w 574801"/>
                  <a:gd name="connsiteY41" fmla="*/ 860 h 296878"/>
                  <a:gd name="connsiteX42" fmla="*/ 26441 w 574801"/>
                  <a:gd name="connsiteY42" fmla="*/ 4702 h 296878"/>
                  <a:gd name="connsiteX43" fmla="*/ 22599 w 574801"/>
                  <a:gd name="connsiteY43" fmla="*/ 16228 h 296878"/>
                  <a:gd name="connsiteX44" fmla="*/ 7231 w 574801"/>
                  <a:gd name="connsiteY44" fmla="*/ 35438 h 296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74801" h="296878">
                    <a:moveTo>
                      <a:pt x="7231" y="35438"/>
                    </a:moveTo>
                    <a:cubicBezTo>
                      <a:pt x="9152" y="42481"/>
                      <a:pt x="0" y="30570"/>
                      <a:pt x="34125" y="58490"/>
                    </a:cubicBezTo>
                    <a:cubicBezTo>
                      <a:pt x="43937" y="66518"/>
                      <a:pt x="52054" y="76419"/>
                      <a:pt x="61019" y="85384"/>
                    </a:cubicBezTo>
                    <a:cubicBezTo>
                      <a:pt x="64861" y="89226"/>
                      <a:pt x="68024" y="93896"/>
                      <a:pt x="72545" y="96910"/>
                    </a:cubicBezTo>
                    <a:lnTo>
                      <a:pt x="84071" y="104594"/>
                    </a:lnTo>
                    <a:cubicBezTo>
                      <a:pt x="85352" y="108436"/>
                      <a:pt x="84617" y="113766"/>
                      <a:pt x="87913" y="116120"/>
                    </a:cubicBezTo>
                    <a:cubicBezTo>
                      <a:pt x="92949" y="119717"/>
                      <a:pt x="118118" y="125592"/>
                      <a:pt x="126334" y="127646"/>
                    </a:cubicBezTo>
                    <a:cubicBezTo>
                      <a:pt x="135299" y="136611"/>
                      <a:pt x="140722" y="152457"/>
                      <a:pt x="153228" y="154541"/>
                    </a:cubicBezTo>
                    <a:cubicBezTo>
                      <a:pt x="167043" y="156844"/>
                      <a:pt x="175768" y="157066"/>
                      <a:pt x="187806" y="162225"/>
                    </a:cubicBezTo>
                    <a:cubicBezTo>
                      <a:pt x="202175" y="168383"/>
                      <a:pt x="202893" y="172104"/>
                      <a:pt x="218542" y="173751"/>
                    </a:cubicBezTo>
                    <a:cubicBezTo>
                      <a:pt x="237689" y="175766"/>
                      <a:pt x="256962" y="176312"/>
                      <a:pt x="276172" y="177593"/>
                    </a:cubicBezTo>
                    <a:cubicBezTo>
                      <a:pt x="281295" y="178874"/>
                      <a:pt x="286300" y="180780"/>
                      <a:pt x="291540" y="181435"/>
                    </a:cubicBezTo>
                    <a:cubicBezTo>
                      <a:pt x="306843" y="183348"/>
                      <a:pt x="323788" y="178509"/>
                      <a:pt x="337645" y="185277"/>
                    </a:cubicBezTo>
                    <a:cubicBezTo>
                      <a:pt x="380099" y="206010"/>
                      <a:pt x="414489" y="240988"/>
                      <a:pt x="456747" y="262117"/>
                    </a:cubicBezTo>
                    <a:cubicBezTo>
                      <a:pt x="469554" y="268520"/>
                      <a:pt x="483253" y="273385"/>
                      <a:pt x="495167" y="281327"/>
                    </a:cubicBezTo>
                    <a:cubicBezTo>
                      <a:pt x="499009" y="283888"/>
                      <a:pt x="502369" y="287390"/>
                      <a:pt x="506693" y="289011"/>
                    </a:cubicBezTo>
                    <a:cubicBezTo>
                      <a:pt x="512807" y="291304"/>
                      <a:pt x="519528" y="291436"/>
                      <a:pt x="525903" y="292853"/>
                    </a:cubicBezTo>
                    <a:cubicBezTo>
                      <a:pt x="531058" y="293998"/>
                      <a:pt x="536148" y="295414"/>
                      <a:pt x="541271" y="296695"/>
                    </a:cubicBezTo>
                    <a:cubicBezTo>
                      <a:pt x="574801" y="285518"/>
                      <a:pt x="553244" y="296878"/>
                      <a:pt x="545113" y="223697"/>
                    </a:cubicBezTo>
                    <a:lnTo>
                      <a:pt x="545113" y="223697"/>
                    </a:lnTo>
                    <a:lnTo>
                      <a:pt x="522061" y="200645"/>
                    </a:lnTo>
                    <a:cubicBezTo>
                      <a:pt x="516938" y="195522"/>
                      <a:pt x="512721" y="189296"/>
                      <a:pt x="506693" y="185277"/>
                    </a:cubicBezTo>
                    <a:lnTo>
                      <a:pt x="483641" y="169909"/>
                    </a:lnTo>
                    <a:cubicBezTo>
                      <a:pt x="479799" y="167348"/>
                      <a:pt x="476245" y="164290"/>
                      <a:pt x="472115" y="162225"/>
                    </a:cubicBezTo>
                    <a:lnTo>
                      <a:pt x="456747" y="154541"/>
                    </a:lnTo>
                    <a:cubicBezTo>
                      <a:pt x="454186" y="150699"/>
                      <a:pt x="452328" y="146279"/>
                      <a:pt x="449063" y="143014"/>
                    </a:cubicBezTo>
                    <a:cubicBezTo>
                      <a:pt x="437434" y="131384"/>
                      <a:pt x="435356" y="132042"/>
                      <a:pt x="422169" y="127646"/>
                    </a:cubicBezTo>
                    <a:cubicBezTo>
                      <a:pt x="419608" y="123804"/>
                      <a:pt x="416304" y="120364"/>
                      <a:pt x="414485" y="116120"/>
                    </a:cubicBezTo>
                    <a:cubicBezTo>
                      <a:pt x="412405" y="111267"/>
                      <a:pt x="413942" y="104875"/>
                      <a:pt x="410643" y="100752"/>
                    </a:cubicBezTo>
                    <a:cubicBezTo>
                      <a:pt x="408113" y="97590"/>
                      <a:pt x="402839" y="98505"/>
                      <a:pt x="399117" y="96910"/>
                    </a:cubicBezTo>
                    <a:cubicBezTo>
                      <a:pt x="393853" y="94654"/>
                      <a:pt x="389067" y="91353"/>
                      <a:pt x="383749" y="89226"/>
                    </a:cubicBezTo>
                    <a:cubicBezTo>
                      <a:pt x="376229" y="86218"/>
                      <a:pt x="367942" y="85164"/>
                      <a:pt x="360697" y="81542"/>
                    </a:cubicBezTo>
                    <a:cubicBezTo>
                      <a:pt x="355574" y="78981"/>
                      <a:pt x="350593" y="76114"/>
                      <a:pt x="345329" y="73858"/>
                    </a:cubicBezTo>
                    <a:cubicBezTo>
                      <a:pt x="337567" y="70532"/>
                      <a:pt x="321714" y="66649"/>
                      <a:pt x="314592" y="66174"/>
                    </a:cubicBezTo>
                    <a:cubicBezTo>
                      <a:pt x="282621" y="64043"/>
                      <a:pt x="250559" y="63613"/>
                      <a:pt x="218542" y="62332"/>
                    </a:cubicBezTo>
                    <a:cubicBezTo>
                      <a:pt x="213419" y="59771"/>
                      <a:pt x="208537" y="56659"/>
                      <a:pt x="203174" y="54648"/>
                    </a:cubicBezTo>
                    <a:cubicBezTo>
                      <a:pt x="198230" y="52794"/>
                      <a:pt x="192199" y="53735"/>
                      <a:pt x="187806" y="50806"/>
                    </a:cubicBezTo>
                    <a:cubicBezTo>
                      <a:pt x="183964" y="48245"/>
                      <a:pt x="183078" y="42827"/>
                      <a:pt x="180122" y="39280"/>
                    </a:cubicBezTo>
                    <a:cubicBezTo>
                      <a:pt x="176644" y="35106"/>
                      <a:pt x="171754" y="32175"/>
                      <a:pt x="168596" y="27754"/>
                    </a:cubicBezTo>
                    <a:cubicBezTo>
                      <a:pt x="165267" y="23093"/>
                      <a:pt x="165312" y="16053"/>
                      <a:pt x="160912" y="12386"/>
                    </a:cubicBezTo>
                    <a:cubicBezTo>
                      <a:pt x="156856" y="9006"/>
                      <a:pt x="150739" y="9489"/>
                      <a:pt x="145544" y="8544"/>
                    </a:cubicBezTo>
                    <a:cubicBezTo>
                      <a:pt x="133877" y="6423"/>
                      <a:pt x="98619" y="2198"/>
                      <a:pt x="87913" y="860"/>
                    </a:cubicBezTo>
                    <a:cubicBezTo>
                      <a:pt x="67422" y="2141"/>
                      <a:pt x="46426" y="0"/>
                      <a:pt x="26441" y="4702"/>
                    </a:cubicBezTo>
                    <a:cubicBezTo>
                      <a:pt x="22499" y="5630"/>
                      <a:pt x="25463" y="13364"/>
                      <a:pt x="22599" y="16228"/>
                    </a:cubicBezTo>
                    <a:cubicBezTo>
                      <a:pt x="358" y="38469"/>
                      <a:pt x="5310" y="28395"/>
                      <a:pt x="7231" y="35438"/>
                    </a:cubicBez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7" name="Полилиния 56"/>
              <p:cNvSpPr/>
              <p:nvPr/>
            </p:nvSpPr>
            <p:spPr bwMode="auto">
              <a:xfrm>
                <a:off x="1767639" y="4538118"/>
                <a:ext cx="188908" cy="169883"/>
              </a:xfrm>
              <a:custGeom>
                <a:avLst/>
                <a:gdLst>
                  <a:gd name="connsiteX0" fmla="*/ 16979 w 198259"/>
                  <a:gd name="connsiteY0" fmla="*/ 51910 h 167837"/>
                  <a:gd name="connsiteX1" fmla="*/ 16979 w 198259"/>
                  <a:gd name="connsiteY1" fmla="*/ 144118 h 167837"/>
                  <a:gd name="connsiteX2" fmla="*/ 55399 w 198259"/>
                  <a:gd name="connsiteY2" fmla="*/ 163329 h 167837"/>
                  <a:gd name="connsiteX3" fmla="*/ 66925 w 198259"/>
                  <a:gd name="connsiteY3" fmla="*/ 167171 h 167837"/>
                  <a:gd name="connsiteX4" fmla="*/ 159133 w 198259"/>
                  <a:gd name="connsiteY4" fmla="*/ 163329 h 167837"/>
                  <a:gd name="connsiteX5" fmla="*/ 170659 w 198259"/>
                  <a:gd name="connsiteY5" fmla="*/ 151803 h 167837"/>
                  <a:gd name="connsiteX6" fmla="*/ 182186 w 198259"/>
                  <a:gd name="connsiteY6" fmla="*/ 117224 h 167837"/>
                  <a:gd name="connsiteX7" fmla="*/ 186028 w 198259"/>
                  <a:gd name="connsiteY7" fmla="*/ 105698 h 167837"/>
                  <a:gd name="connsiteX8" fmla="*/ 186028 w 198259"/>
                  <a:gd name="connsiteY8" fmla="*/ 44226 h 167837"/>
                  <a:gd name="connsiteX9" fmla="*/ 178343 w 198259"/>
                  <a:gd name="connsiteY9" fmla="*/ 36542 h 167837"/>
                  <a:gd name="connsiteX10" fmla="*/ 143765 w 198259"/>
                  <a:gd name="connsiteY10" fmla="*/ 28858 h 167837"/>
                  <a:gd name="connsiteX11" fmla="*/ 132239 w 198259"/>
                  <a:gd name="connsiteY11" fmla="*/ 25016 h 167837"/>
                  <a:gd name="connsiteX12" fmla="*/ 116871 w 198259"/>
                  <a:gd name="connsiteY12" fmla="*/ 21174 h 167837"/>
                  <a:gd name="connsiteX13" fmla="*/ 105345 w 198259"/>
                  <a:gd name="connsiteY13" fmla="*/ 17332 h 167837"/>
                  <a:gd name="connsiteX14" fmla="*/ 89977 w 198259"/>
                  <a:gd name="connsiteY14" fmla="*/ 13490 h 167837"/>
                  <a:gd name="connsiteX15" fmla="*/ 78451 w 198259"/>
                  <a:gd name="connsiteY15" fmla="*/ 9648 h 167837"/>
                  <a:gd name="connsiteX16" fmla="*/ 51557 w 198259"/>
                  <a:gd name="connsiteY16" fmla="*/ 1964 h 167837"/>
                  <a:gd name="connsiteX17" fmla="*/ 16979 w 198259"/>
                  <a:gd name="connsiteY17" fmla="*/ 25016 h 167837"/>
                  <a:gd name="connsiteX18" fmla="*/ 16979 w 198259"/>
                  <a:gd name="connsiteY18" fmla="*/ 51910 h 167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8259" h="167837">
                    <a:moveTo>
                      <a:pt x="16979" y="51910"/>
                    </a:moveTo>
                    <a:cubicBezTo>
                      <a:pt x="16979" y="71760"/>
                      <a:pt x="0" y="79030"/>
                      <a:pt x="16979" y="144118"/>
                    </a:cubicBezTo>
                    <a:cubicBezTo>
                      <a:pt x="19580" y="154090"/>
                      <a:pt x="50616" y="161735"/>
                      <a:pt x="55399" y="163329"/>
                    </a:cubicBezTo>
                    <a:lnTo>
                      <a:pt x="66925" y="167171"/>
                    </a:lnTo>
                    <a:cubicBezTo>
                      <a:pt x="97661" y="165890"/>
                      <a:pt x="128702" y="167837"/>
                      <a:pt x="159133" y="163329"/>
                    </a:cubicBezTo>
                    <a:cubicBezTo>
                      <a:pt x="164508" y="162533"/>
                      <a:pt x="168452" y="156768"/>
                      <a:pt x="170659" y="151803"/>
                    </a:cubicBezTo>
                    <a:cubicBezTo>
                      <a:pt x="198259" y="89701"/>
                      <a:pt x="156547" y="155678"/>
                      <a:pt x="182186" y="117224"/>
                    </a:cubicBezTo>
                    <a:cubicBezTo>
                      <a:pt x="183467" y="113382"/>
                      <a:pt x="185046" y="109627"/>
                      <a:pt x="186028" y="105698"/>
                    </a:cubicBezTo>
                    <a:cubicBezTo>
                      <a:pt x="191801" y="82607"/>
                      <a:pt x="192288" y="71351"/>
                      <a:pt x="186028" y="44226"/>
                    </a:cubicBezTo>
                    <a:cubicBezTo>
                      <a:pt x="185213" y="40696"/>
                      <a:pt x="181583" y="38162"/>
                      <a:pt x="178343" y="36542"/>
                    </a:cubicBezTo>
                    <a:cubicBezTo>
                      <a:pt x="174399" y="34570"/>
                      <a:pt x="146191" y="29464"/>
                      <a:pt x="143765" y="28858"/>
                    </a:cubicBezTo>
                    <a:cubicBezTo>
                      <a:pt x="139836" y="27876"/>
                      <a:pt x="136133" y="26129"/>
                      <a:pt x="132239" y="25016"/>
                    </a:cubicBezTo>
                    <a:cubicBezTo>
                      <a:pt x="127162" y="23565"/>
                      <a:pt x="121948" y="22625"/>
                      <a:pt x="116871" y="21174"/>
                    </a:cubicBezTo>
                    <a:cubicBezTo>
                      <a:pt x="112977" y="20061"/>
                      <a:pt x="109239" y="18445"/>
                      <a:pt x="105345" y="17332"/>
                    </a:cubicBezTo>
                    <a:cubicBezTo>
                      <a:pt x="100268" y="15881"/>
                      <a:pt x="95054" y="14941"/>
                      <a:pt x="89977" y="13490"/>
                    </a:cubicBezTo>
                    <a:cubicBezTo>
                      <a:pt x="86083" y="12377"/>
                      <a:pt x="82345" y="10761"/>
                      <a:pt x="78451" y="9648"/>
                    </a:cubicBezTo>
                    <a:cubicBezTo>
                      <a:pt x="44681" y="0"/>
                      <a:pt x="79192" y="11176"/>
                      <a:pt x="51557" y="1964"/>
                    </a:cubicBezTo>
                    <a:cubicBezTo>
                      <a:pt x="31435" y="7713"/>
                      <a:pt x="21289" y="3464"/>
                      <a:pt x="16979" y="25016"/>
                    </a:cubicBezTo>
                    <a:cubicBezTo>
                      <a:pt x="14205" y="38887"/>
                      <a:pt x="16979" y="32060"/>
                      <a:pt x="16979" y="51910"/>
                    </a:cubicBez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8" name="Полилиния 57"/>
              <p:cNvSpPr/>
              <p:nvPr/>
            </p:nvSpPr>
            <p:spPr bwMode="auto">
              <a:xfrm>
                <a:off x="1934323" y="4962032"/>
                <a:ext cx="176209" cy="168295"/>
              </a:xfrm>
              <a:custGeom>
                <a:avLst/>
                <a:gdLst>
                  <a:gd name="connsiteX0" fmla="*/ 28534 w 184686"/>
                  <a:gd name="connsiteY0" fmla="*/ 48396 h 167498"/>
                  <a:gd name="connsiteX1" fmla="*/ 13166 w 184686"/>
                  <a:gd name="connsiteY1" fmla="*/ 67606 h 167498"/>
                  <a:gd name="connsiteX2" fmla="*/ 5481 w 184686"/>
                  <a:gd name="connsiteY2" fmla="*/ 94500 h 167498"/>
                  <a:gd name="connsiteX3" fmla="*/ 17008 w 184686"/>
                  <a:gd name="connsiteY3" fmla="*/ 144446 h 167498"/>
                  <a:gd name="connsiteX4" fmla="*/ 28534 w 184686"/>
                  <a:gd name="connsiteY4" fmla="*/ 148288 h 167498"/>
                  <a:gd name="connsiteX5" fmla="*/ 40060 w 184686"/>
                  <a:gd name="connsiteY5" fmla="*/ 159814 h 167498"/>
                  <a:gd name="connsiteX6" fmla="*/ 82322 w 184686"/>
                  <a:gd name="connsiteY6" fmla="*/ 167498 h 167498"/>
                  <a:gd name="connsiteX7" fmla="*/ 170688 w 184686"/>
                  <a:gd name="connsiteY7" fmla="*/ 163656 h 167498"/>
                  <a:gd name="connsiteX8" fmla="*/ 182214 w 184686"/>
                  <a:gd name="connsiteY8" fmla="*/ 159814 h 167498"/>
                  <a:gd name="connsiteX9" fmla="*/ 178372 w 184686"/>
                  <a:gd name="connsiteY9" fmla="*/ 48396 h 167498"/>
                  <a:gd name="connsiteX10" fmla="*/ 170688 w 184686"/>
                  <a:gd name="connsiteY10" fmla="*/ 25344 h 167498"/>
                  <a:gd name="connsiteX11" fmla="*/ 159162 w 184686"/>
                  <a:gd name="connsiteY11" fmla="*/ 21502 h 167498"/>
                  <a:gd name="connsiteX12" fmla="*/ 143794 w 184686"/>
                  <a:gd name="connsiteY12" fmla="*/ 9976 h 167498"/>
                  <a:gd name="connsiteX13" fmla="*/ 40060 w 184686"/>
                  <a:gd name="connsiteY13" fmla="*/ 13818 h 167498"/>
                  <a:gd name="connsiteX14" fmla="*/ 28534 w 184686"/>
                  <a:gd name="connsiteY14" fmla="*/ 21502 h 167498"/>
                  <a:gd name="connsiteX15" fmla="*/ 28534 w 184686"/>
                  <a:gd name="connsiteY15" fmla="*/ 48396 h 16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4686" h="167498">
                    <a:moveTo>
                      <a:pt x="28534" y="48396"/>
                    </a:moveTo>
                    <a:cubicBezTo>
                      <a:pt x="25973" y="56080"/>
                      <a:pt x="33375" y="47398"/>
                      <a:pt x="13166" y="67606"/>
                    </a:cubicBezTo>
                    <a:cubicBezTo>
                      <a:pt x="11327" y="69445"/>
                      <a:pt x="5515" y="94364"/>
                      <a:pt x="5481" y="94500"/>
                    </a:cubicBezTo>
                    <a:cubicBezTo>
                      <a:pt x="6995" y="111155"/>
                      <a:pt x="0" y="134242"/>
                      <a:pt x="17008" y="144446"/>
                    </a:cubicBezTo>
                    <a:cubicBezTo>
                      <a:pt x="20481" y="146530"/>
                      <a:pt x="24692" y="147007"/>
                      <a:pt x="28534" y="148288"/>
                    </a:cubicBezTo>
                    <a:cubicBezTo>
                      <a:pt x="32376" y="152130"/>
                      <a:pt x="35200" y="157384"/>
                      <a:pt x="40060" y="159814"/>
                    </a:cubicBezTo>
                    <a:cubicBezTo>
                      <a:pt x="42745" y="161156"/>
                      <a:pt x="81654" y="167387"/>
                      <a:pt x="82322" y="167498"/>
                    </a:cubicBezTo>
                    <a:cubicBezTo>
                      <a:pt x="111777" y="166217"/>
                      <a:pt x="141292" y="165917"/>
                      <a:pt x="170688" y="163656"/>
                    </a:cubicBezTo>
                    <a:cubicBezTo>
                      <a:pt x="174726" y="163345"/>
                      <a:pt x="181945" y="163855"/>
                      <a:pt x="182214" y="159814"/>
                    </a:cubicBezTo>
                    <a:cubicBezTo>
                      <a:pt x="184686" y="122735"/>
                      <a:pt x="181546" y="85422"/>
                      <a:pt x="178372" y="48396"/>
                    </a:cubicBezTo>
                    <a:cubicBezTo>
                      <a:pt x="177680" y="40326"/>
                      <a:pt x="178372" y="27905"/>
                      <a:pt x="170688" y="25344"/>
                    </a:cubicBezTo>
                    <a:lnTo>
                      <a:pt x="159162" y="21502"/>
                    </a:lnTo>
                    <a:cubicBezTo>
                      <a:pt x="154039" y="17660"/>
                      <a:pt x="149812" y="12164"/>
                      <a:pt x="143794" y="9976"/>
                    </a:cubicBezTo>
                    <a:cubicBezTo>
                      <a:pt x="116359" y="0"/>
                      <a:pt x="55015" y="12323"/>
                      <a:pt x="40060" y="13818"/>
                    </a:cubicBezTo>
                    <a:cubicBezTo>
                      <a:pt x="36218" y="16379"/>
                      <a:pt x="30409" y="17282"/>
                      <a:pt x="28534" y="21502"/>
                    </a:cubicBezTo>
                    <a:cubicBezTo>
                      <a:pt x="24330" y="30962"/>
                      <a:pt x="31095" y="40712"/>
                      <a:pt x="28534" y="48396"/>
                    </a:cubicBez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9" name="Полилиния 58"/>
              <p:cNvSpPr/>
              <p:nvPr/>
            </p:nvSpPr>
            <p:spPr bwMode="auto">
              <a:xfrm>
                <a:off x="1710490" y="5050942"/>
                <a:ext cx="212720" cy="217514"/>
              </a:xfrm>
              <a:custGeom>
                <a:avLst/>
                <a:gdLst>
                  <a:gd name="connsiteX0" fmla="*/ 42248 w 223617"/>
                  <a:gd name="connsiteY0" fmla="*/ 119103 h 215153"/>
                  <a:gd name="connsiteX1" fmla="*/ 69142 w 223617"/>
                  <a:gd name="connsiteY1" fmla="*/ 130629 h 215153"/>
                  <a:gd name="connsiteX2" fmla="*/ 72984 w 223617"/>
                  <a:gd name="connsiteY2" fmla="*/ 142155 h 215153"/>
                  <a:gd name="connsiteX3" fmla="*/ 96036 w 223617"/>
                  <a:gd name="connsiteY3" fmla="*/ 180575 h 215153"/>
                  <a:gd name="connsiteX4" fmla="*/ 119088 w 223617"/>
                  <a:gd name="connsiteY4" fmla="*/ 195943 h 215153"/>
                  <a:gd name="connsiteX5" fmla="*/ 161350 w 223617"/>
                  <a:gd name="connsiteY5" fmla="*/ 207469 h 215153"/>
                  <a:gd name="connsiteX6" fmla="*/ 176718 w 223617"/>
                  <a:gd name="connsiteY6" fmla="*/ 211311 h 215153"/>
                  <a:gd name="connsiteX7" fmla="*/ 188244 w 223617"/>
                  <a:gd name="connsiteY7" fmla="*/ 215153 h 215153"/>
                  <a:gd name="connsiteX8" fmla="*/ 211296 w 223617"/>
                  <a:gd name="connsiteY8" fmla="*/ 211311 h 215153"/>
                  <a:gd name="connsiteX9" fmla="*/ 222822 w 223617"/>
                  <a:gd name="connsiteY9" fmla="*/ 176733 h 215153"/>
                  <a:gd name="connsiteX10" fmla="*/ 218980 w 223617"/>
                  <a:gd name="connsiteY10" fmla="*/ 92209 h 215153"/>
                  <a:gd name="connsiteX11" fmla="*/ 207454 w 223617"/>
                  <a:gd name="connsiteY11" fmla="*/ 84524 h 215153"/>
                  <a:gd name="connsiteX12" fmla="*/ 184402 w 223617"/>
                  <a:gd name="connsiteY12" fmla="*/ 76840 h 215153"/>
                  <a:gd name="connsiteX13" fmla="*/ 169034 w 223617"/>
                  <a:gd name="connsiteY13" fmla="*/ 65314 h 215153"/>
                  <a:gd name="connsiteX14" fmla="*/ 153666 w 223617"/>
                  <a:gd name="connsiteY14" fmla="*/ 49946 h 215153"/>
                  <a:gd name="connsiteX15" fmla="*/ 149824 w 223617"/>
                  <a:gd name="connsiteY15" fmla="*/ 38420 h 215153"/>
                  <a:gd name="connsiteX16" fmla="*/ 138298 w 223617"/>
                  <a:gd name="connsiteY16" fmla="*/ 30736 h 215153"/>
                  <a:gd name="connsiteX17" fmla="*/ 111404 w 223617"/>
                  <a:gd name="connsiteY17" fmla="*/ 23052 h 215153"/>
                  <a:gd name="connsiteX18" fmla="*/ 84510 w 223617"/>
                  <a:gd name="connsiteY18" fmla="*/ 11526 h 215153"/>
                  <a:gd name="connsiteX19" fmla="*/ 61458 w 223617"/>
                  <a:gd name="connsiteY19" fmla="*/ 3842 h 215153"/>
                  <a:gd name="connsiteX20" fmla="*/ 49932 w 223617"/>
                  <a:gd name="connsiteY20" fmla="*/ 0 h 215153"/>
                  <a:gd name="connsiteX21" fmla="*/ 42248 w 223617"/>
                  <a:gd name="connsiteY21" fmla="*/ 115261 h 215153"/>
                  <a:gd name="connsiteX22" fmla="*/ 42248 w 223617"/>
                  <a:gd name="connsiteY22" fmla="*/ 119103 h 21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3617" h="215153">
                    <a:moveTo>
                      <a:pt x="42248" y="119103"/>
                    </a:moveTo>
                    <a:cubicBezTo>
                      <a:pt x="46730" y="121664"/>
                      <a:pt x="62509" y="122338"/>
                      <a:pt x="69142" y="130629"/>
                    </a:cubicBezTo>
                    <a:cubicBezTo>
                      <a:pt x="71672" y="133791"/>
                      <a:pt x="71389" y="138433"/>
                      <a:pt x="72984" y="142155"/>
                    </a:cubicBezTo>
                    <a:cubicBezTo>
                      <a:pt x="76685" y="150790"/>
                      <a:pt x="90573" y="176933"/>
                      <a:pt x="96036" y="180575"/>
                    </a:cubicBezTo>
                    <a:cubicBezTo>
                      <a:pt x="103720" y="185698"/>
                      <a:pt x="110327" y="193023"/>
                      <a:pt x="119088" y="195943"/>
                    </a:cubicBezTo>
                    <a:cubicBezTo>
                      <a:pt x="140633" y="203125"/>
                      <a:pt x="126685" y="198803"/>
                      <a:pt x="161350" y="207469"/>
                    </a:cubicBezTo>
                    <a:cubicBezTo>
                      <a:pt x="166473" y="208750"/>
                      <a:pt x="171709" y="209641"/>
                      <a:pt x="176718" y="211311"/>
                    </a:cubicBezTo>
                    <a:lnTo>
                      <a:pt x="188244" y="215153"/>
                    </a:lnTo>
                    <a:cubicBezTo>
                      <a:pt x="195928" y="213872"/>
                      <a:pt x="204328" y="214795"/>
                      <a:pt x="211296" y="211311"/>
                    </a:cubicBezTo>
                    <a:cubicBezTo>
                      <a:pt x="221118" y="206400"/>
                      <a:pt x="221903" y="182245"/>
                      <a:pt x="222822" y="176733"/>
                    </a:cubicBezTo>
                    <a:cubicBezTo>
                      <a:pt x="221541" y="148558"/>
                      <a:pt x="223617" y="120029"/>
                      <a:pt x="218980" y="92209"/>
                    </a:cubicBezTo>
                    <a:cubicBezTo>
                      <a:pt x="218221" y="87654"/>
                      <a:pt x="211674" y="86400"/>
                      <a:pt x="207454" y="84524"/>
                    </a:cubicBezTo>
                    <a:cubicBezTo>
                      <a:pt x="200053" y="81234"/>
                      <a:pt x="184402" y="76840"/>
                      <a:pt x="184402" y="76840"/>
                    </a:cubicBezTo>
                    <a:cubicBezTo>
                      <a:pt x="179279" y="72998"/>
                      <a:pt x="173133" y="70233"/>
                      <a:pt x="169034" y="65314"/>
                    </a:cubicBezTo>
                    <a:cubicBezTo>
                      <a:pt x="153272" y="46400"/>
                      <a:pt x="179673" y="58615"/>
                      <a:pt x="153666" y="49946"/>
                    </a:cubicBezTo>
                    <a:cubicBezTo>
                      <a:pt x="152385" y="46104"/>
                      <a:pt x="152354" y="41582"/>
                      <a:pt x="149824" y="38420"/>
                    </a:cubicBezTo>
                    <a:cubicBezTo>
                      <a:pt x="146939" y="34814"/>
                      <a:pt x="142428" y="32801"/>
                      <a:pt x="138298" y="30736"/>
                    </a:cubicBezTo>
                    <a:cubicBezTo>
                      <a:pt x="132157" y="27665"/>
                      <a:pt x="117149" y="24693"/>
                      <a:pt x="111404" y="23052"/>
                    </a:cubicBezTo>
                    <a:cubicBezTo>
                      <a:pt x="89761" y="16868"/>
                      <a:pt x="110123" y="21771"/>
                      <a:pt x="84510" y="11526"/>
                    </a:cubicBezTo>
                    <a:cubicBezTo>
                      <a:pt x="76990" y="8518"/>
                      <a:pt x="69142" y="6403"/>
                      <a:pt x="61458" y="3842"/>
                    </a:cubicBezTo>
                    <a:lnTo>
                      <a:pt x="49932" y="0"/>
                    </a:lnTo>
                    <a:cubicBezTo>
                      <a:pt x="0" y="12483"/>
                      <a:pt x="23256" y="1310"/>
                      <a:pt x="42248" y="115261"/>
                    </a:cubicBezTo>
                    <a:cubicBezTo>
                      <a:pt x="42914" y="119256"/>
                      <a:pt x="37766" y="116542"/>
                      <a:pt x="42248" y="119103"/>
                    </a:cubicBez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1" name="Полилиния 60"/>
              <p:cNvSpPr/>
              <p:nvPr/>
            </p:nvSpPr>
            <p:spPr bwMode="auto">
              <a:xfrm>
                <a:off x="2024809" y="5162081"/>
                <a:ext cx="165096" cy="204813"/>
              </a:xfrm>
              <a:custGeom>
                <a:avLst/>
                <a:gdLst>
                  <a:gd name="connsiteX0" fmla="*/ 15368 w 174068"/>
                  <a:gd name="connsiteY0" fmla="*/ 27402 h 202722"/>
                  <a:gd name="connsiteX1" fmla="*/ 3842 w 174068"/>
                  <a:gd name="connsiteY1" fmla="*/ 65822 h 202722"/>
                  <a:gd name="connsiteX2" fmla="*/ 0 w 174068"/>
                  <a:gd name="connsiteY2" fmla="*/ 92716 h 202722"/>
                  <a:gd name="connsiteX3" fmla="*/ 3842 w 174068"/>
                  <a:gd name="connsiteY3" fmla="*/ 142662 h 202722"/>
                  <a:gd name="connsiteX4" fmla="*/ 7684 w 174068"/>
                  <a:gd name="connsiteY4" fmla="*/ 158030 h 202722"/>
                  <a:gd name="connsiteX5" fmla="*/ 19210 w 174068"/>
                  <a:gd name="connsiteY5" fmla="*/ 165714 h 202722"/>
                  <a:gd name="connsiteX6" fmla="*/ 38420 w 174068"/>
                  <a:gd name="connsiteY6" fmla="*/ 169556 h 202722"/>
                  <a:gd name="connsiteX7" fmla="*/ 153681 w 174068"/>
                  <a:gd name="connsiteY7" fmla="*/ 134978 h 202722"/>
                  <a:gd name="connsiteX8" fmla="*/ 157523 w 174068"/>
                  <a:gd name="connsiteY8" fmla="*/ 123452 h 202722"/>
                  <a:gd name="connsiteX9" fmla="*/ 161365 w 174068"/>
                  <a:gd name="connsiteY9" fmla="*/ 88874 h 202722"/>
                  <a:gd name="connsiteX10" fmla="*/ 153681 w 174068"/>
                  <a:gd name="connsiteY10" fmla="*/ 19718 h 202722"/>
                  <a:gd name="connsiteX11" fmla="*/ 142154 w 174068"/>
                  <a:gd name="connsiteY11" fmla="*/ 12034 h 202722"/>
                  <a:gd name="connsiteX12" fmla="*/ 126786 w 174068"/>
                  <a:gd name="connsiteY12" fmla="*/ 8192 h 202722"/>
                  <a:gd name="connsiteX13" fmla="*/ 80682 w 174068"/>
                  <a:gd name="connsiteY13" fmla="*/ 508 h 202722"/>
                  <a:gd name="connsiteX14" fmla="*/ 53788 w 174068"/>
                  <a:gd name="connsiteY14" fmla="*/ 4350 h 202722"/>
                  <a:gd name="connsiteX15" fmla="*/ 38420 w 174068"/>
                  <a:gd name="connsiteY15" fmla="*/ 8192 h 202722"/>
                  <a:gd name="connsiteX16" fmla="*/ 34578 w 174068"/>
                  <a:gd name="connsiteY16" fmla="*/ 19718 h 202722"/>
                  <a:gd name="connsiteX17" fmla="*/ 19210 w 174068"/>
                  <a:gd name="connsiteY17" fmla="*/ 23560 h 202722"/>
                  <a:gd name="connsiteX18" fmla="*/ 15368 w 174068"/>
                  <a:gd name="connsiteY18" fmla="*/ 27402 h 202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4068" h="202722">
                    <a:moveTo>
                      <a:pt x="15368" y="27402"/>
                    </a:moveTo>
                    <a:cubicBezTo>
                      <a:pt x="11358" y="39431"/>
                      <a:pt x="6165" y="53048"/>
                      <a:pt x="3842" y="65822"/>
                    </a:cubicBezTo>
                    <a:cubicBezTo>
                      <a:pt x="2222" y="74732"/>
                      <a:pt x="1281" y="83751"/>
                      <a:pt x="0" y="92716"/>
                    </a:cubicBezTo>
                    <a:cubicBezTo>
                      <a:pt x="1281" y="109365"/>
                      <a:pt x="1891" y="126079"/>
                      <a:pt x="3842" y="142662"/>
                    </a:cubicBezTo>
                    <a:cubicBezTo>
                      <a:pt x="4459" y="147906"/>
                      <a:pt x="4755" y="153637"/>
                      <a:pt x="7684" y="158030"/>
                    </a:cubicBezTo>
                    <a:cubicBezTo>
                      <a:pt x="10245" y="161872"/>
                      <a:pt x="14886" y="164093"/>
                      <a:pt x="19210" y="165714"/>
                    </a:cubicBezTo>
                    <a:cubicBezTo>
                      <a:pt x="25324" y="168007"/>
                      <a:pt x="32017" y="168275"/>
                      <a:pt x="38420" y="169556"/>
                    </a:cubicBezTo>
                    <a:cubicBezTo>
                      <a:pt x="174068" y="164878"/>
                      <a:pt x="141362" y="202722"/>
                      <a:pt x="153681" y="134978"/>
                    </a:cubicBezTo>
                    <a:cubicBezTo>
                      <a:pt x="154406" y="130994"/>
                      <a:pt x="156242" y="127294"/>
                      <a:pt x="157523" y="123452"/>
                    </a:cubicBezTo>
                    <a:cubicBezTo>
                      <a:pt x="158804" y="111926"/>
                      <a:pt x="161794" y="100463"/>
                      <a:pt x="161365" y="88874"/>
                    </a:cubicBezTo>
                    <a:cubicBezTo>
                      <a:pt x="160507" y="65696"/>
                      <a:pt x="159307" y="42219"/>
                      <a:pt x="153681" y="19718"/>
                    </a:cubicBezTo>
                    <a:cubicBezTo>
                      <a:pt x="152561" y="15238"/>
                      <a:pt x="146398" y="13853"/>
                      <a:pt x="142154" y="12034"/>
                    </a:cubicBezTo>
                    <a:cubicBezTo>
                      <a:pt x="137301" y="9954"/>
                      <a:pt x="131863" y="9643"/>
                      <a:pt x="126786" y="8192"/>
                    </a:cubicBezTo>
                    <a:cubicBezTo>
                      <a:pt x="98114" y="0"/>
                      <a:pt x="136879" y="6752"/>
                      <a:pt x="80682" y="508"/>
                    </a:cubicBezTo>
                    <a:cubicBezTo>
                      <a:pt x="71717" y="1789"/>
                      <a:pt x="62698" y="2730"/>
                      <a:pt x="53788" y="4350"/>
                    </a:cubicBezTo>
                    <a:cubicBezTo>
                      <a:pt x="48593" y="5295"/>
                      <a:pt x="42543" y="4893"/>
                      <a:pt x="38420" y="8192"/>
                    </a:cubicBezTo>
                    <a:cubicBezTo>
                      <a:pt x="35258" y="10722"/>
                      <a:pt x="37740" y="17188"/>
                      <a:pt x="34578" y="19718"/>
                    </a:cubicBezTo>
                    <a:cubicBezTo>
                      <a:pt x="30455" y="23017"/>
                      <a:pt x="24333" y="22279"/>
                      <a:pt x="19210" y="23560"/>
                    </a:cubicBezTo>
                    <a:lnTo>
                      <a:pt x="15368" y="27402"/>
                    </a:ln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2" name="Полилиния 61"/>
              <p:cNvSpPr/>
              <p:nvPr/>
            </p:nvSpPr>
            <p:spPr bwMode="auto">
              <a:xfrm>
                <a:off x="2323252" y="5411349"/>
                <a:ext cx="231770" cy="206400"/>
              </a:xfrm>
              <a:custGeom>
                <a:avLst/>
                <a:gdLst>
                  <a:gd name="connsiteX0" fmla="*/ 82503 w 242202"/>
                  <a:gd name="connsiteY0" fmla="*/ 26968 h 202811"/>
                  <a:gd name="connsiteX1" fmla="*/ 47924 w 242202"/>
                  <a:gd name="connsiteY1" fmla="*/ 46178 h 202811"/>
                  <a:gd name="connsiteX2" fmla="*/ 13346 w 242202"/>
                  <a:gd name="connsiteY2" fmla="*/ 50020 h 202811"/>
                  <a:gd name="connsiteX3" fmla="*/ 13346 w 242202"/>
                  <a:gd name="connsiteY3" fmla="*/ 157596 h 202811"/>
                  <a:gd name="connsiteX4" fmla="*/ 28714 w 242202"/>
                  <a:gd name="connsiteY4" fmla="*/ 165280 h 202811"/>
                  <a:gd name="connsiteX5" fmla="*/ 36398 w 242202"/>
                  <a:gd name="connsiteY5" fmla="*/ 176806 h 202811"/>
                  <a:gd name="connsiteX6" fmla="*/ 47924 w 242202"/>
                  <a:gd name="connsiteY6" fmla="*/ 180648 h 202811"/>
                  <a:gd name="connsiteX7" fmla="*/ 59450 w 242202"/>
                  <a:gd name="connsiteY7" fmla="*/ 188333 h 202811"/>
                  <a:gd name="connsiteX8" fmla="*/ 124765 w 242202"/>
                  <a:gd name="connsiteY8" fmla="*/ 196017 h 202811"/>
                  <a:gd name="connsiteX9" fmla="*/ 232341 w 242202"/>
                  <a:gd name="connsiteY9" fmla="*/ 192175 h 202811"/>
                  <a:gd name="connsiteX10" fmla="*/ 236183 w 242202"/>
                  <a:gd name="connsiteY10" fmla="*/ 161438 h 202811"/>
                  <a:gd name="connsiteX11" fmla="*/ 240025 w 242202"/>
                  <a:gd name="connsiteY11" fmla="*/ 111492 h 202811"/>
                  <a:gd name="connsiteX12" fmla="*/ 236183 w 242202"/>
                  <a:gd name="connsiteY12" fmla="*/ 69230 h 202811"/>
                  <a:gd name="connsiteX13" fmla="*/ 232341 w 242202"/>
                  <a:gd name="connsiteY13" fmla="*/ 53862 h 202811"/>
                  <a:gd name="connsiteX14" fmla="*/ 216973 w 242202"/>
                  <a:gd name="connsiteY14" fmla="*/ 50020 h 202811"/>
                  <a:gd name="connsiteX15" fmla="*/ 209289 w 242202"/>
                  <a:gd name="connsiteY15" fmla="*/ 38494 h 202811"/>
                  <a:gd name="connsiteX16" fmla="*/ 190079 w 242202"/>
                  <a:gd name="connsiteY16" fmla="*/ 34652 h 202811"/>
                  <a:gd name="connsiteX17" fmla="*/ 163185 w 242202"/>
                  <a:gd name="connsiteY17" fmla="*/ 26968 h 202811"/>
                  <a:gd name="connsiteX18" fmla="*/ 147817 w 242202"/>
                  <a:gd name="connsiteY18" fmla="*/ 19284 h 202811"/>
                  <a:gd name="connsiteX19" fmla="*/ 136291 w 242202"/>
                  <a:gd name="connsiteY19" fmla="*/ 7758 h 202811"/>
                  <a:gd name="connsiteX20" fmla="*/ 120923 w 242202"/>
                  <a:gd name="connsiteY20" fmla="*/ 3916 h 202811"/>
                  <a:gd name="connsiteX21" fmla="*/ 86345 w 242202"/>
                  <a:gd name="connsiteY21" fmla="*/ 7758 h 202811"/>
                  <a:gd name="connsiteX22" fmla="*/ 82503 w 242202"/>
                  <a:gd name="connsiteY22" fmla="*/ 26968 h 202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2202" h="202811">
                    <a:moveTo>
                      <a:pt x="82503" y="26968"/>
                    </a:moveTo>
                    <a:cubicBezTo>
                      <a:pt x="76100" y="33371"/>
                      <a:pt x="61449" y="43924"/>
                      <a:pt x="47924" y="46178"/>
                    </a:cubicBezTo>
                    <a:cubicBezTo>
                      <a:pt x="36485" y="48085"/>
                      <a:pt x="24872" y="48739"/>
                      <a:pt x="13346" y="50020"/>
                    </a:cubicBezTo>
                    <a:cubicBezTo>
                      <a:pt x="552" y="88402"/>
                      <a:pt x="0" y="85526"/>
                      <a:pt x="13346" y="157596"/>
                    </a:cubicBezTo>
                    <a:cubicBezTo>
                      <a:pt x="14389" y="163228"/>
                      <a:pt x="23591" y="162719"/>
                      <a:pt x="28714" y="165280"/>
                    </a:cubicBezTo>
                    <a:cubicBezTo>
                      <a:pt x="31275" y="169122"/>
                      <a:pt x="32792" y="173921"/>
                      <a:pt x="36398" y="176806"/>
                    </a:cubicBezTo>
                    <a:cubicBezTo>
                      <a:pt x="39560" y="179336"/>
                      <a:pt x="44302" y="178837"/>
                      <a:pt x="47924" y="180648"/>
                    </a:cubicBezTo>
                    <a:cubicBezTo>
                      <a:pt x="52054" y="182713"/>
                      <a:pt x="55126" y="186711"/>
                      <a:pt x="59450" y="188333"/>
                    </a:cubicBezTo>
                    <a:cubicBezTo>
                      <a:pt x="73181" y="193483"/>
                      <a:pt x="120803" y="195687"/>
                      <a:pt x="124765" y="196017"/>
                    </a:cubicBezTo>
                    <a:cubicBezTo>
                      <a:pt x="160624" y="194736"/>
                      <a:pt x="198072" y="202811"/>
                      <a:pt x="232341" y="192175"/>
                    </a:cubicBezTo>
                    <a:cubicBezTo>
                      <a:pt x="242202" y="189114"/>
                      <a:pt x="235204" y="171717"/>
                      <a:pt x="236183" y="161438"/>
                    </a:cubicBezTo>
                    <a:cubicBezTo>
                      <a:pt x="237766" y="144815"/>
                      <a:pt x="238744" y="128141"/>
                      <a:pt x="240025" y="111492"/>
                    </a:cubicBezTo>
                    <a:cubicBezTo>
                      <a:pt x="238744" y="97405"/>
                      <a:pt x="238053" y="83251"/>
                      <a:pt x="236183" y="69230"/>
                    </a:cubicBezTo>
                    <a:cubicBezTo>
                      <a:pt x="235485" y="63996"/>
                      <a:pt x="236075" y="57596"/>
                      <a:pt x="232341" y="53862"/>
                    </a:cubicBezTo>
                    <a:cubicBezTo>
                      <a:pt x="228607" y="50128"/>
                      <a:pt x="222096" y="51301"/>
                      <a:pt x="216973" y="50020"/>
                    </a:cubicBezTo>
                    <a:cubicBezTo>
                      <a:pt x="214412" y="46178"/>
                      <a:pt x="213298" y="40785"/>
                      <a:pt x="209289" y="38494"/>
                    </a:cubicBezTo>
                    <a:cubicBezTo>
                      <a:pt x="203619" y="35254"/>
                      <a:pt x="196454" y="36069"/>
                      <a:pt x="190079" y="34652"/>
                    </a:cubicBezTo>
                    <a:cubicBezTo>
                      <a:pt x="183330" y="33152"/>
                      <a:pt x="170096" y="29930"/>
                      <a:pt x="163185" y="26968"/>
                    </a:cubicBezTo>
                    <a:cubicBezTo>
                      <a:pt x="157921" y="24712"/>
                      <a:pt x="152478" y="22613"/>
                      <a:pt x="147817" y="19284"/>
                    </a:cubicBezTo>
                    <a:cubicBezTo>
                      <a:pt x="143396" y="16126"/>
                      <a:pt x="141009" y="10454"/>
                      <a:pt x="136291" y="7758"/>
                    </a:cubicBezTo>
                    <a:cubicBezTo>
                      <a:pt x="131706" y="5138"/>
                      <a:pt x="126046" y="5197"/>
                      <a:pt x="120923" y="3916"/>
                    </a:cubicBezTo>
                    <a:cubicBezTo>
                      <a:pt x="109397" y="5197"/>
                      <a:pt x="94965" y="0"/>
                      <a:pt x="86345" y="7758"/>
                    </a:cubicBezTo>
                    <a:cubicBezTo>
                      <a:pt x="49370" y="41036"/>
                      <a:pt x="88906" y="20565"/>
                      <a:pt x="82503" y="26968"/>
                    </a:cubicBez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3" name="Полилиния 62"/>
              <p:cNvSpPr/>
              <p:nvPr/>
            </p:nvSpPr>
            <p:spPr bwMode="auto">
              <a:xfrm>
                <a:off x="1850187" y="6000382"/>
                <a:ext cx="122234" cy="198462"/>
              </a:xfrm>
              <a:custGeom>
                <a:avLst/>
                <a:gdLst>
                  <a:gd name="connsiteX0" fmla="*/ 92686 w 127265"/>
                  <a:gd name="connsiteY0" fmla="*/ 6948 h 195207"/>
                  <a:gd name="connsiteX1" fmla="*/ 23530 w 127265"/>
                  <a:gd name="connsiteY1" fmla="*/ 3106 h 195207"/>
                  <a:gd name="connsiteX2" fmla="*/ 12004 w 127265"/>
                  <a:gd name="connsiteY2" fmla="*/ 6948 h 195207"/>
                  <a:gd name="connsiteX3" fmla="*/ 8162 w 127265"/>
                  <a:gd name="connsiteY3" fmla="*/ 33842 h 195207"/>
                  <a:gd name="connsiteX4" fmla="*/ 478 w 127265"/>
                  <a:gd name="connsiteY4" fmla="*/ 102999 h 195207"/>
                  <a:gd name="connsiteX5" fmla="*/ 4320 w 127265"/>
                  <a:gd name="connsiteY5" fmla="*/ 172155 h 195207"/>
                  <a:gd name="connsiteX6" fmla="*/ 15846 w 127265"/>
                  <a:gd name="connsiteY6" fmla="*/ 183681 h 195207"/>
                  <a:gd name="connsiteX7" fmla="*/ 27372 w 127265"/>
                  <a:gd name="connsiteY7" fmla="*/ 187523 h 195207"/>
                  <a:gd name="connsiteX8" fmla="*/ 61950 w 127265"/>
                  <a:gd name="connsiteY8" fmla="*/ 195207 h 195207"/>
                  <a:gd name="connsiteX9" fmla="*/ 111897 w 127265"/>
                  <a:gd name="connsiteY9" fmla="*/ 187523 h 195207"/>
                  <a:gd name="connsiteX10" fmla="*/ 115739 w 127265"/>
                  <a:gd name="connsiteY10" fmla="*/ 175997 h 195207"/>
                  <a:gd name="connsiteX11" fmla="*/ 119581 w 127265"/>
                  <a:gd name="connsiteY11" fmla="*/ 126051 h 195207"/>
                  <a:gd name="connsiteX12" fmla="*/ 123423 w 127265"/>
                  <a:gd name="connsiteY12" fmla="*/ 106841 h 195207"/>
                  <a:gd name="connsiteX13" fmla="*/ 127265 w 127265"/>
                  <a:gd name="connsiteY13" fmla="*/ 83789 h 195207"/>
                  <a:gd name="connsiteX14" fmla="*/ 123423 w 127265"/>
                  <a:gd name="connsiteY14" fmla="*/ 14632 h 195207"/>
                  <a:gd name="connsiteX15" fmla="*/ 115739 w 127265"/>
                  <a:gd name="connsiteY15" fmla="*/ 3106 h 195207"/>
                  <a:gd name="connsiteX16" fmla="*/ 92686 w 127265"/>
                  <a:gd name="connsiteY16" fmla="*/ 6948 h 195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265" h="195207">
                    <a:moveTo>
                      <a:pt x="92686" y="6948"/>
                    </a:moveTo>
                    <a:cubicBezTo>
                      <a:pt x="77318" y="6948"/>
                      <a:pt x="46618" y="3106"/>
                      <a:pt x="23530" y="3106"/>
                    </a:cubicBezTo>
                    <a:cubicBezTo>
                      <a:pt x="19480" y="3106"/>
                      <a:pt x="13815" y="3326"/>
                      <a:pt x="12004" y="6948"/>
                    </a:cubicBezTo>
                    <a:cubicBezTo>
                      <a:pt x="7954" y="15048"/>
                      <a:pt x="9241" y="24851"/>
                      <a:pt x="8162" y="33842"/>
                    </a:cubicBezTo>
                    <a:cubicBezTo>
                      <a:pt x="5399" y="56871"/>
                      <a:pt x="478" y="102999"/>
                      <a:pt x="478" y="102999"/>
                    </a:cubicBezTo>
                    <a:cubicBezTo>
                      <a:pt x="1759" y="126051"/>
                      <a:pt x="0" y="149475"/>
                      <a:pt x="4320" y="172155"/>
                    </a:cubicBezTo>
                    <a:cubicBezTo>
                      <a:pt x="5337" y="177492"/>
                      <a:pt x="11325" y="180667"/>
                      <a:pt x="15846" y="183681"/>
                    </a:cubicBezTo>
                    <a:cubicBezTo>
                      <a:pt x="19216" y="185927"/>
                      <a:pt x="23478" y="186410"/>
                      <a:pt x="27372" y="187523"/>
                    </a:cubicBezTo>
                    <a:cubicBezTo>
                      <a:pt x="40032" y="191140"/>
                      <a:pt x="48746" y="192566"/>
                      <a:pt x="61950" y="195207"/>
                    </a:cubicBezTo>
                    <a:cubicBezTo>
                      <a:pt x="78599" y="192646"/>
                      <a:pt x="96033" y="193188"/>
                      <a:pt x="111897" y="187523"/>
                    </a:cubicBezTo>
                    <a:cubicBezTo>
                      <a:pt x="115711" y="186161"/>
                      <a:pt x="115237" y="180016"/>
                      <a:pt x="115739" y="175997"/>
                    </a:cubicBezTo>
                    <a:cubicBezTo>
                      <a:pt x="117810" y="159428"/>
                      <a:pt x="117737" y="142647"/>
                      <a:pt x="119581" y="126051"/>
                    </a:cubicBezTo>
                    <a:cubicBezTo>
                      <a:pt x="120302" y="119561"/>
                      <a:pt x="122255" y="113266"/>
                      <a:pt x="123423" y="106841"/>
                    </a:cubicBezTo>
                    <a:cubicBezTo>
                      <a:pt x="124817" y="99177"/>
                      <a:pt x="125984" y="91473"/>
                      <a:pt x="127265" y="83789"/>
                    </a:cubicBezTo>
                    <a:cubicBezTo>
                      <a:pt x="125984" y="60737"/>
                      <a:pt x="126688" y="37488"/>
                      <a:pt x="123423" y="14632"/>
                    </a:cubicBezTo>
                    <a:cubicBezTo>
                      <a:pt x="122770" y="10061"/>
                      <a:pt x="120219" y="4226"/>
                      <a:pt x="115739" y="3106"/>
                    </a:cubicBezTo>
                    <a:cubicBezTo>
                      <a:pt x="103314" y="0"/>
                      <a:pt x="108054" y="6948"/>
                      <a:pt x="92686" y="6948"/>
                    </a:cubicBez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05849" name="Text Box 25"/>
              <p:cNvSpPr txBox="1">
                <a:spLocks noChangeArrowheads="1"/>
              </p:cNvSpPr>
              <p:nvPr/>
            </p:nvSpPr>
            <p:spPr bwMode="auto">
              <a:xfrm>
                <a:off x="2153393" y="4712764"/>
                <a:ext cx="379405" cy="371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lt"/>
                  </a:rPr>
                  <a:t>VI</a:t>
                </a:r>
                <a:endParaRPr lang="ru-RU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endParaRPr>
              </a:p>
            </p:txBody>
          </p:sp>
        </p:grpSp>
      </p:grpSp>
      <p:grpSp>
        <p:nvGrpSpPr>
          <p:cNvPr id="4" name="Группа 78"/>
          <p:cNvGrpSpPr>
            <a:grpSpLocks/>
          </p:cNvGrpSpPr>
          <p:nvPr/>
        </p:nvGrpSpPr>
        <p:grpSpPr bwMode="auto">
          <a:xfrm>
            <a:off x="857250" y="3857625"/>
            <a:ext cx="1644650" cy="2286000"/>
            <a:chOff x="857136" y="3857517"/>
            <a:chExt cx="1644449" cy="2286523"/>
          </a:xfrm>
        </p:grpSpPr>
        <p:sp>
          <p:nvSpPr>
            <p:cNvPr id="19500" name="AutoShape 29"/>
            <p:cNvSpPr>
              <a:spLocks noChangeArrowheads="1"/>
            </p:cNvSpPr>
            <p:nvPr/>
          </p:nvSpPr>
          <p:spPr bwMode="auto">
            <a:xfrm>
              <a:off x="857136" y="3857517"/>
              <a:ext cx="144445" cy="142908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501" name="AutoShape 29"/>
            <p:cNvSpPr>
              <a:spLocks noChangeArrowheads="1"/>
            </p:cNvSpPr>
            <p:nvPr/>
          </p:nvSpPr>
          <p:spPr bwMode="auto">
            <a:xfrm>
              <a:off x="1142851" y="4143332"/>
              <a:ext cx="144445" cy="142908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502" name="AutoShape 29"/>
            <p:cNvSpPr>
              <a:spLocks noChangeArrowheads="1"/>
            </p:cNvSpPr>
            <p:nvPr/>
          </p:nvSpPr>
          <p:spPr bwMode="auto">
            <a:xfrm>
              <a:off x="1785711" y="4572055"/>
              <a:ext cx="144444" cy="142908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503" name="AutoShape 29"/>
            <p:cNvSpPr>
              <a:spLocks noChangeArrowheads="1"/>
            </p:cNvSpPr>
            <p:nvPr/>
          </p:nvSpPr>
          <p:spPr bwMode="auto">
            <a:xfrm>
              <a:off x="1928568" y="4929325"/>
              <a:ext cx="144444" cy="142908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504" name="AutoShape 29"/>
            <p:cNvSpPr>
              <a:spLocks noChangeArrowheads="1"/>
            </p:cNvSpPr>
            <p:nvPr/>
          </p:nvSpPr>
          <p:spPr bwMode="auto">
            <a:xfrm>
              <a:off x="1857139" y="6001132"/>
              <a:ext cx="144445" cy="142908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505" name="AutoShape 29"/>
            <p:cNvSpPr>
              <a:spLocks noChangeArrowheads="1"/>
            </p:cNvSpPr>
            <p:nvPr/>
          </p:nvSpPr>
          <p:spPr bwMode="auto">
            <a:xfrm>
              <a:off x="1999996" y="5215140"/>
              <a:ext cx="144445" cy="142908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506" name="AutoShape 29"/>
            <p:cNvSpPr>
              <a:spLocks noChangeArrowheads="1"/>
            </p:cNvSpPr>
            <p:nvPr/>
          </p:nvSpPr>
          <p:spPr bwMode="auto">
            <a:xfrm>
              <a:off x="2357141" y="5429501"/>
              <a:ext cx="144444" cy="142908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507" name="AutoShape 29"/>
            <p:cNvSpPr>
              <a:spLocks noChangeArrowheads="1"/>
            </p:cNvSpPr>
            <p:nvPr/>
          </p:nvSpPr>
          <p:spPr bwMode="auto">
            <a:xfrm>
              <a:off x="1714281" y="5072233"/>
              <a:ext cx="144445" cy="142908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5" name="Группа 75"/>
          <p:cNvGrpSpPr>
            <a:grpSpLocks/>
          </p:cNvGrpSpPr>
          <p:nvPr/>
        </p:nvGrpSpPr>
        <p:grpSpPr bwMode="auto">
          <a:xfrm>
            <a:off x="5286375" y="3286125"/>
            <a:ext cx="1001713" cy="357188"/>
            <a:chOff x="5286375" y="3286010"/>
            <a:chExt cx="1002315" cy="356900"/>
          </a:xfrm>
        </p:grpSpPr>
        <p:sp>
          <p:nvSpPr>
            <p:cNvPr id="19496" name="AutoShape 29"/>
            <p:cNvSpPr>
              <a:spLocks noChangeArrowheads="1"/>
            </p:cNvSpPr>
            <p:nvPr/>
          </p:nvSpPr>
          <p:spPr bwMode="auto">
            <a:xfrm>
              <a:off x="5500817" y="3500150"/>
              <a:ext cx="144549" cy="14276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97" name="AutoShape 29"/>
            <p:cNvSpPr>
              <a:spLocks noChangeArrowheads="1"/>
            </p:cNvSpPr>
            <p:nvPr/>
          </p:nvSpPr>
          <p:spPr bwMode="auto">
            <a:xfrm>
              <a:off x="5286375" y="3286010"/>
              <a:ext cx="144550" cy="14276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98" name="AutoShape 29"/>
            <p:cNvSpPr>
              <a:spLocks noChangeArrowheads="1"/>
            </p:cNvSpPr>
            <p:nvPr/>
          </p:nvSpPr>
          <p:spPr bwMode="auto">
            <a:xfrm>
              <a:off x="5429336" y="3357390"/>
              <a:ext cx="144550" cy="14276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99" name="AutoShape 29"/>
            <p:cNvSpPr>
              <a:spLocks noChangeArrowheads="1"/>
            </p:cNvSpPr>
            <p:nvPr/>
          </p:nvSpPr>
          <p:spPr bwMode="auto">
            <a:xfrm>
              <a:off x="6144140" y="3500150"/>
              <a:ext cx="144550" cy="14276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6" name="Группа 66"/>
          <p:cNvGrpSpPr>
            <a:grpSpLocks/>
          </p:cNvGrpSpPr>
          <p:nvPr/>
        </p:nvGrpSpPr>
        <p:grpSpPr bwMode="auto">
          <a:xfrm>
            <a:off x="6500813" y="3714750"/>
            <a:ext cx="358775" cy="285750"/>
            <a:chOff x="6500978" y="3714545"/>
            <a:chExt cx="358606" cy="285544"/>
          </a:xfrm>
        </p:grpSpPr>
        <p:sp>
          <p:nvSpPr>
            <p:cNvPr id="19494" name="AutoShape 29"/>
            <p:cNvSpPr>
              <a:spLocks noChangeArrowheads="1"/>
            </p:cNvSpPr>
            <p:nvPr/>
          </p:nvSpPr>
          <p:spPr bwMode="auto">
            <a:xfrm>
              <a:off x="6715189" y="3857317"/>
              <a:ext cx="144395" cy="142772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95" name="AutoShape 29"/>
            <p:cNvSpPr>
              <a:spLocks noChangeArrowheads="1"/>
            </p:cNvSpPr>
            <p:nvPr/>
          </p:nvSpPr>
          <p:spPr bwMode="auto">
            <a:xfrm>
              <a:off x="6500978" y="3714545"/>
              <a:ext cx="144394" cy="142772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7" name="Группа 77"/>
          <p:cNvGrpSpPr>
            <a:grpSpLocks/>
          </p:cNvGrpSpPr>
          <p:nvPr/>
        </p:nvGrpSpPr>
        <p:grpSpPr bwMode="auto">
          <a:xfrm>
            <a:off x="3857625" y="3214688"/>
            <a:ext cx="1716088" cy="1285875"/>
            <a:chOff x="3856991" y="3214688"/>
            <a:chExt cx="1716782" cy="1286102"/>
          </a:xfrm>
        </p:grpSpPr>
        <p:sp>
          <p:nvSpPr>
            <p:cNvPr id="19481" name="AutoShape 29"/>
            <p:cNvSpPr>
              <a:spLocks noChangeArrowheads="1"/>
            </p:cNvSpPr>
            <p:nvPr/>
          </p:nvSpPr>
          <p:spPr bwMode="auto">
            <a:xfrm>
              <a:off x="5429383" y="4143951"/>
              <a:ext cx="144390" cy="142735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82" name="AutoShape 29"/>
            <p:cNvSpPr>
              <a:spLocks noChangeArrowheads="1"/>
            </p:cNvSpPr>
            <p:nvPr/>
          </p:nvSpPr>
          <p:spPr bwMode="auto">
            <a:xfrm>
              <a:off x="5143777" y="4358055"/>
              <a:ext cx="144390" cy="142735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8" name="Группа 76"/>
            <p:cNvGrpSpPr>
              <a:grpSpLocks/>
            </p:cNvGrpSpPr>
            <p:nvPr/>
          </p:nvGrpSpPr>
          <p:grpSpPr bwMode="auto">
            <a:xfrm>
              <a:off x="3856991" y="3214688"/>
              <a:ext cx="1358826" cy="785812"/>
              <a:chOff x="3856991" y="3214688"/>
              <a:chExt cx="1358826" cy="785812"/>
            </a:xfrm>
          </p:grpSpPr>
          <p:sp>
            <p:nvSpPr>
              <p:cNvPr id="19484" name="AutoShape 29"/>
              <p:cNvSpPr>
                <a:spLocks noChangeArrowheads="1"/>
              </p:cNvSpPr>
              <p:nvPr/>
            </p:nvSpPr>
            <p:spPr bwMode="auto">
              <a:xfrm>
                <a:off x="4428460" y="3357563"/>
                <a:ext cx="144455" cy="142875"/>
              </a:xfrm>
              <a:prstGeom prst="star4">
                <a:avLst>
                  <a:gd name="adj" fmla="val 19852"/>
                </a:avLst>
              </a:prstGeom>
              <a:solidFill>
                <a:srgbClr val="FF0000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9485" name="AutoShape 29"/>
              <p:cNvSpPr>
                <a:spLocks noChangeArrowheads="1"/>
              </p:cNvSpPr>
              <p:nvPr/>
            </p:nvSpPr>
            <p:spPr bwMode="auto">
              <a:xfrm>
                <a:off x="4714194" y="3357563"/>
                <a:ext cx="144455" cy="142875"/>
              </a:xfrm>
              <a:prstGeom prst="star4">
                <a:avLst>
                  <a:gd name="adj" fmla="val 19852"/>
                </a:avLst>
              </a:prstGeom>
              <a:solidFill>
                <a:srgbClr val="FF0000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9486" name="AutoShape 29"/>
              <p:cNvSpPr>
                <a:spLocks noChangeArrowheads="1"/>
              </p:cNvSpPr>
              <p:nvPr/>
            </p:nvSpPr>
            <p:spPr bwMode="auto">
              <a:xfrm>
                <a:off x="4857062" y="3429000"/>
                <a:ext cx="144455" cy="142875"/>
              </a:xfrm>
              <a:prstGeom prst="star4">
                <a:avLst>
                  <a:gd name="adj" fmla="val 19852"/>
                </a:avLst>
              </a:prstGeom>
              <a:solidFill>
                <a:srgbClr val="FF0000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9487" name="AutoShape 29"/>
              <p:cNvSpPr>
                <a:spLocks noChangeArrowheads="1"/>
              </p:cNvSpPr>
              <p:nvPr/>
            </p:nvSpPr>
            <p:spPr bwMode="auto">
              <a:xfrm>
                <a:off x="4999929" y="3571875"/>
                <a:ext cx="144455" cy="142875"/>
              </a:xfrm>
              <a:prstGeom prst="star4">
                <a:avLst>
                  <a:gd name="adj" fmla="val 19852"/>
                </a:avLst>
              </a:prstGeom>
              <a:solidFill>
                <a:srgbClr val="FF0000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9488" name="AutoShape 29"/>
              <p:cNvSpPr>
                <a:spLocks noChangeArrowheads="1"/>
              </p:cNvSpPr>
              <p:nvPr/>
            </p:nvSpPr>
            <p:spPr bwMode="auto">
              <a:xfrm>
                <a:off x="3856991" y="3500438"/>
                <a:ext cx="144455" cy="142875"/>
              </a:xfrm>
              <a:prstGeom prst="star4">
                <a:avLst>
                  <a:gd name="adj" fmla="val 19852"/>
                </a:avLst>
              </a:prstGeom>
              <a:solidFill>
                <a:srgbClr val="FF0000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9489" name="AutoShape 29"/>
              <p:cNvSpPr>
                <a:spLocks noChangeArrowheads="1"/>
              </p:cNvSpPr>
              <p:nvPr/>
            </p:nvSpPr>
            <p:spPr bwMode="auto">
              <a:xfrm>
                <a:off x="3856991" y="3286125"/>
                <a:ext cx="144455" cy="142875"/>
              </a:xfrm>
              <a:prstGeom prst="star4">
                <a:avLst>
                  <a:gd name="adj" fmla="val 19852"/>
                </a:avLst>
              </a:prstGeom>
              <a:solidFill>
                <a:srgbClr val="FF0000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9490" name="AutoShape 29"/>
              <p:cNvSpPr>
                <a:spLocks noChangeArrowheads="1"/>
              </p:cNvSpPr>
              <p:nvPr/>
            </p:nvSpPr>
            <p:spPr bwMode="auto">
              <a:xfrm>
                <a:off x="4285593" y="3214688"/>
                <a:ext cx="144455" cy="142875"/>
              </a:xfrm>
              <a:prstGeom prst="star4">
                <a:avLst>
                  <a:gd name="adj" fmla="val 19852"/>
                </a:avLst>
              </a:prstGeom>
              <a:solidFill>
                <a:srgbClr val="FF0000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9491" name="AutoShape 29"/>
              <p:cNvSpPr>
                <a:spLocks noChangeArrowheads="1"/>
              </p:cNvSpPr>
              <p:nvPr/>
            </p:nvSpPr>
            <p:spPr bwMode="auto">
              <a:xfrm>
                <a:off x="4652286" y="3652838"/>
                <a:ext cx="144454" cy="142875"/>
              </a:xfrm>
              <a:prstGeom prst="star4">
                <a:avLst>
                  <a:gd name="adj" fmla="val 19852"/>
                </a:avLst>
              </a:prstGeom>
              <a:solidFill>
                <a:srgbClr val="FF0000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9492" name="AutoShape 29"/>
              <p:cNvSpPr>
                <a:spLocks noChangeArrowheads="1"/>
              </p:cNvSpPr>
              <p:nvPr/>
            </p:nvSpPr>
            <p:spPr bwMode="auto">
              <a:xfrm>
                <a:off x="4999929" y="3857625"/>
                <a:ext cx="144455" cy="142875"/>
              </a:xfrm>
              <a:prstGeom prst="star4">
                <a:avLst>
                  <a:gd name="adj" fmla="val 19852"/>
                </a:avLst>
              </a:prstGeom>
              <a:solidFill>
                <a:srgbClr val="FF0000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9493" name="AutoShape 29"/>
              <p:cNvSpPr>
                <a:spLocks noChangeArrowheads="1"/>
              </p:cNvSpPr>
              <p:nvPr/>
            </p:nvSpPr>
            <p:spPr bwMode="auto">
              <a:xfrm>
                <a:off x="5071363" y="3429000"/>
                <a:ext cx="144454" cy="142875"/>
              </a:xfrm>
              <a:prstGeom prst="star4">
                <a:avLst>
                  <a:gd name="adj" fmla="val 19852"/>
                </a:avLst>
              </a:prstGeom>
              <a:solidFill>
                <a:srgbClr val="FF0000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grpSp>
        <p:nvGrpSpPr>
          <p:cNvPr id="9" name="Группа 67"/>
          <p:cNvGrpSpPr>
            <a:grpSpLocks/>
          </p:cNvGrpSpPr>
          <p:nvPr/>
        </p:nvGrpSpPr>
        <p:grpSpPr bwMode="auto">
          <a:xfrm>
            <a:off x="7429500" y="3500438"/>
            <a:ext cx="858838" cy="428625"/>
            <a:chOff x="7429825" y="3500395"/>
            <a:chExt cx="859236" cy="428582"/>
          </a:xfrm>
        </p:grpSpPr>
        <p:sp>
          <p:nvSpPr>
            <p:cNvPr id="19477" name="AutoShape 29"/>
            <p:cNvSpPr>
              <a:spLocks noChangeArrowheads="1"/>
            </p:cNvSpPr>
            <p:nvPr/>
          </p:nvSpPr>
          <p:spPr bwMode="auto">
            <a:xfrm>
              <a:off x="7858649" y="3500395"/>
              <a:ext cx="144530" cy="142861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78" name="AutoShape 29"/>
            <p:cNvSpPr>
              <a:spLocks noChangeArrowheads="1"/>
            </p:cNvSpPr>
            <p:nvPr/>
          </p:nvSpPr>
          <p:spPr bwMode="auto">
            <a:xfrm>
              <a:off x="7429825" y="3786116"/>
              <a:ext cx="144530" cy="142861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79" name="AutoShape 29"/>
            <p:cNvSpPr>
              <a:spLocks noChangeArrowheads="1"/>
            </p:cNvSpPr>
            <p:nvPr/>
          </p:nvSpPr>
          <p:spPr bwMode="auto">
            <a:xfrm>
              <a:off x="7429825" y="3500395"/>
              <a:ext cx="144530" cy="142861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80" name="AutoShape 29"/>
            <p:cNvSpPr>
              <a:spLocks noChangeArrowheads="1"/>
            </p:cNvSpPr>
            <p:nvPr/>
          </p:nvSpPr>
          <p:spPr bwMode="auto">
            <a:xfrm>
              <a:off x="8144531" y="3571824"/>
              <a:ext cx="144530" cy="142861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1026" name="Ink 7"/>
          <p:cNvPicPr>
            <a:picLocks noRot="1" noChangeAspect="1" noEditPoints="1" noChangeArrowheads="1" noChangeShapeType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13188" y="72575738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60648"/>
            <a:ext cx="9144000" cy="863600"/>
          </a:xfrm>
          <a:solidFill>
            <a:srgbClr val="FFFFFF"/>
          </a:solidFill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1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Уточнение локусов (кратеров) формообразовательного процесса (Н. И. Вавилов, 1932)</a:t>
            </a:r>
          </a:p>
        </p:txBody>
      </p:sp>
      <p:pic>
        <p:nvPicPr>
          <p:cNvPr id="26628" name="Picture 3" descr="m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9688"/>
            <a:ext cx="9144000" cy="5576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2" name="Группа 37"/>
          <p:cNvGrpSpPr>
            <a:grpSpLocks/>
          </p:cNvGrpSpPr>
          <p:nvPr/>
        </p:nvGrpSpPr>
        <p:grpSpPr bwMode="auto">
          <a:xfrm>
            <a:off x="714375" y="3143250"/>
            <a:ext cx="7002463" cy="3001963"/>
            <a:chOff x="714348" y="3143248"/>
            <a:chExt cx="7002510" cy="3001982"/>
          </a:xfrm>
        </p:grpSpPr>
        <p:sp>
          <p:nvSpPr>
            <p:cNvPr id="20495" name="AutoShape 29"/>
            <p:cNvSpPr>
              <a:spLocks noChangeArrowheads="1"/>
            </p:cNvSpPr>
            <p:nvPr/>
          </p:nvSpPr>
          <p:spPr bwMode="auto">
            <a:xfrm>
              <a:off x="714348" y="3714752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496" name="AutoShape 29"/>
            <p:cNvSpPr>
              <a:spLocks noChangeArrowheads="1"/>
            </p:cNvSpPr>
            <p:nvPr/>
          </p:nvSpPr>
          <p:spPr bwMode="auto">
            <a:xfrm>
              <a:off x="3857620" y="3429000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497" name="AutoShape 29"/>
            <p:cNvSpPr>
              <a:spLocks noChangeArrowheads="1"/>
            </p:cNvSpPr>
            <p:nvPr/>
          </p:nvSpPr>
          <p:spPr bwMode="auto">
            <a:xfrm>
              <a:off x="2357422" y="5286388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498" name="AutoShape 29"/>
            <p:cNvSpPr>
              <a:spLocks noChangeArrowheads="1"/>
            </p:cNvSpPr>
            <p:nvPr/>
          </p:nvSpPr>
          <p:spPr bwMode="auto">
            <a:xfrm>
              <a:off x="1785918" y="5929330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499" name="AutoShape 29"/>
            <p:cNvSpPr>
              <a:spLocks noChangeArrowheads="1"/>
            </p:cNvSpPr>
            <p:nvPr/>
          </p:nvSpPr>
          <p:spPr bwMode="auto">
            <a:xfrm>
              <a:off x="1785918" y="5072074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00" name="AutoShape 29"/>
            <p:cNvSpPr>
              <a:spLocks noChangeArrowheads="1"/>
            </p:cNvSpPr>
            <p:nvPr/>
          </p:nvSpPr>
          <p:spPr bwMode="auto">
            <a:xfrm>
              <a:off x="3786182" y="3214686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01" name="AutoShape 29"/>
            <p:cNvSpPr>
              <a:spLocks noChangeArrowheads="1"/>
            </p:cNvSpPr>
            <p:nvPr/>
          </p:nvSpPr>
          <p:spPr bwMode="auto">
            <a:xfrm>
              <a:off x="1628748" y="4629152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02" name="AutoShape 29"/>
            <p:cNvSpPr>
              <a:spLocks noChangeArrowheads="1"/>
            </p:cNvSpPr>
            <p:nvPr/>
          </p:nvSpPr>
          <p:spPr bwMode="auto">
            <a:xfrm>
              <a:off x="4929190" y="3286124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03" name="AutoShape 29"/>
            <p:cNvSpPr>
              <a:spLocks noChangeArrowheads="1"/>
            </p:cNvSpPr>
            <p:nvPr/>
          </p:nvSpPr>
          <p:spPr bwMode="auto">
            <a:xfrm>
              <a:off x="4500562" y="3286124"/>
              <a:ext cx="144462" cy="142876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04" name="AutoShape 29"/>
            <p:cNvSpPr>
              <a:spLocks noChangeArrowheads="1"/>
            </p:cNvSpPr>
            <p:nvPr/>
          </p:nvSpPr>
          <p:spPr bwMode="auto">
            <a:xfrm>
              <a:off x="4714876" y="3357562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05" name="AutoShape 29"/>
            <p:cNvSpPr>
              <a:spLocks noChangeArrowheads="1"/>
            </p:cNvSpPr>
            <p:nvPr/>
          </p:nvSpPr>
          <p:spPr bwMode="auto">
            <a:xfrm>
              <a:off x="4357686" y="3143248"/>
              <a:ext cx="144462" cy="142876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06" name="AutoShape 29"/>
            <p:cNvSpPr>
              <a:spLocks noChangeArrowheads="1"/>
            </p:cNvSpPr>
            <p:nvPr/>
          </p:nvSpPr>
          <p:spPr bwMode="auto">
            <a:xfrm>
              <a:off x="5715008" y="3500438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07" name="AutoShape 29"/>
            <p:cNvSpPr>
              <a:spLocks noChangeArrowheads="1"/>
            </p:cNvSpPr>
            <p:nvPr/>
          </p:nvSpPr>
          <p:spPr bwMode="auto">
            <a:xfrm>
              <a:off x="5429256" y="3429000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08" name="AutoShape 29"/>
            <p:cNvSpPr>
              <a:spLocks noChangeArrowheads="1"/>
            </p:cNvSpPr>
            <p:nvPr/>
          </p:nvSpPr>
          <p:spPr bwMode="auto">
            <a:xfrm>
              <a:off x="4643438" y="5572140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09" name="AutoShape 29"/>
            <p:cNvSpPr>
              <a:spLocks noChangeArrowheads="1"/>
            </p:cNvSpPr>
            <p:nvPr/>
          </p:nvSpPr>
          <p:spPr bwMode="auto">
            <a:xfrm>
              <a:off x="5072066" y="4214818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10" name="AutoShape 29"/>
            <p:cNvSpPr>
              <a:spLocks noChangeArrowheads="1"/>
            </p:cNvSpPr>
            <p:nvPr/>
          </p:nvSpPr>
          <p:spPr bwMode="auto">
            <a:xfrm>
              <a:off x="7286644" y="3786190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11" name="AutoShape 29"/>
            <p:cNvSpPr>
              <a:spLocks noChangeArrowheads="1"/>
            </p:cNvSpPr>
            <p:nvPr/>
          </p:nvSpPr>
          <p:spPr bwMode="auto">
            <a:xfrm>
              <a:off x="6643702" y="3857628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12" name="AutoShape 29"/>
            <p:cNvSpPr>
              <a:spLocks noChangeArrowheads="1"/>
            </p:cNvSpPr>
            <p:nvPr/>
          </p:nvSpPr>
          <p:spPr bwMode="auto">
            <a:xfrm>
              <a:off x="6215074" y="3429000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13" name="AutoShape 29"/>
            <p:cNvSpPr>
              <a:spLocks noChangeArrowheads="1"/>
            </p:cNvSpPr>
            <p:nvPr/>
          </p:nvSpPr>
          <p:spPr bwMode="auto">
            <a:xfrm>
              <a:off x="7500958" y="3500438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FFFFFF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1500166" y="214290"/>
            <a:ext cx="678661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только к 1935 году </a:t>
            </a:r>
          </a:p>
          <a:p>
            <a:pPr algn="ctr" eaLnBrk="0" hangingPunct="0">
              <a:defRPr/>
            </a:pPr>
            <a:r>
              <a:rPr lang="ru-RU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 И. Вавилов  </a:t>
            </a:r>
          </a:p>
          <a:p>
            <a:pPr algn="ctr" eaLnBrk="0" hangingPunct="0">
              <a:defRPr/>
            </a:pPr>
            <a:r>
              <a:rPr lang="ru-RU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общее определение </a:t>
            </a:r>
          </a:p>
          <a:p>
            <a:pPr algn="ctr" eaLnBrk="0" hangingPunct="0">
              <a:defRPr/>
            </a:pPr>
            <a:r>
              <a:rPr lang="ru-RU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«центр происхождения» </a:t>
            </a:r>
          </a:p>
          <a:p>
            <a:pPr algn="ctr" eaLnBrk="0" hangingPunct="0">
              <a:defRPr/>
            </a:pPr>
            <a:r>
              <a:rPr lang="ru-RU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разделяет на 3 категории: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1500" y="2714625"/>
            <a:ext cx="85725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buFontTx/>
              <a:buAutoNum type="arabicPeriod"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Центр происхождения как географическая категория.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71500" y="3929063"/>
            <a:ext cx="85725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3200" b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Центр формообразования или «пекло творения» как  эволюционная категория.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71500" y="5426075"/>
            <a:ext cx="85725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3200" b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Центр разнообразия или «центр генов» как популяционно-генетическая категория.   </a:t>
            </a:r>
          </a:p>
          <a:p>
            <a:endParaRPr lang="ru-RU" sz="3200">
              <a:solidFill>
                <a:srgbClr val="0000FF"/>
              </a:solidFill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9" name="Группа 18"/>
          <p:cNvGrpSpPr>
            <a:grpSpLocks/>
          </p:cNvGrpSpPr>
          <p:nvPr/>
        </p:nvGrpSpPr>
        <p:grpSpPr bwMode="auto">
          <a:xfrm>
            <a:off x="214283" y="142875"/>
            <a:ext cx="1428759" cy="1357299"/>
            <a:chOff x="2339752" y="1484784"/>
            <a:chExt cx="3528392" cy="3812634"/>
          </a:xfrm>
        </p:grpSpPr>
        <p:pic>
          <p:nvPicPr>
            <p:cNvPr id="10" name="Picture 40" descr="original_metal_w"/>
            <p:cNvPicPr>
              <a:picLocks noChangeAspect="1" noChangeArrowheads="1" noCrop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39752" y="1484784"/>
              <a:ext cx="3528392" cy="331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2980092" y="2495474"/>
              <a:ext cx="2411071" cy="1642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>
                  <a:ln>
                    <a:prstDash val="solid"/>
                  </a:ln>
                  <a:solidFill>
                    <a:srgbClr val="FF0000"/>
                  </a:soli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Trebuchet MS" pitchFamily="34" charset="0"/>
                </a:rPr>
                <a:t>ВИР</a:t>
              </a: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4136233" y="3864792"/>
              <a:ext cx="1111559" cy="1432626"/>
            </a:xfrm>
            <a:custGeom>
              <a:avLst/>
              <a:gdLst>
                <a:gd name="connsiteX0" fmla="*/ 10160 w 1108710"/>
                <a:gd name="connsiteY0" fmla="*/ 1403985 h 1436370"/>
                <a:gd name="connsiteX1" fmla="*/ 10160 w 1108710"/>
                <a:gd name="connsiteY1" fmla="*/ 1179195 h 1436370"/>
                <a:gd name="connsiteX2" fmla="*/ 48260 w 1108710"/>
                <a:gd name="connsiteY2" fmla="*/ 958215 h 1436370"/>
                <a:gd name="connsiteX3" fmla="*/ 158750 w 1108710"/>
                <a:gd name="connsiteY3" fmla="*/ 760095 h 1436370"/>
                <a:gd name="connsiteX4" fmla="*/ 265430 w 1108710"/>
                <a:gd name="connsiteY4" fmla="*/ 664845 h 1436370"/>
                <a:gd name="connsiteX5" fmla="*/ 379730 w 1108710"/>
                <a:gd name="connsiteY5" fmla="*/ 592455 h 1436370"/>
                <a:gd name="connsiteX6" fmla="*/ 520700 w 1108710"/>
                <a:gd name="connsiteY6" fmla="*/ 520065 h 1436370"/>
                <a:gd name="connsiteX7" fmla="*/ 642620 w 1108710"/>
                <a:gd name="connsiteY7" fmla="*/ 436245 h 1436370"/>
                <a:gd name="connsiteX8" fmla="*/ 795020 w 1108710"/>
                <a:gd name="connsiteY8" fmla="*/ 344805 h 1436370"/>
                <a:gd name="connsiteX9" fmla="*/ 905510 w 1108710"/>
                <a:gd name="connsiteY9" fmla="*/ 257175 h 1436370"/>
                <a:gd name="connsiteX10" fmla="*/ 1000760 w 1108710"/>
                <a:gd name="connsiteY10" fmla="*/ 154305 h 1436370"/>
                <a:gd name="connsiteX11" fmla="*/ 1092200 w 1108710"/>
                <a:gd name="connsiteY11" fmla="*/ 1905 h 1436370"/>
                <a:gd name="connsiteX12" fmla="*/ 1099820 w 1108710"/>
                <a:gd name="connsiteY12" fmla="*/ 165735 h 1436370"/>
                <a:gd name="connsiteX13" fmla="*/ 1061720 w 1108710"/>
                <a:gd name="connsiteY13" fmla="*/ 398145 h 1436370"/>
                <a:gd name="connsiteX14" fmla="*/ 985520 w 1108710"/>
                <a:gd name="connsiteY14" fmla="*/ 653415 h 1436370"/>
                <a:gd name="connsiteX15" fmla="*/ 878840 w 1108710"/>
                <a:gd name="connsiteY15" fmla="*/ 832485 h 1436370"/>
                <a:gd name="connsiteX16" fmla="*/ 718820 w 1108710"/>
                <a:gd name="connsiteY16" fmla="*/ 977265 h 1436370"/>
                <a:gd name="connsiteX17" fmla="*/ 608330 w 1108710"/>
                <a:gd name="connsiteY17" fmla="*/ 1038225 h 1436370"/>
                <a:gd name="connsiteX18" fmla="*/ 516890 w 1108710"/>
                <a:gd name="connsiteY18" fmla="*/ 1072515 h 1436370"/>
                <a:gd name="connsiteX19" fmla="*/ 433070 w 1108710"/>
                <a:gd name="connsiteY19" fmla="*/ 1102995 h 1436370"/>
                <a:gd name="connsiteX20" fmla="*/ 353060 w 1108710"/>
                <a:gd name="connsiteY20" fmla="*/ 1137285 h 1436370"/>
                <a:gd name="connsiteX21" fmla="*/ 288290 w 1108710"/>
                <a:gd name="connsiteY21" fmla="*/ 1163955 h 1436370"/>
                <a:gd name="connsiteX22" fmla="*/ 227330 w 1108710"/>
                <a:gd name="connsiteY22" fmla="*/ 1209675 h 1436370"/>
                <a:gd name="connsiteX23" fmla="*/ 185420 w 1108710"/>
                <a:gd name="connsiteY23" fmla="*/ 1236345 h 1436370"/>
                <a:gd name="connsiteX24" fmla="*/ 147320 w 1108710"/>
                <a:gd name="connsiteY24" fmla="*/ 1274445 h 1436370"/>
                <a:gd name="connsiteX25" fmla="*/ 109220 w 1108710"/>
                <a:gd name="connsiteY25" fmla="*/ 1320165 h 1436370"/>
                <a:gd name="connsiteX26" fmla="*/ 71120 w 1108710"/>
                <a:gd name="connsiteY26" fmla="*/ 1373505 h 1436370"/>
                <a:gd name="connsiteX27" fmla="*/ 10160 w 1108710"/>
                <a:gd name="connsiteY27" fmla="*/ 1403985 h 1436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08710" h="1436370">
                  <a:moveTo>
                    <a:pt x="10160" y="1403985"/>
                  </a:moveTo>
                  <a:cubicBezTo>
                    <a:pt x="0" y="1371600"/>
                    <a:pt x="3810" y="1253490"/>
                    <a:pt x="10160" y="1179195"/>
                  </a:cubicBezTo>
                  <a:cubicBezTo>
                    <a:pt x="16510" y="1104900"/>
                    <a:pt x="23495" y="1028065"/>
                    <a:pt x="48260" y="958215"/>
                  </a:cubicBezTo>
                  <a:cubicBezTo>
                    <a:pt x="73025" y="888365"/>
                    <a:pt x="122555" y="808990"/>
                    <a:pt x="158750" y="760095"/>
                  </a:cubicBezTo>
                  <a:cubicBezTo>
                    <a:pt x="194945" y="711200"/>
                    <a:pt x="228600" y="692785"/>
                    <a:pt x="265430" y="664845"/>
                  </a:cubicBezTo>
                  <a:cubicBezTo>
                    <a:pt x="302260" y="636905"/>
                    <a:pt x="337185" y="616585"/>
                    <a:pt x="379730" y="592455"/>
                  </a:cubicBezTo>
                  <a:cubicBezTo>
                    <a:pt x="422275" y="568325"/>
                    <a:pt x="476885" y="546100"/>
                    <a:pt x="520700" y="520065"/>
                  </a:cubicBezTo>
                  <a:cubicBezTo>
                    <a:pt x="564515" y="494030"/>
                    <a:pt x="596900" y="465455"/>
                    <a:pt x="642620" y="436245"/>
                  </a:cubicBezTo>
                  <a:cubicBezTo>
                    <a:pt x="688340" y="407035"/>
                    <a:pt x="751205" y="374650"/>
                    <a:pt x="795020" y="344805"/>
                  </a:cubicBezTo>
                  <a:cubicBezTo>
                    <a:pt x="838835" y="314960"/>
                    <a:pt x="871220" y="288925"/>
                    <a:pt x="905510" y="257175"/>
                  </a:cubicBezTo>
                  <a:cubicBezTo>
                    <a:pt x="939800" y="225425"/>
                    <a:pt x="969645" y="196850"/>
                    <a:pt x="1000760" y="154305"/>
                  </a:cubicBezTo>
                  <a:cubicBezTo>
                    <a:pt x="1031875" y="111760"/>
                    <a:pt x="1075690" y="0"/>
                    <a:pt x="1092200" y="1905"/>
                  </a:cubicBezTo>
                  <a:cubicBezTo>
                    <a:pt x="1108710" y="3810"/>
                    <a:pt x="1104900" y="99695"/>
                    <a:pt x="1099820" y="165735"/>
                  </a:cubicBezTo>
                  <a:cubicBezTo>
                    <a:pt x="1094740" y="231775"/>
                    <a:pt x="1080770" y="316865"/>
                    <a:pt x="1061720" y="398145"/>
                  </a:cubicBezTo>
                  <a:cubicBezTo>
                    <a:pt x="1042670" y="479425"/>
                    <a:pt x="1016000" y="581025"/>
                    <a:pt x="985520" y="653415"/>
                  </a:cubicBezTo>
                  <a:cubicBezTo>
                    <a:pt x="955040" y="725805"/>
                    <a:pt x="923290" y="778510"/>
                    <a:pt x="878840" y="832485"/>
                  </a:cubicBezTo>
                  <a:cubicBezTo>
                    <a:pt x="834390" y="886460"/>
                    <a:pt x="763905" y="942975"/>
                    <a:pt x="718820" y="977265"/>
                  </a:cubicBezTo>
                  <a:cubicBezTo>
                    <a:pt x="673735" y="1011555"/>
                    <a:pt x="641985" y="1022350"/>
                    <a:pt x="608330" y="1038225"/>
                  </a:cubicBezTo>
                  <a:cubicBezTo>
                    <a:pt x="574675" y="1054100"/>
                    <a:pt x="516890" y="1072515"/>
                    <a:pt x="516890" y="1072515"/>
                  </a:cubicBezTo>
                  <a:cubicBezTo>
                    <a:pt x="487680" y="1083310"/>
                    <a:pt x="460375" y="1092200"/>
                    <a:pt x="433070" y="1102995"/>
                  </a:cubicBezTo>
                  <a:cubicBezTo>
                    <a:pt x="405765" y="1113790"/>
                    <a:pt x="353060" y="1137285"/>
                    <a:pt x="353060" y="1137285"/>
                  </a:cubicBezTo>
                  <a:cubicBezTo>
                    <a:pt x="328930" y="1147445"/>
                    <a:pt x="309245" y="1151890"/>
                    <a:pt x="288290" y="1163955"/>
                  </a:cubicBezTo>
                  <a:cubicBezTo>
                    <a:pt x="267335" y="1176020"/>
                    <a:pt x="244475" y="1197610"/>
                    <a:pt x="227330" y="1209675"/>
                  </a:cubicBezTo>
                  <a:cubicBezTo>
                    <a:pt x="210185" y="1221740"/>
                    <a:pt x="198755" y="1225550"/>
                    <a:pt x="185420" y="1236345"/>
                  </a:cubicBezTo>
                  <a:cubicBezTo>
                    <a:pt x="172085" y="1247140"/>
                    <a:pt x="160020" y="1260475"/>
                    <a:pt x="147320" y="1274445"/>
                  </a:cubicBezTo>
                  <a:cubicBezTo>
                    <a:pt x="134620" y="1288415"/>
                    <a:pt x="121920" y="1303655"/>
                    <a:pt x="109220" y="1320165"/>
                  </a:cubicBezTo>
                  <a:cubicBezTo>
                    <a:pt x="96520" y="1336675"/>
                    <a:pt x="86995" y="1358900"/>
                    <a:pt x="71120" y="1373505"/>
                  </a:cubicBezTo>
                  <a:cubicBezTo>
                    <a:pt x="55245" y="1388110"/>
                    <a:pt x="20320" y="1436370"/>
                    <a:pt x="10160" y="1403985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 flipH="1">
              <a:off x="2913980" y="3864792"/>
              <a:ext cx="1111559" cy="1432626"/>
            </a:xfrm>
            <a:custGeom>
              <a:avLst/>
              <a:gdLst>
                <a:gd name="connsiteX0" fmla="*/ 10160 w 1108710"/>
                <a:gd name="connsiteY0" fmla="*/ 1403985 h 1436370"/>
                <a:gd name="connsiteX1" fmla="*/ 10160 w 1108710"/>
                <a:gd name="connsiteY1" fmla="*/ 1179195 h 1436370"/>
                <a:gd name="connsiteX2" fmla="*/ 48260 w 1108710"/>
                <a:gd name="connsiteY2" fmla="*/ 958215 h 1436370"/>
                <a:gd name="connsiteX3" fmla="*/ 158750 w 1108710"/>
                <a:gd name="connsiteY3" fmla="*/ 760095 h 1436370"/>
                <a:gd name="connsiteX4" fmla="*/ 265430 w 1108710"/>
                <a:gd name="connsiteY4" fmla="*/ 664845 h 1436370"/>
                <a:gd name="connsiteX5" fmla="*/ 379730 w 1108710"/>
                <a:gd name="connsiteY5" fmla="*/ 592455 h 1436370"/>
                <a:gd name="connsiteX6" fmla="*/ 520700 w 1108710"/>
                <a:gd name="connsiteY6" fmla="*/ 520065 h 1436370"/>
                <a:gd name="connsiteX7" fmla="*/ 642620 w 1108710"/>
                <a:gd name="connsiteY7" fmla="*/ 436245 h 1436370"/>
                <a:gd name="connsiteX8" fmla="*/ 795020 w 1108710"/>
                <a:gd name="connsiteY8" fmla="*/ 344805 h 1436370"/>
                <a:gd name="connsiteX9" fmla="*/ 905510 w 1108710"/>
                <a:gd name="connsiteY9" fmla="*/ 257175 h 1436370"/>
                <a:gd name="connsiteX10" fmla="*/ 1000760 w 1108710"/>
                <a:gd name="connsiteY10" fmla="*/ 154305 h 1436370"/>
                <a:gd name="connsiteX11" fmla="*/ 1092200 w 1108710"/>
                <a:gd name="connsiteY11" fmla="*/ 1905 h 1436370"/>
                <a:gd name="connsiteX12" fmla="*/ 1099820 w 1108710"/>
                <a:gd name="connsiteY12" fmla="*/ 165735 h 1436370"/>
                <a:gd name="connsiteX13" fmla="*/ 1061720 w 1108710"/>
                <a:gd name="connsiteY13" fmla="*/ 398145 h 1436370"/>
                <a:gd name="connsiteX14" fmla="*/ 985520 w 1108710"/>
                <a:gd name="connsiteY14" fmla="*/ 653415 h 1436370"/>
                <a:gd name="connsiteX15" fmla="*/ 878840 w 1108710"/>
                <a:gd name="connsiteY15" fmla="*/ 832485 h 1436370"/>
                <a:gd name="connsiteX16" fmla="*/ 718820 w 1108710"/>
                <a:gd name="connsiteY16" fmla="*/ 977265 h 1436370"/>
                <a:gd name="connsiteX17" fmla="*/ 608330 w 1108710"/>
                <a:gd name="connsiteY17" fmla="*/ 1038225 h 1436370"/>
                <a:gd name="connsiteX18" fmla="*/ 516890 w 1108710"/>
                <a:gd name="connsiteY18" fmla="*/ 1072515 h 1436370"/>
                <a:gd name="connsiteX19" fmla="*/ 433070 w 1108710"/>
                <a:gd name="connsiteY19" fmla="*/ 1102995 h 1436370"/>
                <a:gd name="connsiteX20" fmla="*/ 353060 w 1108710"/>
                <a:gd name="connsiteY20" fmla="*/ 1137285 h 1436370"/>
                <a:gd name="connsiteX21" fmla="*/ 288290 w 1108710"/>
                <a:gd name="connsiteY21" fmla="*/ 1163955 h 1436370"/>
                <a:gd name="connsiteX22" fmla="*/ 227330 w 1108710"/>
                <a:gd name="connsiteY22" fmla="*/ 1209675 h 1436370"/>
                <a:gd name="connsiteX23" fmla="*/ 185420 w 1108710"/>
                <a:gd name="connsiteY23" fmla="*/ 1236345 h 1436370"/>
                <a:gd name="connsiteX24" fmla="*/ 147320 w 1108710"/>
                <a:gd name="connsiteY24" fmla="*/ 1274445 h 1436370"/>
                <a:gd name="connsiteX25" fmla="*/ 109220 w 1108710"/>
                <a:gd name="connsiteY25" fmla="*/ 1320165 h 1436370"/>
                <a:gd name="connsiteX26" fmla="*/ 71120 w 1108710"/>
                <a:gd name="connsiteY26" fmla="*/ 1373505 h 1436370"/>
                <a:gd name="connsiteX27" fmla="*/ 10160 w 1108710"/>
                <a:gd name="connsiteY27" fmla="*/ 1403985 h 1436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08710" h="1436370">
                  <a:moveTo>
                    <a:pt x="10160" y="1403985"/>
                  </a:moveTo>
                  <a:cubicBezTo>
                    <a:pt x="0" y="1371600"/>
                    <a:pt x="3810" y="1253490"/>
                    <a:pt x="10160" y="1179195"/>
                  </a:cubicBezTo>
                  <a:cubicBezTo>
                    <a:pt x="16510" y="1104900"/>
                    <a:pt x="23495" y="1028065"/>
                    <a:pt x="48260" y="958215"/>
                  </a:cubicBezTo>
                  <a:cubicBezTo>
                    <a:pt x="73025" y="888365"/>
                    <a:pt x="122555" y="808990"/>
                    <a:pt x="158750" y="760095"/>
                  </a:cubicBezTo>
                  <a:cubicBezTo>
                    <a:pt x="194945" y="711200"/>
                    <a:pt x="228600" y="692785"/>
                    <a:pt x="265430" y="664845"/>
                  </a:cubicBezTo>
                  <a:cubicBezTo>
                    <a:pt x="302260" y="636905"/>
                    <a:pt x="337185" y="616585"/>
                    <a:pt x="379730" y="592455"/>
                  </a:cubicBezTo>
                  <a:cubicBezTo>
                    <a:pt x="422275" y="568325"/>
                    <a:pt x="476885" y="546100"/>
                    <a:pt x="520700" y="520065"/>
                  </a:cubicBezTo>
                  <a:cubicBezTo>
                    <a:pt x="564515" y="494030"/>
                    <a:pt x="596900" y="465455"/>
                    <a:pt x="642620" y="436245"/>
                  </a:cubicBezTo>
                  <a:cubicBezTo>
                    <a:pt x="688340" y="407035"/>
                    <a:pt x="751205" y="374650"/>
                    <a:pt x="795020" y="344805"/>
                  </a:cubicBezTo>
                  <a:cubicBezTo>
                    <a:pt x="838835" y="314960"/>
                    <a:pt x="871220" y="288925"/>
                    <a:pt x="905510" y="257175"/>
                  </a:cubicBezTo>
                  <a:cubicBezTo>
                    <a:pt x="939800" y="225425"/>
                    <a:pt x="969645" y="196850"/>
                    <a:pt x="1000760" y="154305"/>
                  </a:cubicBezTo>
                  <a:cubicBezTo>
                    <a:pt x="1031875" y="111760"/>
                    <a:pt x="1075690" y="0"/>
                    <a:pt x="1092200" y="1905"/>
                  </a:cubicBezTo>
                  <a:cubicBezTo>
                    <a:pt x="1108710" y="3810"/>
                    <a:pt x="1104900" y="99695"/>
                    <a:pt x="1099820" y="165735"/>
                  </a:cubicBezTo>
                  <a:cubicBezTo>
                    <a:pt x="1094740" y="231775"/>
                    <a:pt x="1080770" y="316865"/>
                    <a:pt x="1061720" y="398145"/>
                  </a:cubicBezTo>
                  <a:cubicBezTo>
                    <a:pt x="1042670" y="479425"/>
                    <a:pt x="1016000" y="581025"/>
                    <a:pt x="985520" y="653415"/>
                  </a:cubicBezTo>
                  <a:cubicBezTo>
                    <a:pt x="955040" y="725805"/>
                    <a:pt x="923290" y="778510"/>
                    <a:pt x="878840" y="832485"/>
                  </a:cubicBezTo>
                  <a:cubicBezTo>
                    <a:pt x="834390" y="886460"/>
                    <a:pt x="763905" y="942975"/>
                    <a:pt x="718820" y="977265"/>
                  </a:cubicBezTo>
                  <a:cubicBezTo>
                    <a:pt x="673735" y="1011555"/>
                    <a:pt x="641985" y="1022350"/>
                    <a:pt x="608330" y="1038225"/>
                  </a:cubicBezTo>
                  <a:cubicBezTo>
                    <a:pt x="574675" y="1054100"/>
                    <a:pt x="516890" y="1072515"/>
                    <a:pt x="516890" y="1072515"/>
                  </a:cubicBezTo>
                  <a:cubicBezTo>
                    <a:pt x="487680" y="1083310"/>
                    <a:pt x="460375" y="1092200"/>
                    <a:pt x="433070" y="1102995"/>
                  </a:cubicBezTo>
                  <a:cubicBezTo>
                    <a:pt x="405765" y="1113790"/>
                    <a:pt x="353060" y="1137285"/>
                    <a:pt x="353060" y="1137285"/>
                  </a:cubicBezTo>
                  <a:cubicBezTo>
                    <a:pt x="328930" y="1147445"/>
                    <a:pt x="309245" y="1151890"/>
                    <a:pt x="288290" y="1163955"/>
                  </a:cubicBezTo>
                  <a:cubicBezTo>
                    <a:pt x="267335" y="1176020"/>
                    <a:pt x="244475" y="1197610"/>
                    <a:pt x="227330" y="1209675"/>
                  </a:cubicBezTo>
                  <a:cubicBezTo>
                    <a:pt x="210185" y="1221740"/>
                    <a:pt x="198755" y="1225550"/>
                    <a:pt x="185420" y="1236345"/>
                  </a:cubicBezTo>
                  <a:cubicBezTo>
                    <a:pt x="172085" y="1247140"/>
                    <a:pt x="160020" y="1260475"/>
                    <a:pt x="147320" y="1274445"/>
                  </a:cubicBezTo>
                  <a:cubicBezTo>
                    <a:pt x="134620" y="1288415"/>
                    <a:pt x="121920" y="1303655"/>
                    <a:pt x="109220" y="1320165"/>
                  </a:cubicBezTo>
                  <a:cubicBezTo>
                    <a:pt x="96520" y="1336675"/>
                    <a:pt x="86995" y="1358900"/>
                    <a:pt x="71120" y="1373505"/>
                  </a:cubicBezTo>
                  <a:cubicBezTo>
                    <a:pt x="55245" y="1388110"/>
                    <a:pt x="20320" y="1436370"/>
                    <a:pt x="10160" y="1403985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14313"/>
            <a:ext cx="9144000" cy="863600"/>
          </a:xfrm>
          <a:solidFill>
            <a:srgbClr val="FFFFFF"/>
          </a:solidFill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Центры происхождения и видообразования культурных растений (Н. И. Вавилов, 1935)</a:t>
            </a:r>
          </a:p>
        </p:txBody>
      </p:sp>
      <p:pic>
        <p:nvPicPr>
          <p:cNvPr id="27652" name="Picture 3" descr="m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9688"/>
            <a:ext cx="9144000" cy="5576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9" name="Полилиния 38"/>
          <p:cNvSpPr/>
          <p:nvPr/>
        </p:nvSpPr>
        <p:spPr bwMode="auto">
          <a:xfrm>
            <a:off x="903288" y="3800475"/>
            <a:ext cx="630237" cy="420688"/>
          </a:xfrm>
          <a:custGeom>
            <a:avLst/>
            <a:gdLst>
              <a:gd name="connsiteX0" fmla="*/ 4154 w 629404"/>
              <a:gd name="connsiteY0" fmla="*/ 89699 h 421770"/>
              <a:gd name="connsiteX1" fmla="*/ 17802 w 629404"/>
              <a:gd name="connsiteY1" fmla="*/ 226177 h 421770"/>
              <a:gd name="connsiteX2" fmla="*/ 45097 w 629404"/>
              <a:gd name="connsiteY2" fmla="*/ 273944 h 421770"/>
              <a:gd name="connsiteX3" fmla="*/ 51921 w 629404"/>
              <a:gd name="connsiteY3" fmla="*/ 294415 h 421770"/>
              <a:gd name="connsiteX4" fmla="*/ 92865 w 629404"/>
              <a:gd name="connsiteY4" fmla="*/ 308063 h 421770"/>
              <a:gd name="connsiteX5" fmla="*/ 126984 w 629404"/>
              <a:gd name="connsiteY5" fmla="*/ 335359 h 421770"/>
              <a:gd name="connsiteX6" fmla="*/ 324877 w 629404"/>
              <a:gd name="connsiteY6" fmla="*/ 369478 h 421770"/>
              <a:gd name="connsiteX7" fmla="*/ 386291 w 629404"/>
              <a:gd name="connsiteY7" fmla="*/ 383126 h 421770"/>
              <a:gd name="connsiteX8" fmla="*/ 427235 w 629404"/>
              <a:gd name="connsiteY8" fmla="*/ 396774 h 421770"/>
              <a:gd name="connsiteX9" fmla="*/ 447706 w 629404"/>
              <a:gd name="connsiteY9" fmla="*/ 403597 h 421770"/>
              <a:gd name="connsiteX10" fmla="*/ 468178 w 629404"/>
              <a:gd name="connsiteY10" fmla="*/ 410421 h 421770"/>
              <a:gd name="connsiteX11" fmla="*/ 563712 w 629404"/>
              <a:gd name="connsiteY11" fmla="*/ 403597 h 421770"/>
              <a:gd name="connsiteX12" fmla="*/ 529593 w 629404"/>
              <a:gd name="connsiteY12" fmla="*/ 342183 h 421770"/>
              <a:gd name="connsiteX13" fmla="*/ 502297 w 629404"/>
              <a:gd name="connsiteY13" fmla="*/ 314887 h 421770"/>
              <a:gd name="connsiteX14" fmla="*/ 481826 w 629404"/>
              <a:gd name="connsiteY14" fmla="*/ 308063 h 421770"/>
              <a:gd name="connsiteX15" fmla="*/ 399939 w 629404"/>
              <a:gd name="connsiteY15" fmla="*/ 287591 h 421770"/>
              <a:gd name="connsiteX16" fmla="*/ 372644 w 629404"/>
              <a:gd name="connsiteY16" fmla="*/ 280768 h 421770"/>
              <a:gd name="connsiteX17" fmla="*/ 352172 w 629404"/>
              <a:gd name="connsiteY17" fmla="*/ 273944 h 421770"/>
              <a:gd name="connsiteX18" fmla="*/ 318053 w 629404"/>
              <a:gd name="connsiteY18" fmla="*/ 267120 h 421770"/>
              <a:gd name="connsiteX19" fmla="*/ 297581 w 629404"/>
              <a:gd name="connsiteY19" fmla="*/ 239824 h 421770"/>
              <a:gd name="connsiteX20" fmla="*/ 283933 w 629404"/>
              <a:gd name="connsiteY20" fmla="*/ 192057 h 421770"/>
              <a:gd name="connsiteX21" fmla="*/ 277109 w 629404"/>
              <a:gd name="connsiteY21" fmla="*/ 157938 h 421770"/>
              <a:gd name="connsiteX22" fmla="*/ 270285 w 629404"/>
              <a:gd name="connsiteY22" fmla="*/ 137466 h 421770"/>
              <a:gd name="connsiteX23" fmla="*/ 208871 w 629404"/>
              <a:gd name="connsiteY23" fmla="*/ 103347 h 421770"/>
              <a:gd name="connsiteX24" fmla="*/ 188399 w 629404"/>
              <a:gd name="connsiteY24" fmla="*/ 82875 h 421770"/>
              <a:gd name="connsiteX25" fmla="*/ 167927 w 629404"/>
              <a:gd name="connsiteY25" fmla="*/ 76051 h 421770"/>
              <a:gd name="connsiteX26" fmla="*/ 140632 w 629404"/>
              <a:gd name="connsiteY26" fmla="*/ 55580 h 421770"/>
              <a:gd name="connsiteX27" fmla="*/ 86041 w 629404"/>
              <a:gd name="connsiteY27" fmla="*/ 988 h 421770"/>
              <a:gd name="connsiteX28" fmla="*/ 17802 w 629404"/>
              <a:gd name="connsiteY28" fmla="*/ 7812 h 421770"/>
              <a:gd name="connsiteX29" fmla="*/ 10978 w 629404"/>
              <a:gd name="connsiteY29" fmla="*/ 28284 h 421770"/>
              <a:gd name="connsiteX30" fmla="*/ 4154 w 629404"/>
              <a:gd name="connsiteY30" fmla="*/ 89699 h 42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29404" h="421770">
                <a:moveTo>
                  <a:pt x="4154" y="89699"/>
                </a:moveTo>
                <a:cubicBezTo>
                  <a:pt x="5291" y="122681"/>
                  <a:pt x="0" y="190575"/>
                  <a:pt x="17802" y="226177"/>
                </a:cubicBezTo>
                <a:cubicBezTo>
                  <a:pt x="52070" y="294711"/>
                  <a:pt x="9206" y="190195"/>
                  <a:pt x="45097" y="273944"/>
                </a:cubicBezTo>
                <a:cubicBezTo>
                  <a:pt x="47930" y="280555"/>
                  <a:pt x="46068" y="290234"/>
                  <a:pt x="51921" y="294415"/>
                </a:cubicBezTo>
                <a:cubicBezTo>
                  <a:pt x="63628" y="302777"/>
                  <a:pt x="92865" y="308063"/>
                  <a:pt x="92865" y="308063"/>
                </a:cubicBezTo>
                <a:cubicBezTo>
                  <a:pt x="118080" y="345888"/>
                  <a:pt x="92085" y="315971"/>
                  <a:pt x="126984" y="335359"/>
                </a:cubicBezTo>
                <a:cubicBezTo>
                  <a:pt x="229837" y="392499"/>
                  <a:pt x="92994" y="359396"/>
                  <a:pt x="324877" y="369478"/>
                </a:cubicBezTo>
                <a:cubicBezTo>
                  <a:pt x="344359" y="373374"/>
                  <a:pt x="367016" y="377343"/>
                  <a:pt x="386291" y="383126"/>
                </a:cubicBezTo>
                <a:cubicBezTo>
                  <a:pt x="400071" y="387260"/>
                  <a:pt x="413587" y="392225"/>
                  <a:pt x="427235" y="396774"/>
                </a:cubicBezTo>
                <a:lnTo>
                  <a:pt x="447706" y="403597"/>
                </a:lnTo>
                <a:lnTo>
                  <a:pt x="468178" y="410421"/>
                </a:lnTo>
                <a:cubicBezTo>
                  <a:pt x="500023" y="408146"/>
                  <a:pt x="537463" y="421770"/>
                  <a:pt x="563712" y="403597"/>
                </a:cubicBezTo>
                <a:cubicBezTo>
                  <a:pt x="629404" y="358118"/>
                  <a:pt x="537000" y="344035"/>
                  <a:pt x="529593" y="342183"/>
                </a:cubicBezTo>
                <a:cubicBezTo>
                  <a:pt x="520494" y="333084"/>
                  <a:pt x="512768" y="322366"/>
                  <a:pt x="502297" y="314887"/>
                </a:cubicBezTo>
                <a:cubicBezTo>
                  <a:pt x="496444" y="310706"/>
                  <a:pt x="488776" y="309916"/>
                  <a:pt x="481826" y="308063"/>
                </a:cubicBezTo>
                <a:cubicBezTo>
                  <a:pt x="454640" y="300813"/>
                  <a:pt x="427235" y="294415"/>
                  <a:pt x="399939" y="287591"/>
                </a:cubicBezTo>
                <a:cubicBezTo>
                  <a:pt x="390841" y="285316"/>
                  <a:pt x="381541" y="283734"/>
                  <a:pt x="372644" y="280768"/>
                </a:cubicBezTo>
                <a:cubicBezTo>
                  <a:pt x="365820" y="278493"/>
                  <a:pt x="359150" y="275689"/>
                  <a:pt x="352172" y="273944"/>
                </a:cubicBezTo>
                <a:cubicBezTo>
                  <a:pt x="340920" y="271131"/>
                  <a:pt x="329426" y="269395"/>
                  <a:pt x="318053" y="267120"/>
                </a:cubicBezTo>
                <a:cubicBezTo>
                  <a:pt x="311229" y="258021"/>
                  <a:pt x="303224" y="249699"/>
                  <a:pt x="297581" y="239824"/>
                </a:cubicBezTo>
                <a:cubicBezTo>
                  <a:pt x="293435" y="232569"/>
                  <a:pt x="285142" y="197497"/>
                  <a:pt x="283933" y="192057"/>
                </a:cubicBezTo>
                <a:cubicBezTo>
                  <a:pt x="281417" y="180735"/>
                  <a:pt x="279922" y="169190"/>
                  <a:pt x="277109" y="157938"/>
                </a:cubicBezTo>
                <a:cubicBezTo>
                  <a:pt x="275364" y="150960"/>
                  <a:pt x="275371" y="142552"/>
                  <a:pt x="270285" y="137466"/>
                </a:cubicBezTo>
                <a:cubicBezTo>
                  <a:pt x="246822" y="114003"/>
                  <a:pt x="234613" y="111928"/>
                  <a:pt x="208871" y="103347"/>
                </a:cubicBezTo>
                <a:cubicBezTo>
                  <a:pt x="202047" y="96523"/>
                  <a:pt x="196429" y="88228"/>
                  <a:pt x="188399" y="82875"/>
                </a:cubicBezTo>
                <a:cubicBezTo>
                  <a:pt x="182414" y="78885"/>
                  <a:pt x="174172" y="79620"/>
                  <a:pt x="167927" y="76051"/>
                </a:cubicBezTo>
                <a:cubicBezTo>
                  <a:pt x="158053" y="70409"/>
                  <a:pt x="149730" y="62404"/>
                  <a:pt x="140632" y="55580"/>
                </a:cubicBezTo>
                <a:cubicBezTo>
                  <a:pt x="107693" y="6172"/>
                  <a:pt x="128007" y="21972"/>
                  <a:pt x="86041" y="988"/>
                </a:cubicBezTo>
                <a:cubicBezTo>
                  <a:pt x="63295" y="3263"/>
                  <a:pt x="39285" y="0"/>
                  <a:pt x="17802" y="7812"/>
                </a:cubicBezTo>
                <a:cubicBezTo>
                  <a:pt x="11042" y="10270"/>
                  <a:pt x="11456" y="21107"/>
                  <a:pt x="10978" y="28284"/>
                </a:cubicBezTo>
                <a:cubicBezTo>
                  <a:pt x="9162" y="55519"/>
                  <a:pt x="3017" y="56717"/>
                  <a:pt x="4154" y="89699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Полилиния 39"/>
          <p:cNvSpPr/>
          <p:nvPr/>
        </p:nvSpPr>
        <p:spPr bwMode="auto">
          <a:xfrm>
            <a:off x="1584325" y="4756150"/>
            <a:ext cx="363538" cy="492125"/>
          </a:xfrm>
          <a:custGeom>
            <a:avLst/>
            <a:gdLst>
              <a:gd name="connsiteX0" fmla="*/ 33272 w 363663"/>
              <a:gd name="connsiteY0" fmla="*/ 102358 h 491294"/>
              <a:gd name="connsiteX1" fmla="*/ 40096 w 363663"/>
              <a:gd name="connsiteY1" fmla="*/ 136477 h 491294"/>
              <a:gd name="connsiteX2" fmla="*/ 60567 w 363663"/>
              <a:gd name="connsiteY2" fmla="*/ 143301 h 491294"/>
              <a:gd name="connsiteX3" fmla="*/ 67391 w 363663"/>
              <a:gd name="connsiteY3" fmla="*/ 170597 h 491294"/>
              <a:gd name="connsiteX4" fmla="*/ 74215 w 363663"/>
              <a:gd name="connsiteY4" fmla="*/ 218364 h 491294"/>
              <a:gd name="connsiteX5" fmla="*/ 87863 w 363663"/>
              <a:gd name="connsiteY5" fmla="*/ 266131 h 491294"/>
              <a:gd name="connsiteX6" fmla="*/ 94687 w 363663"/>
              <a:gd name="connsiteY6" fmla="*/ 293427 h 491294"/>
              <a:gd name="connsiteX7" fmla="*/ 115158 w 363663"/>
              <a:gd name="connsiteY7" fmla="*/ 307074 h 491294"/>
              <a:gd name="connsiteX8" fmla="*/ 121982 w 363663"/>
              <a:gd name="connsiteY8" fmla="*/ 341194 h 491294"/>
              <a:gd name="connsiteX9" fmla="*/ 142454 w 363663"/>
              <a:gd name="connsiteY9" fmla="*/ 354842 h 491294"/>
              <a:gd name="connsiteX10" fmla="*/ 156102 w 363663"/>
              <a:gd name="connsiteY10" fmla="*/ 375313 h 491294"/>
              <a:gd name="connsiteX11" fmla="*/ 176573 w 363663"/>
              <a:gd name="connsiteY11" fmla="*/ 382137 h 491294"/>
              <a:gd name="connsiteX12" fmla="*/ 197045 w 363663"/>
              <a:gd name="connsiteY12" fmla="*/ 395785 h 491294"/>
              <a:gd name="connsiteX13" fmla="*/ 217516 w 363663"/>
              <a:gd name="connsiteY13" fmla="*/ 402609 h 491294"/>
              <a:gd name="connsiteX14" fmla="*/ 265284 w 363663"/>
              <a:gd name="connsiteY14" fmla="*/ 436728 h 491294"/>
              <a:gd name="connsiteX15" fmla="*/ 353994 w 363663"/>
              <a:gd name="connsiteY15" fmla="*/ 443552 h 491294"/>
              <a:gd name="connsiteX16" fmla="*/ 340346 w 363663"/>
              <a:gd name="connsiteY16" fmla="*/ 409433 h 491294"/>
              <a:gd name="connsiteX17" fmla="*/ 292579 w 363663"/>
              <a:gd name="connsiteY17" fmla="*/ 388961 h 491294"/>
              <a:gd name="connsiteX18" fmla="*/ 265284 w 363663"/>
              <a:gd name="connsiteY18" fmla="*/ 341194 h 491294"/>
              <a:gd name="connsiteX19" fmla="*/ 251636 w 363663"/>
              <a:gd name="connsiteY19" fmla="*/ 252483 h 491294"/>
              <a:gd name="connsiteX20" fmla="*/ 244812 w 363663"/>
              <a:gd name="connsiteY20" fmla="*/ 211540 h 491294"/>
              <a:gd name="connsiteX21" fmla="*/ 224340 w 363663"/>
              <a:gd name="connsiteY21" fmla="*/ 122830 h 491294"/>
              <a:gd name="connsiteX22" fmla="*/ 217516 w 363663"/>
              <a:gd name="connsiteY22" fmla="*/ 102358 h 491294"/>
              <a:gd name="connsiteX23" fmla="*/ 197045 w 363663"/>
              <a:gd name="connsiteY23" fmla="*/ 88710 h 491294"/>
              <a:gd name="connsiteX24" fmla="*/ 190221 w 363663"/>
              <a:gd name="connsiteY24" fmla="*/ 61415 h 491294"/>
              <a:gd name="connsiteX25" fmla="*/ 169749 w 363663"/>
              <a:gd name="connsiteY25" fmla="*/ 47767 h 491294"/>
              <a:gd name="connsiteX26" fmla="*/ 115158 w 363663"/>
              <a:gd name="connsiteY26" fmla="*/ 13648 h 491294"/>
              <a:gd name="connsiteX27" fmla="*/ 53743 w 363663"/>
              <a:gd name="connsiteY27" fmla="*/ 0 h 491294"/>
              <a:gd name="connsiteX28" fmla="*/ 33272 w 363663"/>
              <a:gd name="connsiteY28" fmla="*/ 102358 h 491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63663" h="491294">
                <a:moveTo>
                  <a:pt x="33272" y="102358"/>
                </a:moveTo>
                <a:cubicBezTo>
                  <a:pt x="30998" y="125104"/>
                  <a:pt x="33663" y="126827"/>
                  <a:pt x="40096" y="136477"/>
                </a:cubicBezTo>
                <a:cubicBezTo>
                  <a:pt x="44086" y="142462"/>
                  <a:pt x="56074" y="137684"/>
                  <a:pt x="60567" y="143301"/>
                </a:cubicBezTo>
                <a:cubicBezTo>
                  <a:pt x="66426" y="150625"/>
                  <a:pt x="65713" y="161370"/>
                  <a:pt x="67391" y="170597"/>
                </a:cubicBezTo>
                <a:cubicBezTo>
                  <a:pt x="70268" y="186422"/>
                  <a:pt x="71338" y="202539"/>
                  <a:pt x="74215" y="218364"/>
                </a:cubicBezTo>
                <a:cubicBezTo>
                  <a:pt x="79548" y="247694"/>
                  <a:pt x="80555" y="240553"/>
                  <a:pt x="87863" y="266131"/>
                </a:cubicBezTo>
                <a:cubicBezTo>
                  <a:pt x="90440" y="275149"/>
                  <a:pt x="89485" y="285623"/>
                  <a:pt x="94687" y="293427"/>
                </a:cubicBezTo>
                <a:cubicBezTo>
                  <a:pt x="99236" y="300251"/>
                  <a:pt x="108334" y="302525"/>
                  <a:pt x="115158" y="307074"/>
                </a:cubicBezTo>
                <a:cubicBezTo>
                  <a:pt x="117433" y="318447"/>
                  <a:pt x="116227" y="331124"/>
                  <a:pt x="121982" y="341194"/>
                </a:cubicBezTo>
                <a:cubicBezTo>
                  <a:pt x="126051" y="348315"/>
                  <a:pt x="136655" y="349043"/>
                  <a:pt x="142454" y="354842"/>
                </a:cubicBezTo>
                <a:cubicBezTo>
                  <a:pt x="148253" y="360641"/>
                  <a:pt x="149698" y="370190"/>
                  <a:pt x="156102" y="375313"/>
                </a:cubicBezTo>
                <a:cubicBezTo>
                  <a:pt x="161719" y="379806"/>
                  <a:pt x="170140" y="378920"/>
                  <a:pt x="176573" y="382137"/>
                </a:cubicBezTo>
                <a:cubicBezTo>
                  <a:pt x="183909" y="385805"/>
                  <a:pt x="189709" y="392117"/>
                  <a:pt x="197045" y="395785"/>
                </a:cubicBezTo>
                <a:cubicBezTo>
                  <a:pt x="203478" y="399002"/>
                  <a:pt x="211083" y="399392"/>
                  <a:pt x="217516" y="402609"/>
                </a:cubicBezTo>
                <a:cubicBezTo>
                  <a:pt x="227500" y="407601"/>
                  <a:pt x="259095" y="432087"/>
                  <a:pt x="265284" y="436728"/>
                </a:cubicBezTo>
                <a:cubicBezTo>
                  <a:pt x="286023" y="467839"/>
                  <a:pt x="292612" y="491294"/>
                  <a:pt x="353994" y="443552"/>
                </a:cubicBezTo>
                <a:cubicBezTo>
                  <a:pt x="363663" y="436032"/>
                  <a:pt x="347466" y="419401"/>
                  <a:pt x="340346" y="409433"/>
                </a:cubicBezTo>
                <a:cubicBezTo>
                  <a:pt x="330101" y="395090"/>
                  <a:pt x="307213" y="392620"/>
                  <a:pt x="292579" y="388961"/>
                </a:cubicBezTo>
                <a:cubicBezTo>
                  <a:pt x="282595" y="373985"/>
                  <a:pt x="271056" y="358511"/>
                  <a:pt x="265284" y="341194"/>
                </a:cubicBezTo>
                <a:cubicBezTo>
                  <a:pt x="258767" y="321643"/>
                  <a:pt x="253726" y="267115"/>
                  <a:pt x="251636" y="252483"/>
                </a:cubicBezTo>
                <a:cubicBezTo>
                  <a:pt x="249679" y="238786"/>
                  <a:pt x="246916" y="225215"/>
                  <a:pt x="244812" y="211540"/>
                </a:cubicBezTo>
                <a:cubicBezTo>
                  <a:pt x="234688" y="145734"/>
                  <a:pt x="244206" y="182428"/>
                  <a:pt x="224340" y="122830"/>
                </a:cubicBezTo>
                <a:cubicBezTo>
                  <a:pt x="222065" y="116006"/>
                  <a:pt x="223501" y="106348"/>
                  <a:pt x="217516" y="102358"/>
                </a:cubicBezTo>
                <a:lnTo>
                  <a:pt x="197045" y="88710"/>
                </a:lnTo>
                <a:cubicBezTo>
                  <a:pt x="194770" y="79612"/>
                  <a:pt x="195423" y="69218"/>
                  <a:pt x="190221" y="61415"/>
                </a:cubicBezTo>
                <a:cubicBezTo>
                  <a:pt x="185672" y="54591"/>
                  <a:pt x="176423" y="52534"/>
                  <a:pt x="169749" y="47767"/>
                </a:cubicBezTo>
                <a:cubicBezTo>
                  <a:pt x="146014" y="30813"/>
                  <a:pt x="142163" y="23775"/>
                  <a:pt x="115158" y="13648"/>
                </a:cubicBezTo>
                <a:cubicBezTo>
                  <a:pt x="104142" y="9517"/>
                  <a:pt x="63011" y="1854"/>
                  <a:pt x="53743" y="0"/>
                </a:cubicBezTo>
                <a:cubicBezTo>
                  <a:pt x="0" y="26872"/>
                  <a:pt x="35546" y="79612"/>
                  <a:pt x="33272" y="102358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Полилиния 46"/>
          <p:cNvSpPr/>
          <p:nvPr/>
        </p:nvSpPr>
        <p:spPr bwMode="auto">
          <a:xfrm>
            <a:off x="3813175" y="3214688"/>
            <a:ext cx="1392238" cy="908050"/>
          </a:xfrm>
          <a:custGeom>
            <a:avLst/>
            <a:gdLst>
              <a:gd name="connsiteX0" fmla="*/ 1268943 w 1391787"/>
              <a:gd name="connsiteY0" fmla="*/ 903684 h 907256"/>
              <a:gd name="connsiteX1" fmla="*/ 1279659 w 1391787"/>
              <a:gd name="connsiteY1" fmla="*/ 907256 h 907256"/>
              <a:gd name="connsiteX2" fmla="*/ 1315378 w 1391787"/>
              <a:gd name="connsiteY2" fmla="*/ 896540 h 907256"/>
              <a:gd name="connsiteX3" fmla="*/ 1322521 w 1391787"/>
              <a:gd name="connsiteY3" fmla="*/ 807243 h 907256"/>
              <a:gd name="connsiteX4" fmla="*/ 1326093 w 1391787"/>
              <a:gd name="connsiteY4" fmla="*/ 642937 h 907256"/>
              <a:gd name="connsiteX5" fmla="*/ 1333237 w 1391787"/>
              <a:gd name="connsiteY5" fmla="*/ 621506 h 907256"/>
              <a:gd name="connsiteX6" fmla="*/ 1340381 w 1391787"/>
              <a:gd name="connsiteY6" fmla="*/ 600075 h 907256"/>
              <a:gd name="connsiteX7" fmla="*/ 1347524 w 1391787"/>
              <a:gd name="connsiteY7" fmla="*/ 582215 h 907256"/>
              <a:gd name="connsiteX8" fmla="*/ 1361812 w 1391787"/>
              <a:gd name="connsiteY8" fmla="*/ 560784 h 907256"/>
              <a:gd name="connsiteX9" fmla="*/ 1372528 w 1391787"/>
              <a:gd name="connsiteY9" fmla="*/ 539353 h 907256"/>
              <a:gd name="connsiteX10" fmla="*/ 1376099 w 1391787"/>
              <a:gd name="connsiteY10" fmla="*/ 496490 h 907256"/>
              <a:gd name="connsiteX11" fmla="*/ 1376099 w 1391787"/>
              <a:gd name="connsiteY11" fmla="*/ 350043 h 907256"/>
              <a:gd name="connsiteX12" fmla="*/ 1354668 w 1391787"/>
              <a:gd name="connsiteY12" fmla="*/ 342900 h 907256"/>
              <a:gd name="connsiteX13" fmla="*/ 1297518 w 1391787"/>
              <a:gd name="connsiteY13" fmla="*/ 335756 h 907256"/>
              <a:gd name="connsiteX14" fmla="*/ 1272515 w 1391787"/>
              <a:gd name="connsiteY14" fmla="*/ 317896 h 907256"/>
              <a:gd name="connsiteX15" fmla="*/ 1243940 w 1391787"/>
              <a:gd name="connsiteY15" fmla="*/ 300037 h 907256"/>
              <a:gd name="connsiteX16" fmla="*/ 1211793 w 1391787"/>
              <a:gd name="connsiteY16" fmla="*/ 271462 h 907256"/>
              <a:gd name="connsiteX17" fmla="*/ 1197506 w 1391787"/>
              <a:gd name="connsiteY17" fmla="*/ 250031 h 907256"/>
              <a:gd name="connsiteX18" fmla="*/ 1186790 w 1391787"/>
              <a:gd name="connsiteY18" fmla="*/ 242887 h 907256"/>
              <a:gd name="connsiteX19" fmla="*/ 1176074 w 1391787"/>
              <a:gd name="connsiteY19" fmla="*/ 232171 h 907256"/>
              <a:gd name="connsiteX20" fmla="*/ 1161787 w 1391787"/>
              <a:gd name="connsiteY20" fmla="*/ 225028 h 907256"/>
              <a:gd name="connsiteX21" fmla="*/ 1154643 w 1391787"/>
              <a:gd name="connsiteY21" fmla="*/ 203596 h 907256"/>
              <a:gd name="connsiteX22" fmla="*/ 1151071 w 1391787"/>
              <a:gd name="connsiteY22" fmla="*/ 192881 h 907256"/>
              <a:gd name="connsiteX23" fmla="*/ 1143928 w 1391787"/>
              <a:gd name="connsiteY23" fmla="*/ 164306 h 907256"/>
              <a:gd name="connsiteX24" fmla="*/ 1136784 w 1391787"/>
              <a:gd name="connsiteY24" fmla="*/ 142875 h 907256"/>
              <a:gd name="connsiteX25" fmla="*/ 1118924 w 1391787"/>
              <a:gd name="connsiteY25" fmla="*/ 121443 h 907256"/>
              <a:gd name="connsiteX26" fmla="*/ 1115353 w 1391787"/>
              <a:gd name="connsiteY26" fmla="*/ 107156 h 907256"/>
              <a:gd name="connsiteX27" fmla="*/ 1093921 w 1391787"/>
              <a:gd name="connsiteY27" fmla="*/ 82153 h 907256"/>
              <a:gd name="connsiteX28" fmla="*/ 1076062 w 1391787"/>
              <a:gd name="connsiteY28" fmla="*/ 60721 h 907256"/>
              <a:gd name="connsiteX29" fmla="*/ 1068918 w 1391787"/>
              <a:gd name="connsiteY29" fmla="*/ 46434 h 907256"/>
              <a:gd name="connsiteX30" fmla="*/ 1040343 w 1391787"/>
              <a:gd name="connsiteY30" fmla="*/ 39290 h 907256"/>
              <a:gd name="connsiteX31" fmla="*/ 1026056 w 1391787"/>
              <a:gd name="connsiteY31" fmla="*/ 32146 h 907256"/>
              <a:gd name="connsiteX32" fmla="*/ 1015340 w 1391787"/>
              <a:gd name="connsiteY32" fmla="*/ 28575 h 907256"/>
              <a:gd name="connsiteX33" fmla="*/ 976049 w 1391787"/>
              <a:gd name="connsiteY33" fmla="*/ 21431 h 907256"/>
              <a:gd name="connsiteX34" fmla="*/ 911756 w 1391787"/>
              <a:gd name="connsiteY34" fmla="*/ 14287 h 907256"/>
              <a:gd name="connsiteX35" fmla="*/ 883181 w 1391787"/>
              <a:gd name="connsiteY35" fmla="*/ 10715 h 907256"/>
              <a:gd name="connsiteX36" fmla="*/ 736734 w 1391787"/>
              <a:gd name="connsiteY36" fmla="*/ 3571 h 907256"/>
              <a:gd name="connsiteX37" fmla="*/ 665296 w 1391787"/>
              <a:gd name="connsiteY37" fmla="*/ 0 h 907256"/>
              <a:gd name="connsiteX38" fmla="*/ 415265 w 1391787"/>
              <a:gd name="connsiteY38" fmla="*/ 3571 h 907256"/>
              <a:gd name="connsiteX39" fmla="*/ 390262 w 1391787"/>
              <a:gd name="connsiteY39" fmla="*/ 7143 h 907256"/>
              <a:gd name="connsiteX40" fmla="*/ 343828 w 1391787"/>
              <a:gd name="connsiteY40" fmla="*/ 10715 h 907256"/>
              <a:gd name="connsiteX41" fmla="*/ 329540 w 1391787"/>
              <a:gd name="connsiteY41" fmla="*/ 14287 h 907256"/>
              <a:gd name="connsiteX42" fmla="*/ 265246 w 1391787"/>
              <a:gd name="connsiteY42" fmla="*/ 25003 h 907256"/>
              <a:gd name="connsiteX43" fmla="*/ 247387 w 1391787"/>
              <a:gd name="connsiteY43" fmla="*/ 42862 h 907256"/>
              <a:gd name="connsiteX44" fmla="*/ 233099 w 1391787"/>
              <a:gd name="connsiteY44" fmla="*/ 53578 h 907256"/>
              <a:gd name="connsiteX45" fmla="*/ 204524 w 1391787"/>
              <a:gd name="connsiteY45" fmla="*/ 64293 h 907256"/>
              <a:gd name="connsiteX46" fmla="*/ 190237 w 1391787"/>
              <a:gd name="connsiteY46" fmla="*/ 75009 h 907256"/>
              <a:gd name="connsiteX47" fmla="*/ 161662 w 1391787"/>
              <a:gd name="connsiteY47" fmla="*/ 89296 h 907256"/>
              <a:gd name="connsiteX48" fmla="*/ 129515 w 1391787"/>
              <a:gd name="connsiteY48" fmla="*/ 110728 h 907256"/>
              <a:gd name="connsiteX49" fmla="*/ 90224 w 1391787"/>
              <a:gd name="connsiteY49" fmla="*/ 121443 h 907256"/>
              <a:gd name="connsiteX50" fmla="*/ 79509 w 1391787"/>
              <a:gd name="connsiteY50" fmla="*/ 125015 h 907256"/>
              <a:gd name="connsiteX51" fmla="*/ 22359 w 1391787"/>
              <a:gd name="connsiteY51" fmla="*/ 128587 h 907256"/>
              <a:gd name="connsiteX52" fmla="*/ 11643 w 1391787"/>
              <a:gd name="connsiteY52" fmla="*/ 153590 h 907256"/>
              <a:gd name="connsiteX53" fmla="*/ 8071 w 1391787"/>
              <a:gd name="connsiteY53" fmla="*/ 178593 h 907256"/>
              <a:gd name="connsiteX54" fmla="*/ 11643 w 1391787"/>
              <a:gd name="connsiteY54" fmla="*/ 328612 h 907256"/>
              <a:gd name="connsiteX55" fmla="*/ 40218 w 1391787"/>
              <a:gd name="connsiteY55" fmla="*/ 364331 h 907256"/>
              <a:gd name="connsiteX56" fmla="*/ 43790 w 1391787"/>
              <a:gd name="connsiteY56" fmla="*/ 375046 h 907256"/>
              <a:gd name="connsiteX57" fmla="*/ 68793 w 1391787"/>
              <a:gd name="connsiteY57" fmla="*/ 385762 h 907256"/>
              <a:gd name="connsiteX58" fmla="*/ 75937 w 1391787"/>
              <a:gd name="connsiteY58" fmla="*/ 396478 h 907256"/>
              <a:gd name="connsiteX59" fmla="*/ 90224 w 1391787"/>
              <a:gd name="connsiteY59" fmla="*/ 403621 h 907256"/>
              <a:gd name="connsiteX60" fmla="*/ 100940 w 1391787"/>
              <a:gd name="connsiteY60" fmla="*/ 410765 h 907256"/>
              <a:gd name="connsiteX61" fmla="*/ 118799 w 1391787"/>
              <a:gd name="connsiteY61" fmla="*/ 425053 h 907256"/>
              <a:gd name="connsiteX62" fmla="*/ 133087 w 1391787"/>
              <a:gd name="connsiteY62" fmla="*/ 435768 h 907256"/>
              <a:gd name="connsiteX63" fmla="*/ 150946 w 1391787"/>
              <a:gd name="connsiteY63" fmla="*/ 439340 h 907256"/>
              <a:gd name="connsiteX64" fmla="*/ 165234 w 1391787"/>
              <a:gd name="connsiteY64" fmla="*/ 442912 h 907256"/>
              <a:gd name="connsiteX65" fmla="*/ 190237 w 1391787"/>
              <a:gd name="connsiteY65" fmla="*/ 453628 h 907256"/>
              <a:gd name="connsiteX66" fmla="*/ 204524 w 1391787"/>
              <a:gd name="connsiteY66" fmla="*/ 457200 h 907256"/>
              <a:gd name="connsiteX67" fmla="*/ 229528 w 1391787"/>
              <a:gd name="connsiteY67" fmla="*/ 471487 h 907256"/>
              <a:gd name="connsiteX68" fmla="*/ 247387 w 1391787"/>
              <a:gd name="connsiteY68" fmla="*/ 478631 h 907256"/>
              <a:gd name="connsiteX69" fmla="*/ 258103 w 1391787"/>
              <a:gd name="connsiteY69" fmla="*/ 485775 h 907256"/>
              <a:gd name="connsiteX70" fmla="*/ 315253 w 1391787"/>
              <a:gd name="connsiteY70" fmla="*/ 492918 h 907256"/>
              <a:gd name="connsiteX71" fmla="*/ 508134 w 1391787"/>
              <a:gd name="connsiteY71" fmla="*/ 500062 h 907256"/>
              <a:gd name="connsiteX72" fmla="*/ 565284 w 1391787"/>
              <a:gd name="connsiteY72" fmla="*/ 507206 h 907256"/>
              <a:gd name="connsiteX73" fmla="*/ 575999 w 1391787"/>
              <a:gd name="connsiteY73" fmla="*/ 510778 h 907256"/>
              <a:gd name="connsiteX74" fmla="*/ 593859 w 1391787"/>
              <a:gd name="connsiteY74" fmla="*/ 514350 h 907256"/>
              <a:gd name="connsiteX75" fmla="*/ 604574 w 1391787"/>
              <a:gd name="connsiteY75" fmla="*/ 517921 h 907256"/>
              <a:gd name="connsiteX76" fmla="*/ 618862 w 1391787"/>
              <a:gd name="connsiteY76" fmla="*/ 521493 h 907256"/>
              <a:gd name="connsiteX77" fmla="*/ 629578 w 1391787"/>
              <a:gd name="connsiteY77" fmla="*/ 525065 h 907256"/>
              <a:gd name="connsiteX78" fmla="*/ 643865 w 1391787"/>
              <a:gd name="connsiteY78" fmla="*/ 528637 h 907256"/>
              <a:gd name="connsiteX79" fmla="*/ 679584 w 1391787"/>
              <a:gd name="connsiteY79" fmla="*/ 539353 h 907256"/>
              <a:gd name="connsiteX80" fmla="*/ 686728 w 1391787"/>
              <a:gd name="connsiteY80" fmla="*/ 553640 h 907256"/>
              <a:gd name="connsiteX81" fmla="*/ 701015 w 1391787"/>
              <a:gd name="connsiteY81" fmla="*/ 560784 h 907256"/>
              <a:gd name="connsiteX82" fmla="*/ 715303 w 1391787"/>
              <a:gd name="connsiteY82" fmla="*/ 571500 h 907256"/>
              <a:gd name="connsiteX83" fmla="*/ 722446 w 1391787"/>
              <a:gd name="connsiteY83" fmla="*/ 585787 h 907256"/>
              <a:gd name="connsiteX84" fmla="*/ 736734 w 1391787"/>
              <a:gd name="connsiteY84" fmla="*/ 589359 h 907256"/>
              <a:gd name="connsiteX85" fmla="*/ 772453 w 1391787"/>
              <a:gd name="connsiteY85" fmla="*/ 592931 h 907256"/>
              <a:gd name="connsiteX86" fmla="*/ 865321 w 1391787"/>
              <a:gd name="connsiteY86" fmla="*/ 596503 h 907256"/>
              <a:gd name="connsiteX87" fmla="*/ 893896 w 1391787"/>
              <a:gd name="connsiteY87" fmla="*/ 603646 h 907256"/>
              <a:gd name="connsiteX88" fmla="*/ 922471 w 1391787"/>
              <a:gd name="connsiteY88" fmla="*/ 610790 h 907256"/>
              <a:gd name="connsiteX89" fmla="*/ 929615 w 1391787"/>
              <a:gd name="connsiteY89" fmla="*/ 642937 h 907256"/>
              <a:gd name="connsiteX90" fmla="*/ 936759 w 1391787"/>
              <a:gd name="connsiteY90" fmla="*/ 689371 h 907256"/>
              <a:gd name="connsiteX91" fmla="*/ 940331 w 1391787"/>
              <a:gd name="connsiteY91" fmla="*/ 710803 h 907256"/>
              <a:gd name="connsiteX92" fmla="*/ 943903 w 1391787"/>
              <a:gd name="connsiteY92" fmla="*/ 721518 h 907256"/>
              <a:gd name="connsiteX93" fmla="*/ 958190 w 1391787"/>
              <a:gd name="connsiteY93" fmla="*/ 725090 h 907256"/>
              <a:gd name="connsiteX94" fmla="*/ 968906 w 1391787"/>
              <a:gd name="connsiteY94" fmla="*/ 728662 h 907256"/>
              <a:gd name="connsiteX95" fmla="*/ 1079634 w 1391787"/>
              <a:gd name="connsiteY95" fmla="*/ 721518 h 907256"/>
              <a:gd name="connsiteX96" fmla="*/ 1101065 w 1391787"/>
              <a:gd name="connsiteY96" fmla="*/ 714375 h 907256"/>
              <a:gd name="connsiteX97" fmla="*/ 1104637 w 1391787"/>
              <a:gd name="connsiteY97" fmla="*/ 703659 h 907256"/>
              <a:gd name="connsiteX98" fmla="*/ 1129640 w 1391787"/>
              <a:gd name="connsiteY98" fmla="*/ 692943 h 907256"/>
              <a:gd name="connsiteX99" fmla="*/ 1215365 w 1391787"/>
              <a:gd name="connsiteY99" fmla="*/ 700087 h 907256"/>
              <a:gd name="connsiteX100" fmla="*/ 1218937 w 1391787"/>
              <a:gd name="connsiteY100" fmla="*/ 721518 h 907256"/>
              <a:gd name="connsiteX101" fmla="*/ 1222509 w 1391787"/>
              <a:gd name="connsiteY101" fmla="*/ 739378 h 907256"/>
              <a:gd name="connsiteX102" fmla="*/ 1226081 w 1391787"/>
              <a:gd name="connsiteY102" fmla="*/ 760809 h 907256"/>
              <a:gd name="connsiteX103" fmla="*/ 1233224 w 1391787"/>
              <a:gd name="connsiteY103" fmla="*/ 785812 h 907256"/>
              <a:gd name="connsiteX104" fmla="*/ 1236796 w 1391787"/>
              <a:gd name="connsiteY104" fmla="*/ 814387 h 907256"/>
              <a:gd name="connsiteX105" fmla="*/ 1240368 w 1391787"/>
              <a:gd name="connsiteY105" fmla="*/ 839390 h 907256"/>
              <a:gd name="connsiteX106" fmla="*/ 1243940 w 1391787"/>
              <a:gd name="connsiteY106" fmla="*/ 878681 h 907256"/>
              <a:gd name="connsiteX107" fmla="*/ 1265371 w 1391787"/>
              <a:gd name="connsiteY107" fmla="*/ 885825 h 907256"/>
              <a:gd name="connsiteX108" fmla="*/ 1276087 w 1391787"/>
              <a:gd name="connsiteY108" fmla="*/ 892968 h 907256"/>
              <a:gd name="connsiteX109" fmla="*/ 1268943 w 1391787"/>
              <a:gd name="connsiteY109" fmla="*/ 903684 h 90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391787" h="907256">
                <a:moveTo>
                  <a:pt x="1268943" y="903684"/>
                </a:moveTo>
                <a:cubicBezTo>
                  <a:pt x="1269538" y="906065"/>
                  <a:pt x="1275894" y="907256"/>
                  <a:pt x="1279659" y="907256"/>
                </a:cubicBezTo>
                <a:cubicBezTo>
                  <a:pt x="1302643" y="907256"/>
                  <a:pt x="1300854" y="906223"/>
                  <a:pt x="1315378" y="896540"/>
                </a:cubicBezTo>
                <a:cubicBezTo>
                  <a:pt x="1324703" y="859234"/>
                  <a:pt x="1320328" y="880705"/>
                  <a:pt x="1322521" y="807243"/>
                </a:cubicBezTo>
                <a:cubicBezTo>
                  <a:pt x="1324156" y="752486"/>
                  <a:pt x="1322938" y="697628"/>
                  <a:pt x="1326093" y="642937"/>
                </a:cubicBezTo>
                <a:cubicBezTo>
                  <a:pt x="1326527" y="635419"/>
                  <a:pt x="1330856" y="628650"/>
                  <a:pt x="1333237" y="621506"/>
                </a:cubicBezTo>
                <a:lnTo>
                  <a:pt x="1340381" y="600075"/>
                </a:lnTo>
                <a:cubicBezTo>
                  <a:pt x="1342762" y="594122"/>
                  <a:pt x="1344454" y="587844"/>
                  <a:pt x="1347524" y="582215"/>
                </a:cubicBezTo>
                <a:cubicBezTo>
                  <a:pt x="1351635" y="574678"/>
                  <a:pt x="1359097" y="568929"/>
                  <a:pt x="1361812" y="560784"/>
                </a:cubicBezTo>
                <a:cubicBezTo>
                  <a:pt x="1366741" y="545996"/>
                  <a:pt x="1363295" y="553201"/>
                  <a:pt x="1372528" y="539353"/>
                </a:cubicBezTo>
                <a:cubicBezTo>
                  <a:pt x="1373718" y="525065"/>
                  <a:pt x="1374673" y="510756"/>
                  <a:pt x="1376099" y="496490"/>
                </a:cubicBezTo>
                <a:cubicBezTo>
                  <a:pt x="1381659" y="440882"/>
                  <a:pt x="1391787" y="428482"/>
                  <a:pt x="1376099" y="350043"/>
                </a:cubicBezTo>
                <a:cubicBezTo>
                  <a:pt x="1374622" y="342659"/>
                  <a:pt x="1362052" y="344377"/>
                  <a:pt x="1354668" y="342900"/>
                </a:cubicBezTo>
                <a:cubicBezTo>
                  <a:pt x="1323913" y="336749"/>
                  <a:pt x="1342855" y="339878"/>
                  <a:pt x="1297518" y="335756"/>
                </a:cubicBezTo>
                <a:cubicBezTo>
                  <a:pt x="1274728" y="328159"/>
                  <a:pt x="1299637" y="338237"/>
                  <a:pt x="1272515" y="317896"/>
                </a:cubicBezTo>
                <a:cubicBezTo>
                  <a:pt x="1236801" y="291111"/>
                  <a:pt x="1280491" y="332933"/>
                  <a:pt x="1243940" y="300037"/>
                </a:cubicBezTo>
                <a:cubicBezTo>
                  <a:pt x="1208987" y="268580"/>
                  <a:pt x="1235371" y="287181"/>
                  <a:pt x="1211793" y="271462"/>
                </a:cubicBezTo>
                <a:cubicBezTo>
                  <a:pt x="1207031" y="264318"/>
                  <a:pt x="1204650" y="254793"/>
                  <a:pt x="1197506" y="250031"/>
                </a:cubicBezTo>
                <a:cubicBezTo>
                  <a:pt x="1193934" y="247650"/>
                  <a:pt x="1190088" y="245635"/>
                  <a:pt x="1186790" y="242887"/>
                </a:cubicBezTo>
                <a:cubicBezTo>
                  <a:pt x="1182909" y="239653"/>
                  <a:pt x="1180185" y="235107"/>
                  <a:pt x="1176074" y="232171"/>
                </a:cubicBezTo>
                <a:cubicBezTo>
                  <a:pt x="1171741" y="229076"/>
                  <a:pt x="1166549" y="227409"/>
                  <a:pt x="1161787" y="225028"/>
                </a:cubicBezTo>
                <a:lnTo>
                  <a:pt x="1154643" y="203596"/>
                </a:lnTo>
                <a:cubicBezTo>
                  <a:pt x="1153452" y="200024"/>
                  <a:pt x="1151984" y="196534"/>
                  <a:pt x="1151071" y="192881"/>
                </a:cubicBezTo>
                <a:cubicBezTo>
                  <a:pt x="1148690" y="183356"/>
                  <a:pt x="1147033" y="173620"/>
                  <a:pt x="1143928" y="164306"/>
                </a:cubicBezTo>
                <a:cubicBezTo>
                  <a:pt x="1141547" y="157162"/>
                  <a:pt x="1142109" y="148200"/>
                  <a:pt x="1136784" y="142875"/>
                </a:cubicBezTo>
                <a:cubicBezTo>
                  <a:pt x="1123032" y="129123"/>
                  <a:pt x="1128870" y="136362"/>
                  <a:pt x="1118924" y="121443"/>
                </a:cubicBezTo>
                <a:cubicBezTo>
                  <a:pt x="1117734" y="116681"/>
                  <a:pt x="1117548" y="111547"/>
                  <a:pt x="1115353" y="107156"/>
                </a:cubicBezTo>
                <a:cubicBezTo>
                  <a:pt x="1110770" y="97990"/>
                  <a:pt x="1101071" y="89303"/>
                  <a:pt x="1093921" y="82153"/>
                </a:cubicBezTo>
                <a:cubicBezTo>
                  <a:pt x="1072341" y="38986"/>
                  <a:pt x="1101301" y="91006"/>
                  <a:pt x="1076062" y="60721"/>
                </a:cubicBezTo>
                <a:cubicBezTo>
                  <a:pt x="1072653" y="56631"/>
                  <a:pt x="1073484" y="49173"/>
                  <a:pt x="1068918" y="46434"/>
                </a:cubicBezTo>
                <a:cubicBezTo>
                  <a:pt x="1060499" y="41383"/>
                  <a:pt x="1040343" y="39290"/>
                  <a:pt x="1040343" y="39290"/>
                </a:cubicBezTo>
                <a:cubicBezTo>
                  <a:pt x="1035581" y="36909"/>
                  <a:pt x="1030950" y="34243"/>
                  <a:pt x="1026056" y="32146"/>
                </a:cubicBezTo>
                <a:cubicBezTo>
                  <a:pt x="1022595" y="30663"/>
                  <a:pt x="1018960" y="29609"/>
                  <a:pt x="1015340" y="28575"/>
                </a:cubicBezTo>
                <a:cubicBezTo>
                  <a:pt x="1000121" y="24227"/>
                  <a:pt x="993502" y="23525"/>
                  <a:pt x="976049" y="21431"/>
                </a:cubicBezTo>
                <a:lnTo>
                  <a:pt x="911756" y="14287"/>
                </a:lnTo>
                <a:cubicBezTo>
                  <a:pt x="902231" y="13096"/>
                  <a:pt x="892744" y="11547"/>
                  <a:pt x="883181" y="10715"/>
                </a:cubicBezTo>
                <a:cubicBezTo>
                  <a:pt x="830741" y="6155"/>
                  <a:pt x="792019" y="5974"/>
                  <a:pt x="736734" y="3571"/>
                </a:cubicBezTo>
                <a:lnTo>
                  <a:pt x="665296" y="0"/>
                </a:lnTo>
                <a:lnTo>
                  <a:pt x="415265" y="3571"/>
                </a:lnTo>
                <a:cubicBezTo>
                  <a:pt x="406849" y="3790"/>
                  <a:pt x="398639" y="6305"/>
                  <a:pt x="390262" y="7143"/>
                </a:cubicBezTo>
                <a:cubicBezTo>
                  <a:pt x="374815" y="8688"/>
                  <a:pt x="359306" y="9524"/>
                  <a:pt x="343828" y="10715"/>
                </a:cubicBezTo>
                <a:cubicBezTo>
                  <a:pt x="339065" y="11906"/>
                  <a:pt x="334332" y="13222"/>
                  <a:pt x="329540" y="14287"/>
                </a:cubicBezTo>
                <a:cubicBezTo>
                  <a:pt x="308305" y="19006"/>
                  <a:pt x="286761" y="21929"/>
                  <a:pt x="265246" y="25003"/>
                </a:cubicBezTo>
                <a:cubicBezTo>
                  <a:pt x="254856" y="40589"/>
                  <a:pt x="262540" y="32038"/>
                  <a:pt x="247387" y="42862"/>
                </a:cubicBezTo>
                <a:cubicBezTo>
                  <a:pt x="242543" y="46322"/>
                  <a:pt x="238424" y="50916"/>
                  <a:pt x="233099" y="53578"/>
                </a:cubicBezTo>
                <a:cubicBezTo>
                  <a:pt x="191964" y="74146"/>
                  <a:pt x="246722" y="37920"/>
                  <a:pt x="204524" y="64293"/>
                </a:cubicBezTo>
                <a:cubicBezTo>
                  <a:pt x="199476" y="67448"/>
                  <a:pt x="195379" y="72009"/>
                  <a:pt x="190237" y="75009"/>
                </a:cubicBezTo>
                <a:cubicBezTo>
                  <a:pt x="181038" y="80375"/>
                  <a:pt x="169977" y="82643"/>
                  <a:pt x="161662" y="89296"/>
                </a:cubicBezTo>
                <a:cubicBezTo>
                  <a:pt x="145456" y="102262"/>
                  <a:pt x="146563" y="103422"/>
                  <a:pt x="129515" y="110728"/>
                </a:cubicBezTo>
                <a:cubicBezTo>
                  <a:pt x="118696" y="115365"/>
                  <a:pt x="98432" y="118707"/>
                  <a:pt x="90224" y="121443"/>
                </a:cubicBezTo>
                <a:cubicBezTo>
                  <a:pt x="86652" y="122634"/>
                  <a:pt x="83253" y="124621"/>
                  <a:pt x="79509" y="125015"/>
                </a:cubicBezTo>
                <a:cubicBezTo>
                  <a:pt x="60527" y="127013"/>
                  <a:pt x="41409" y="127396"/>
                  <a:pt x="22359" y="128587"/>
                </a:cubicBezTo>
                <a:cubicBezTo>
                  <a:pt x="18488" y="136330"/>
                  <a:pt x="13395" y="144832"/>
                  <a:pt x="11643" y="153590"/>
                </a:cubicBezTo>
                <a:cubicBezTo>
                  <a:pt x="9992" y="161845"/>
                  <a:pt x="9262" y="170259"/>
                  <a:pt x="8071" y="178593"/>
                </a:cubicBezTo>
                <a:cubicBezTo>
                  <a:pt x="4942" y="234912"/>
                  <a:pt x="0" y="270397"/>
                  <a:pt x="11643" y="328612"/>
                </a:cubicBezTo>
                <a:cubicBezTo>
                  <a:pt x="13896" y="339874"/>
                  <a:pt x="32232" y="356345"/>
                  <a:pt x="40218" y="364331"/>
                </a:cubicBezTo>
                <a:cubicBezTo>
                  <a:pt x="41409" y="367903"/>
                  <a:pt x="41128" y="372384"/>
                  <a:pt x="43790" y="375046"/>
                </a:cubicBezTo>
                <a:cubicBezTo>
                  <a:pt x="48204" y="379459"/>
                  <a:pt x="62389" y="383627"/>
                  <a:pt x="68793" y="385762"/>
                </a:cubicBezTo>
                <a:cubicBezTo>
                  <a:pt x="71174" y="389334"/>
                  <a:pt x="72639" y="393730"/>
                  <a:pt x="75937" y="396478"/>
                </a:cubicBezTo>
                <a:cubicBezTo>
                  <a:pt x="80027" y="399887"/>
                  <a:pt x="85601" y="400979"/>
                  <a:pt x="90224" y="403621"/>
                </a:cubicBezTo>
                <a:cubicBezTo>
                  <a:pt x="93951" y="405751"/>
                  <a:pt x="97368" y="408384"/>
                  <a:pt x="100940" y="410765"/>
                </a:cubicBezTo>
                <a:cubicBezTo>
                  <a:pt x="114495" y="431098"/>
                  <a:pt x="100220" y="414437"/>
                  <a:pt x="118799" y="425053"/>
                </a:cubicBezTo>
                <a:cubicBezTo>
                  <a:pt x="123968" y="428007"/>
                  <a:pt x="127647" y="433350"/>
                  <a:pt x="133087" y="435768"/>
                </a:cubicBezTo>
                <a:cubicBezTo>
                  <a:pt x="138635" y="438234"/>
                  <a:pt x="145020" y="438023"/>
                  <a:pt x="150946" y="439340"/>
                </a:cubicBezTo>
                <a:cubicBezTo>
                  <a:pt x="155738" y="440405"/>
                  <a:pt x="160514" y="441563"/>
                  <a:pt x="165234" y="442912"/>
                </a:cubicBezTo>
                <a:cubicBezTo>
                  <a:pt x="190063" y="450006"/>
                  <a:pt x="159765" y="442200"/>
                  <a:pt x="190237" y="453628"/>
                </a:cubicBezTo>
                <a:cubicBezTo>
                  <a:pt x="194833" y="455352"/>
                  <a:pt x="199762" y="456009"/>
                  <a:pt x="204524" y="457200"/>
                </a:cubicBezTo>
                <a:cubicBezTo>
                  <a:pt x="216016" y="464860"/>
                  <a:pt x="215933" y="465445"/>
                  <a:pt x="229528" y="471487"/>
                </a:cubicBezTo>
                <a:cubicBezTo>
                  <a:pt x="235387" y="474091"/>
                  <a:pt x="241652" y="475764"/>
                  <a:pt x="247387" y="478631"/>
                </a:cubicBezTo>
                <a:cubicBezTo>
                  <a:pt x="251227" y="480551"/>
                  <a:pt x="254083" y="484268"/>
                  <a:pt x="258103" y="485775"/>
                </a:cubicBezTo>
                <a:cubicBezTo>
                  <a:pt x="269974" y="490226"/>
                  <a:pt x="310823" y="492475"/>
                  <a:pt x="315253" y="492918"/>
                </a:cubicBezTo>
                <a:cubicBezTo>
                  <a:pt x="412867" y="502680"/>
                  <a:pt x="275958" y="494902"/>
                  <a:pt x="508134" y="500062"/>
                </a:cubicBezTo>
                <a:cubicBezTo>
                  <a:pt x="519277" y="501300"/>
                  <a:pt x="552543" y="504658"/>
                  <a:pt x="565284" y="507206"/>
                </a:cubicBezTo>
                <a:cubicBezTo>
                  <a:pt x="568976" y="507944"/>
                  <a:pt x="572347" y="509865"/>
                  <a:pt x="575999" y="510778"/>
                </a:cubicBezTo>
                <a:cubicBezTo>
                  <a:pt x="581889" y="512251"/>
                  <a:pt x="587969" y="512878"/>
                  <a:pt x="593859" y="514350"/>
                </a:cubicBezTo>
                <a:cubicBezTo>
                  <a:pt x="597511" y="515263"/>
                  <a:pt x="600954" y="516887"/>
                  <a:pt x="604574" y="517921"/>
                </a:cubicBezTo>
                <a:cubicBezTo>
                  <a:pt x="609294" y="519270"/>
                  <a:pt x="614142" y="520144"/>
                  <a:pt x="618862" y="521493"/>
                </a:cubicBezTo>
                <a:cubicBezTo>
                  <a:pt x="622482" y="522527"/>
                  <a:pt x="625958" y="524031"/>
                  <a:pt x="629578" y="525065"/>
                </a:cubicBezTo>
                <a:cubicBezTo>
                  <a:pt x="634298" y="526414"/>
                  <a:pt x="639163" y="527226"/>
                  <a:pt x="643865" y="528637"/>
                </a:cubicBezTo>
                <a:cubicBezTo>
                  <a:pt x="687339" y="541680"/>
                  <a:pt x="646656" y="531121"/>
                  <a:pt x="679584" y="539353"/>
                </a:cubicBezTo>
                <a:cubicBezTo>
                  <a:pt x="681965" y="544115"/>
                  <a:pt x="682963" y="549875"/>
                  <a:pt x="686728" y="553640"/>
                </a:cubicBezTo>
                <a:cubicBezTo>
                  <a:pt x="690493" y="557405"/>
                  <a:pt x="696500" y="557962"/>
                  <a:pt x="701015" y="560784"/>
                </a:cubicBezTo>
                <a:cubicBezTo>
                  <a:pt x="706063" y="563939"/>
                  <a:pt x="710540" y="567928"/>
                  <a:pt x="715303" y="571500"/>
                </a:cubicBezTo>
                <a:cubicBezTo>
                  <a:pt x="717684" y="576262"/>
                  <a:pt x="718356" y="582378"/>
                  <a:pt x="722446" y="585787"/>
                </a:cubicBezTo>
                <a:cubicBezTo>
                  <a:pt x="726217" y="588930"/>
                  <a:pt x="731874" y="588665"/>
                  <a:pt x="736734" y="589359"/>
                </a:cubicBezTo>
                <a:cubicBezTo>
                  <a:pt x="748579" y="591051"/>
                  <a:pt x="760506" y="592267"/>
                  <a:pt x="772453" y="592931"/>
                </a:cubicBezTo>
                <a:cubicBezTo>
                  <a:pt x="803384" y="594649"/>
                  <a:pt x="834365" y="595312"/>
                  <a:pt x="865321" y="596503"/>
                </a:cubicBezTo>
                <a:lnTo>
                  <a:pt x="893896" y="603646"/>
                </a:lnTo>
                <a:cubicBezTo>
                  <a:pt x="921907" y="610110"/>
                  <a:pt x="901991" y="603963"/>
                  <a:pt x="922471" y="610790"/>
                </a:cubicBezTo>
                <a:cubicBezTo>
                  <a:pt x="928769" y="629684"/>
                  <a:pt x="924586" y="615277"/>
                  <a:pt x="929615" y="642937"/>
                </a:cubicBezTo>
                <a:cubicBezTo>
                  <a:pt x="938711" y="692961"/>
                  <a:pt x="926677" y="618796"/>
                  <a:pt x="936759" y="689371"/>
                </a:cubicBezTo>
                <a:cubicBezTo>
                  <a:pt x="937783" y="696541"/>
                  <a:pt x="938760" y="703733"/>
                  <a:pt x="940331" y="710803"/>
                </a:cubicBezTo>
                <a:cubicBezTo>
                  <a:pt x="941148" y="714478"/>
                  <a:pt x="940963" y="719166"/>
                  <a:pt x="943903" y="721518"/>
                </a:cubicBezTo>
                <a:cubicBezTo>
                  <a:pt x="947736" y="724585"/>
                  <a:pt x="953470" y="723741"/>
                  <a:pt x="958190" y="725090"/>
                </a:cubicBezTo>
                <a:cubicBezTo>
                  <a:pt x="961810" y="726124"/>
                  <a:pt x="965334" y="727471"/>
                  <a:pt x="968906" y="728662"/>
                </a:cubicBezTo>
                <a:cubicBezTo>
                  <a:pt x="991442" y="727795"/>
                  <a:pt x="1046369" y="730590"/>
                  <a:pt x="1079634" y="721518"/>
                </a:cubicBezTo>
                <a:cubicBezTo>
                  <a:pt x="1086899" y="719537"/>
                  <a:pt x="1093921" y="716756"/>
                  <a:pt x="1101065" y="714375"/>
                </a:cubicBezTo>
                <a:cubicBezTo>
                  <a:pt x="1102256" y="710803"/>
                  <a:pt x="1101975" y="706321"/>
                  <a:pt x="1104637" y="703659"/>
                </a:cubicBezTo>
                <a:cubicBezTo>
                  <a:pt x="1109051" y="699245"/>
                  <a:pt x="1123236" y="695078"/>
                  <a:pt x="1129640" y="692943"/>
                </a:cubicBezTo>
                <a:cubicBezTo>
                  <a:pt x="1158215" y="695324"/>
                  <a:pt x="1188055" y="691348"/>
                  <a:pt x="1215365" y="700087"/>
                </a:cubicBezTo>
                <a:cubicBezTo>
                  <a:pt x="1222263" y="702294"/>
                  <a:pt x="1217641" y="714393"/>
                  <a:pt x="1218937" y="721518"/>
                </a:cubicBezTo>
                <a:cubicBezTo>
                  <a:pt x="1220023" y="727491"/>
                  <a:pt x="1221423" y="733405"/>
                  <a:pt x="1222509" y="739378"/>
                </a:cubicBezTo>
                <a:cubicBezTo>
                  <a:pt x="1223805" y="746503"/>
                  <a:pt x="1224661" y="753707"/>
                  <a:pt x="1226081" y="760809"/>
                </a:cubicBezTo>
                <a:cubicBezTo>
                  <a:pt x="1228322" y="772015"/>
                  <a:pt x="1229822" y="775603"/>
                  <a:pt x="1233224" y="785812"/>
                </a:cubicBezTo>
                <a:cubicBezTo>
                  <a:pt x="1234415" y="795337"/>
                  <a:pt x="1235527" y="804872"/>
                  <a:pt x="1236796" y="814387"/>
                </a:cubicBezTo>
                <a:cubicBezTo>
                  <a:pt x="1237909" y="822732"/>
                  <a:pt x="1239438" y="831023"/>
                  <a:pt x="1240368" y="839390"/>
                </a:cubicBezTo>
                <a:cubicBezTo>
                  <a:pt x="1241820" y="852461"/>
                  <a:pt x="1237705" y="867102"/>
                  <a:pt x="1243940" y="878681"/>
                </a:cubicBezTo>
                <a:cubicBezTo>
                  <a:pt x="1247510" y="885311"/>
                  <a:pt x="1259105" y="881648"/>
                  <a:pt x="1265371" y="885825"/>
                </a:cubicBezTo>
                <a:lnTo>
                  <a:pt x="1276087" y="892968"/>
                </a:lnTo>
                <a:cubicBezTo>
                  <a:pt x="1280789" y="907073"/>
                  <a:pt x="1268348" y="901303"/>
                  <a:pt x="1268943" y="903684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Полилиния 47"/>
          <p:cNvSpPr/>
          <p:nvPr/>
        </p:nvSpPr>
        <p:spPr bwMode="auto">
          <a:xfrm>
            <a:off x="5043488" y="3371850"/>
            <a:ext cx="925512" cy="385763"/>
          </a:xfrm>
          <a:custGeom>
            <a:avLst/>
            <a:gdLst>
              <a:gd name="connsiteX0" fmla="*/ 285877 w 925242"/>
              <a:gd name="connsiteY0" fmla="*/ 243475 h 386350"/>
              <a:gd name="connsiteX1" fmla="*/ 296592 w 925242"/>
              <a:gd name="connsiteY1" fmla="*/ 250618 h 386350"/>
              <a:gd name="connsiteX2" fmla="*/ 307308 w 925242"/>
              <a:gd name="connsiteY2" fmla="*/ 254190 h 386350"/>
              <a:gd name="connsiteX3" fmla="*/ 350170 w 925242"/>
              <a:gd name="connsiteY3" fmla="*/ 261334 h 386350"/>
              <a:gd name="connsiteX4" fmla="*/ 375173 w 925242"/>
              <a:gd name="connsiteY4" fmla="*/ 268478 h 386350"/>
              <a:gd name="connsiteX5" fmla="*/ 421608 w 925242"/>
              <a:gd name="connsiteY5" fmla="*/ 275621 h 386350"/>
              <a:gd name="connsiteX6" fmla="*/ 435895 w 925242"/>
              <a:gd name="connsiteY6" fmla="*/ 279193 h 386350"/>
              <a:gd name="connsiteX7" fmla="*/ 457327 w 925242"/>
              <a:gd name="connsiteY7" fmla="*/ 282765 h 386350"/>
              <a:gd name="connsiteX8" fmla="*/ 482330 w 925242"/>
              <a:gd name="connsiteY8" fmla="*/ 300625 h 386350"/>
              <a:gd name="connsiteX9" fmla="*/ 493045 w 925242"/>
              <a:gd name="connsiteY9" fmla="*/ 304196 h 386350"/>
              <a:gd name="connsiteX10" fmla="*/ 510905 w 925242"/>
              <a:gd name="connsiteY10" fmla="*/ 311340 h 386350"/>
              <a:gd name="connsiteX11" fmla="*/ 521620 w 925242"/>
              <a:gd name="connsiteY11" fmla="*/ 318484 h 386350"/>
              <a:gd name="connsiteX12" fmla="*/ 553767 w 925242"/>
              <a:gd name="connsiteY12" fmla="*/ 332771 h 386350"/>
              <a:gd name="connsiteX13" fmla="*/ 564483 w 925242"/>
              <a:gd name="connsiteY13" fmla="*/ 343487 h 386350"/>
              <a:gd name="connsiteX14" fmla="*/ 582342 w 925242"/>
              <a:gd name="connsiteY14" fmla="*/ 379206 h 386350"/>
              <a:gd name="connsiteX15" fmla="*/ 593058 w 925242"/>
              <a:gd name="connsiteY15" fmla="*/ 386350 h 386350"/>
              <a:gd name="connsiteX16" fmla="*/ 678783 w 925242"/>
              <a:gd name="connsiteY16" fmla="*/ 379206 h 386350"/>
              <a:gd name="connsiteX17" fmla="*/ 685927 w 925242"/>
              <a:gd name="connsiteY17" fmla="*/ 364918 h 386350"/>
              <a:gd name="connsiteX18" fmla="*/ 693070 w 925242"/>
              <a:gd name="connsiteY18" fmla="*/ 354203 h 386350"/>
              <a:gd name="connsiteX19" fmla="*/ 703786 w 925242"/>
              <a:gd name="connsiteY19" fmla="*/ 332771 h 386350"/>
              <a:gd name="connsiteX20" fmla="*/ 893095 w 925242"/>
              <a:gd name="connsiteY20" fmla="*/ 314912 h 386350"/>
              <a:gd name="connsiteX21" fmla="*/ 907383 w 925242"/>
              <a:gd name="connsiteY21" fmla="*/ 300625 h 386350"/>
              <a:gd name="connsiteX22" fmla="*/ 910955 w 925242"/>
              <a:gd name="connsiteY22" fmla="*/ 289909 h 386350"/>
              <a:gd name="connsiteX23" fmla="*/ 918098 w 925242"/>
              <a:gd name="connsiteY23" fmla="*/ 261334 h 386350"/>
              <a:gd name="connsiteX24" fmla="*/ 925242 w 925242"/>
              <a:gd name="connsiteY24" fmla="*/ 239903 h 386350"/>
              <a:gd name="connsiteX25" fmla="*/ 918098 w 925242"/>
              <a:gd name="connsiteY25" fmla="*/ 157750 h 386350"/>
              <a:gd name="connsiteX26" fmla="*/ 907383 w 925242"/>
              <a:gd name="connsiteY26" fmla="*/ 154178 h 386350"/>
              <a:gd name="connsiteX27" fmla="*/ 875236 w 925242"/>
              <a:gd name="connsiteY27" fmla="*/ 143462 h 386350"/>
              <a:gd name="connsiteX28" fmla="*/ 803798 w 925242"/>
              <a:gd name="connsiteY28" fmla="*/ 147034 h 386350"/>
              <a:gd name="connsiteX29" fmla="*/ 789511 w 925242"/>
              <a:gd name="connsiteY29" fmla="*/ 161321 h 386350"/>
              <a:gd name="connsiteX30" fmla="*/ 778795 w 925242"/>
              <a:gd name="connsiteY30" fmla="*/ 164893 h 386350"/>
              <a:gd name="connsiteX31" fmla="*/ 768080 w 925242"/>
              <a:gd name="connsiteY31" fmla="*/ 175609 h 386350"/>
              <a:gd name="connsiteX32" fmla="*/ 750220 w 925242"/>
              <a:gd name="connsiteY32" fmla="*/ 179181 h 386350"/>
              <a:gd name="connsiteX33" fmla="*/ 618061 w 925242"/>
              <a:gd name="connsiteY33" fmla="*/ 175609 h 386350"/>
              <a:gd name="connsiteX34" fmla="*/ 607345 w 925242"/>
              <a:gd name="connsiteY34" fmla="*/ 168465 h 386350"/>
              <a:gd name="connsiteX35" fmla="*/ 593058 w 925242"/>
              <a:gd name="connsiteY35" fmla="*/ 132746 h 386350"/>
              <a:gd name="connsiteX36" fmla="*/ 589486 w 925242"/>
              <a:gd name="connsiteY36" fmla="*/ 122031 h 386350"/>
              <a:gd name="connsiteX37" fmla="*/ 582342 w 925242"/>
              <a:gd name="connsiteY37" fmla="*/ 86312 h 386350"/>
              <a:gd name="connsiteX38" fmla="*/ 575198 w 925242"/>
              <a:gd name="connsiteY38" fmla="*/ 75596 h 386350"/>
              <a:gd name="connsiteX39" fmla="*/ 557339 w 925242"/>
              <a:gd name="connsiteY39" fmla="*/ 72025 h 386350"/>
              <a:gd name="connsiteX40" fmla="*/ 543052 w 925242"/>
              <a:gd name="connsiteY40" fmla="*/ 68453 h 386350"/>
              <a:gd name="connsiteX41" fmla="*/ 535908 w 925242"/>
              <a:gd name="connsiteY41" fmla="*/ 57737 h 386350"/>
              <a:gd name="connsiteX42" fmla="*/ 521620 w 925242"/>
              <a:gd name="connsiteY42" fmla="*/ 50593 h 386350"/>
              <a:gd name="connsiteX43" fmla="*/ 510905 w 925242"/>
              <a:gd name="connsiteY43" fmla="*/ 43450 h 386350"/>
              <a:gd name="connsiteX44" fmla="*/ 485902 w 925242"/>
              <a:gd name="connsiteY44" fmla="*/ 22018 h 386350"/>
              <a:gd name="connsiteX45" fmla="*/ 475186 w 925242"/>
              <a:gd name="connsiteY45" fmla="*/ 18446 h 386350"/>
              <a:gd name="connsiteX46" fmla="*/ 468042 w 925242"/>
              <a:gd name="connsiteY46" fmla="*/ 7731 h 386350"/>
              <a:gd name="connsiteX47" fmla="*/ 443039 w 925242"/>
              <a:gd name="connsiteY47" fmla="*/ 587 h 386350"/>
              <a:gd name="connsiteX48" fmla="*/ 403748 w 925242"/>
              <a:gd name="connsiteY48" fmla="*/ 4159 h 386350"/>
              <a:gd name="connsiteX49" fmla="*/ 400177 w 925242"/>
              <a:gd name="connsiteY49" fmla="*/ 14875 h 386350"/>
              <a:gd name="connsiteX50" fmla="*/ 389461 w 925242"/>
              <a:gd name="connsiteY50" fmla="*/ 18446 h 386350"/>
              <a:gd name="connsiteX51" fmla="*/ 375173 w 925242"/>
              <a:gd name="connsiteY51" fmla="*/ 43450 h 386350"/>
              <a:gd name="connsiteX52" fmla="*/ 360886 w 925242"/>
              <a:gd name="connsiteY52" fmla="*/ 47021 h 386350"/>
              <a:gd name="connsiteX53" fmla="*/ 350170 w 925242"/>
              <a:gd name="connsiteY53" fmla="*/ 50593 h 386350"/>
              <a:gd name="connsiteX54" fmla="*/ 339455 w 925242"/>
              <a:gd name="connsiteY54" fmla="*/ 61309 h 386350"/>
              <a:gd name="connsiteX55" fmla="*/ 314452 w 925242"/>
              <a:gd name="connsiteY55" fmla="*/ 68453 h 386350"/>
              <a:gd name="connsiteX56" fmla="*/ 310880 w 925242"/>
              <a:gd name="connsiteY56" fmla="*/ 79168 h 386350"/>
              <a:gd name="connsiteX57" fmla="*/ 289448 w 925242"/>
              <a:gd name="connsiteY57" fmla="*/ 89884 h 386350"/>
              <a:gd name="connsiteX58" fmla="*/ 214439 w 925242"/>
              <a:gd name="connsiteY58" fmla="*/ 82740 h 386350"/>
              <a:gd name="connsiteX59" fmla="*/ 200152 w 925242"/>
              <a:gd name="connsiteY59" fmla="*/ 79168 h 386350"/>
              <a:gd name="connsiteX60" fmla="*/ 178720 w 925242"/>
              <a:gd name="connsiteY60" fmla="*/ 68453 h 386350"/>
              <a:gd name="connsiteX61" fmla="*/ 168005 w 925242"/>
              <a:gd name="connsiteY61" fmla="*/ 57737 h 386350"/>
              <a:gd name="connsiteX62" fmla="*/ 132286 w 925242"/>
              <a:gd name="connsiteY62" fmla="*/ 43450 h 386350"/>
              <a:gd name="connsiteX63" fmla="*/ 75136 w 925242"/>
              <a:gd name="connsiteY63" fmla="*/ 32734 h 386350"/>
              <a:gd name="connsiteX64" fmla="*/ 3698 w 925242"/>
              <a:gd name="connsiteY64" fmla="*/ 36306 h 386350"/>
              <a:gd name="connsiteX65" fmla="*/ 127 w 925242"/>
              <a:gd name="connsiteY65" fmla="*/ 47021 h 386350"/>
              <a:gd name="connsiteX66" fmla="*/ 3698 w 925242"/>
              <a:gd name="connsiteY66" fmla="*/ 104171 h 386350"/>
              <a:gd name="connsiteX67" fmla="*/ 10842 w 925242"/>
              <a:gd name="connsiteY67" fmla="*/ 125603 h 386350"/>
              <a:gd name="connsiteX68" fmla="*/ 21558 w 925242"/>
              <a:gd name="connsiteY68" fmla="*/ 129175 h 386350"/>
              <a:gd name="connsiteX69" fmla="*/ 42989 w 925242"/>
              <a:gd name="connsiteY69" fmla="*/ 139890 h 386350"/>
              <a:gd name="connsiteX70" fmla="*/ 153717 w 925242"/>
              <a:gd name="connsiteY70" fmla="*/ 143462 h 386350"/>
              <a:gd name="connsiteX71" fmla="*/ 171577 w 925242"/>
              <a:gd name="connsiteY71" fmla="*/ 147034 h 386350"/>
              <a:gd name="connsiteX72" fmla="*/ 193008 w 925242"/>
              <a:gd name="connsiteY72" fmla="*/ 150606 h 386350"/>
              <a:gd name="connsiteX73" fmla="*/ 210867 w 925242"/>
              <a:gd name="connsiteY73" fmla="*/ 157750 h 386350"/>
              <a:gd name="connsiteX74" fmla="*/ 250158 w 925242"/>
              <a:gd name="connsiteY74" fmla="*/ 168465 h 386350"/>
              <a:gd name="connsiteX75" fmla="*/ 268017 w 925242"/>
              <a:gd name="connsiteY75" fmla="*/ 197040 h 386350"/>
              <a:gd name="connsiteX76" fmla="*/ 271589 w 925242"/>
              <a:gd name="connsiteY76" fmla="*/ 207756 h 386350"/>
              <a:gd name="connsiteX77" fmla="*/ 282305 w 925242"/>
              <a:gd name="connsiteY77" fmla="*/ 218471 h 386350"/>
              <a:gd name="connsiteX78" fmla="*/ 296592 w 925242"/>
              <a:gd name="connsiteY78" fmla="*/ 239903 h 386350"/>
              <a:gd name="connsiteX79" fmla="*/ 285877 w 925242"/>
              <a:gd name="connsiteY79" fmla="*/ 243475 h 38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925242" h="386350">
                <a:moveTo>
                  <a:pt x="285877" y="243475"/>
                </a:moveTo>
                <a:cubicBezTo>
                  <a:pt x="285877" y="245261"/>
                  <a:pt x="292753" y="248698"/>
                  <a:pt x="296592" y="250618"/>
                </a:cubicBezTo>
                <a:cubicBezTo>
                  <a:pt x="299960" y="252302"/>
                  <a:pt x="303688" y="253156"/>
                  <a:pt x="307308" y="254190"/>
                </a:cubicBezTo>
                <a:cubicBezTo>
                  <a:pt x="329815" y="260621"/>
                  <a:pt x="318860" y="256116"/>
                  <a:pt x="350170" y="261334"/>
                </a:cubicBezTo>
                <a:cubicBezTo>
                  <a:pt x="381298" y="266522"/>
                  <a:pt x="349687" y="262814"/>
                  <a:pt x="375173" y="268478"/>
                </a:cubicBezTo>
                <a:cubicBezTo>
                  <a:pt x="390726" y="271934"/>
                  <a:pt x="405922" y="272769"/>
                  <a:pt x="421608" y="275621"/>
                </a:cubicBezTo>
                <a:cubicBezTo>
                  <a:pt x="426438" y="276499"/>
                  <a:pt x="431081" y="278230"/>
                  <a:pt x="435895" y="279193"/>
                </a:cubicBezTo>
                <a:cubicBezTo>
                  <a:pt x="442997" y="280613"/>
                  <a:pt x="450183" y="281574"/>
                  <a:pt x="457327" y="282765"/>
                </a:cubicBezTo>
                <a:cubicBezTo>
                  <a:pt x="481539" y="290836"/>
                  <a:pt x="452665" y="279436"/>
                  <a:pt x="482330" y="300625"/>
                </a:cubicBezTo>
                <a:cubicBezTo>
                  <a:pt x="485394" y="302813"/>
                  <a:pt x="489520" y="302874"/>
                  <a:pt x="493045" y="304196"/>
                </a:cubicBezTo>
                <a:cubicBezTo>
                  <a:pt x="499049" y="306447"/>
                  <a:pt x="505170" y="308472"/>
                  <a:pt x="510905" y="311340"/>
                </a:cubicBezTo>
                <a:cubicBezTo>
                  <a:pt x="514745" y="313260"/>
                  <a:pt x="517697" y="316741"/>
                  <a:pt x="521620" y="318484"/>
                </a:cubicBezTo>
                <a:cubicBezTo>
                  <a:pt x="541643" y="327383"/>
                  <a:pt x="539911" y="321224"/>
                  <a:pt x="553767" y="332771"/>
                </a:cubicBezTo>
                <a:cubicBezTo>
                  <a:pt x="557648" y="336005"/>
                  <a:pt x="560911" y="339915"/>
                  <a:pt x="564483" y="343487"/>
                </a:cubicBezTo>
                <a:cubicBezTo>
                  <a:pt x="570297" y="360929"/>
                  <a:pt x="569649" y="366512"/>
                  <a:pt x="582342" y="379206"/>
                </a:cubicBezTo>
                <a:cubicBezTo>
                  <a:pt x="585378" y="382242"/>
                  <a:pt x="589486" y="383969"/>
                  <a:pt x="593058" y="386350"/>
                </a:cubicBezTo>
                <a:cubicBezTo>
                  <a:pt x="621633" y="383969"/>
                  <a:pt x="650843" y="385654"/>
                  <a:pt x="678783" y="379206"/>
                </a:cubicBezTo>
                <a:cubicBezTo>
                  <a:pt x="683971" y="378009"/>
                  <a:pt x="683285" y="369541"/>
                  <a:pt x="685927" y="364918"/>
                </a:cubicBezTo>
                <a:cubicBezTo>
                  <a:pt x="688057" y="361191"/>
                  <a:pt x="691150" y="358042"/>
                  <a:pt x="693070" y="354203"/>
                </a:cubicBezTo>
                <a:cubicBezTo>
                  <a:pt x="707856" y="324630"/>
                  <a:pt x="683315" y="363477"/>
                  <a:pt x="703786" y="332771"/>
                </a:cubicBezTo>
                <a:cubicBezTo>
                  <a:pt x="722648" y="257326"/>
                  <a:pt x="699035" y="332238"/>
                  <a:pt x="893095" y="314912"/>
                </a:cubicBezTo>
                <a:cubicBezTo>
                  <a:pt x="899804" y="314313"/>
                  <a:pt x="902620" y="305387"/>
                  <a:pt x="907383" y="300625"/>
                </a:cubicBezTo>
                <a:cubicBezTo>
                  <a:pt x="908574" y="297053"/>
                  <a:pt x="909964" y="293542"/>
                  <a:pt x="910955" y="289909"/>
                </a:cubicBezTo>
                <a:cubicBezTo>
                  <a:pt x="913538" y="280437"/>
                  <a:pt x="914993" y="270648"/>
                  <a:pt x="918098" y="261334"/>
                </a:cubicBezTo>
                <a:lnTo>
                  <a:pt x="925242" y="239903"/>
                </a:lnTo>
                <a:cubicBezTo>
                  <a:pt x="922861" y="212519"/>
                  <a:pt x="923704" y="184660"/>
                  <a:pt x="918098" y="157750"/>
                </a:cubicBezTo>
                <a:cubicBezTo>
                  <a:pt x="917330" y="154064"/>
                  <a:pt x="910843" y="155661"/>
                  <a:pt x="907383" y="154178"/>
                </a:cubicBezTo>
                <a:cubicBezTo>
                  <a:pt x="881505" y="143087"/>
                  <a:pt x="905340" y="149483"/>
                  <a:pt x="875236" y="143462"/>
                </a:cubicBezTo>
                <a:cubicBezTo>
                  <a:pt x="851423" y="144653"/>
                  <a:pt x="827139" y="142171"/>
                  <a:pt x="803798" y="147034"/>
                </a:cubicBezTo>
                <a:cubicBezTo>
                  <a:pt x="797205" y="148408"/>
                  <a:pt x="794991" y="157406"/>
                  <a:pt x="789511" y="161321"/>
                </a:cubicBezTo>
                <a:cubicBezTo>
                  <a:pt x="786447" y="163509"/>
                  <a:pt x="782367" y="163702"/>
                  <a:pt x="778795" y="164893"/>
                </a:cubicBezTo>
                <a:cubicBezTo>
                  <a:pt x="775223" y="168465"/>
                  <a:pt x="772598" y="173350"/>
                  <a:pt x="768080" y="175609"/>
                </a:cubicBezTo>
                <a:cubicBezTo>
                  <a:pt x="762650" y="178324"/>
                  <a:pt x="756291" y="179181"/>
                  <a:pt x="750220" y="179181"/>
                </a:cubicBezTo>
                <a:cubicBezTo>
                  <a:pt x="706151" y="179181"/>
                  <a:pt x="662114" y="176800"/>
                  <a:pt x="618061" y="175609"/>
                </a:cubicBezTo>
                <a:cubicBezTo>
                  <a:pt x="614489" y="173228"/>
                  <a:pt x="608939" y="172451"/>
                  <a:pt x="607345" y="168465"/>
                </a:cubicBezTo>
                <a:cubicBezTo>
                  <a:pt x="590927" y="127420"/>
                  <a:pt x="617266" y="148886"/>
                  <a:pt x="593058" y="132746"/>
                </a:cubicBezTo>
                <a:cubicBezTo>
                  <a:pt x="591867" y="129174"/>
                  <a:pt x="590224" y="125723"/>
                  <a:pt x="589486" y="122031"/>
                </a:cubicBezTo>
                <a:cubicBezTo>
                  <a:pt x="587292" y="111061"/>
                  <a:pt x="587722" y="97072"/>
                  <a:pt x="582342" y="86312"/>
                </a:cubicBezTo>
                <a:cubicBezTo>
                  <a:pt x="580422" y="82472"/>
                  <a:pt x="578925" y="77726"/>
                  <a:pt x="575198" y="75596"/>
                </a:cubicBezTo>
                <a:cubicBezTo>
                  <a:pt x="569927" y="72584"/>
                  <a:pt x="563265" y="73342"/>
                  <a:pt x="557339" y="72025"/>
                </a:cubicBezTo>
                <a:cubicBezTo>
                  <a:pt x="552547" y="70960"/>
                  <a:pt x="547814" y="69644"/>
                  <a:pt x="543052" y="68453"/>
                </a:cubicBezTo>
                <a:cubicBezTo>
                  <a:pt x="540671" y="64881"/>
                  <a:pt x="539206" y="60485"/>
                  <a:pt x="535908" y="57737"/>
                </a:cubicBezTo>
                <a:cubicBezTo>
                  <a:pt x="531817" y="54328"/>
                  <a:pt x="526243" y="53235"/>
                  <a:pt x="521620" y="50593"/>
                </a:cubicBezTo>
                <a:cubicBezTo>
                  <a:pt x="517893" y="48463"/>
                  <a:pt x="514203" y="46198"/>
                  <a:pt x="510905" y="43450"/>
                </a:cubicBezTo>
                <a:cubicBezTo>
                  <a:pt x="497087" y="31935"/>
                  <a:pt x="502925" y="31746"/>
                  <a:pt x="485902" y="22018"/>
                </a:cubicBezTo>
                <a:cubicBezTo>
                  <a:pt x="482633" y="20150"/>
                  <a:pt x="478758" y="19637"/>
                  <a:pt x="475186" y="18446"/>
                </a:cubicBezTo>
                <a:cubicBezTo>
                  <a:pt x="472805" y="14874"/>
                  <a:pt x="471394" y="10413"/>
                  <a:pt x="468042" y="7731"/>
                </a:cubicBezTo>
                <a:cubicBezTo>
                  <a:pt x="465712" y="5867"/>
                  <a:pt x="443973" y="821"/>
                  <a:pt x="443039" y="587"/>
                </a:cubicBezTo>
                <a:cubicBezTo>
                  <a:pt x="429942" y="1778"/>
                  <a:pt x="416224" y="0"/>
                  <a:pt x="403748" y="4159"/>
                </a:cubicBezTo>
                <a:cubicBezTo>
                  <a:pt x="400176" y="5350"/>
                  <a:pt x="402839" y="12213"/>
                  <a:pt x="400177" y="14875"/>
                </a:cubicBezTo>
                <a:cubicBezTo>
                  <a:pt x="397515" y="17537"/>
                  <a:pt x="393033" y="17256"/>
                  <a:pt x="389461" y="18446"/>
                </a:cubicBezTo>
                <a:cubicBezTo>
                  <a:pt x="388225" y="20918"/>
                  <a:pt x="378960" y="40926"/>
                  <a:pt x="375173" y="43450"/>
                </a:cubicBezTo>
                <a:cubicBezTo>
                  <a:pt x="371089" y="46173"/>
                  <a:pt x="365606" y="45673"/>
                  <a:pt x="360886" y="47021"/>
                </a:cubicBezTo>
                <a:cubicBezTo>
                  <a:pt x="357266" y="48055"/>
                  <a:pt x="353742" y="49402"/>
                  <a:pt x="350170" y="50593"/>
                </a:cubicBezTo>
                <a:cubicBezTo>
                  <a:pt x="346598" y="54165"/>
                  <a:pt x="343658" y="58507"/>
                  <a:pt x="339455" y="61309"/>
                </a:cubicBezTo>
                <a:cubicBezTo>
                  <a:pt x="336381" y="63358"/>
                  <a:pt x="316357" y="67977"/>
                  <a:pt x="314452" y="68453"/>
                </a:cubicBezTo>
                <a:cubicBezTo>
                  <a:pt x="313261" y="72025"/>
                  <a:pt x="313232" y="76228"/>
                  <a:pt x="310880" y="79168"/>
                </a:cubicBezTo>
                <a:cubicBezTo>
                  <a:pt x="305844" y="85463"/>
                  <a:pt x="296508" y="87531"/>
                  <a:pt x="289448" y="89884"/>
                </a:cubicBezTo>
                <a:cubicBezTo>
                  <a:pt x="264445" y="87503"/>
                  <a:pt x="239376" y="85733"/>
                  <a:pt x="214439" y="82740"/>
                </a:cubicBezTo>
                <a:cubicBezTo>
                  <a:pt x="209565" y="82155"/>
                  <a:pt x="204664" y="81102"/>
                  <a:pt x="200152" y="79168"/>
                </a:cubicBezTo>
                <a:cubicBezTo>
                  <a:pt x="151682" y="58396"/>
                  <a:pt x="223874" y="83504"/>
                  <a:pt x="178720" y="68453"/>
                </a:cubicBezTo>
                <a:cubicBezTo>
                  <a:pt x="175148" y="64881"/>
                  <a:pt x="172115" y="60673"/>
                  <a:pt x="168005" y="57737"/>
                </a:cubicBezTo>
                <a:cubicBezTo>
                  <a:pt x="160045" y="52051"/>
                  <a:pt x="140295" y="45452"/>
                  <a:pt x="132286" y="43450"/>
                </a:cubicBezTo>
                <a:cubicBezTo>
                  <a:pt x="94398" y="33978"/>
                  <a:pt x="113453" y="37524"/>
                  <a:pt x="75136" y="32734"/>
                </a:cubicBezTo>
                <a:cubicBezTo>
                  <a:pt x="51323" y="33925"/>
                  <a:pt x="27119" y="31845"/>
                  <a:pt x="3698" y="36306"/>
                </a:cubicBezTo>
                <a:cubicBezTo>
                  <a:pt x="0" y="37010"/>
                  <a:pt x="127" y="43256"/>
                  <a:pt x="127" y="47021"/>
                </a:cubicBezTo>
                <a:cubicBezTo>
                  <a:pt x="127" y="66108"/>
                  <a:pt x="1119" y="85259"/>
                  <a:pt x="3698" y="104171"/>
                </a:cubicBezTo>
                <a:cubicBezTo>
                  <a:pt x="4715" y="111632"/>
                  <a:pt x="3698" y="123222"/>
                  <a:pt x="10842" y="125603"/>
                </a:cubicBezTo>
                <a:cubicBezTo>
                  <a:pt x="14414" y="126794"/>
                  <a:pt x="18190" y="127491"/>
                  <a:pt x="21558" y="129175"/>
                </a:cubicBezTo>
                <a:cubicBezTo>
                  <a:pt x="30147" y="133469"/>
                  <a:pt x="32814" y="139291"/>
                  <a:pt x="42989" y="139890"/>
                </a:cubicBezTo>
                <a:cubicBezTo>
                  <a:pt x="79854" y="142059"/>
                  <a:pt x="116808" y="142271"/>
                  <a:pt x="153717" y="143462"/>
                </a:cubicBezTo>
                <a:lnTo>
                  <a:pt x="171577" y="147034"/>
                </a:lnTo>
                <a:cubicBezTo>
                  <a:pt x="178702" y="148330"/>
                  <a:pt x="186021" y="148700"/>
                  <a:pt x="193008" y="150606"/>
                </a:cubicBezTo>
                <a:cubicBezTo>
                  <a:pt x="199194" y="152293"/>
                  <a:pt x="204841" y="155559"/>
                  <a:pt x="210867" y="157750"/>
                </a:cubicBezTo>
                <a:cubicBezTo>
                  <a:pt x="233018" y="165805"/>
                  <a:pt x="228977" y="164229"/>
                  <a:pt x="250158" y="168465"/>
                </a:cubicBezTo>
                <a:cubicBezTo>
                  <a:pt x="257210" y="203724"/>
                  <a:pt x="246606" y="171346"/>
                  <a:pt x="268017" y="197040"/>
                </a:cubicBezTo>
                <a:cubicBezTo>
                  <a:pt x="270427" y="199933"/>
                  <a:pt x="269500" y="204623"/>
                  <a:pt x="271589" y="207756"/>
                </a:cubicBezTo>
                <a:cubicBezTo>
                  <a:pt x="274391" y="211959"/>
                  <a:pt x="279204" y="214484"/>
                  <a:pt x="282305" y="218471"/>
                </a:cubicBezTo>
                <a:cubicBezTo>
                  <a:pt x="287576" y="225248"/>
                  <a:pt x="296592" y="239903"/>
                  <a:pt x="296592" y="239903"/>
                </a:cubicBezTo>
                <a:cubicBezTo>
                  <a:pt x="300810" y="256773"/>
                  <a:pt x="285877" y="241689"/>
                  <a:pt x="285877" y="243475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Полилиния 42"/>
          <p:cNvSpPr/>
          <p:nvPr/>
        </p:nvSpPr>
        <p:spPr bwMode="auto">
          <a:xfrm>
            <a:off x="5186363" y="4408488"/>
            <a:ext cx="211137" cy="266700"/>
          </a:xfrm>
          <a:custGeom>
            <a:avLst/>
            <a:gdLst>
              <a:gd name="connsiteX0" fmla="*/ 204460 w 211836"/>
              <a:gd name="connsiteY0" fmla="*/ 184245 h 267349"/>
              <a:gd name="connsiteX1" fmla="*/ 183988 w 211836"/>
              <a:gd name="connsiteY1" fmla="*/ 54591 h 267349"/>
              <a:gd name="connsiteX2" fmla="*/ 156693 w 211836"/>
              <a:gd name="connsiteY2" fmla="*/ 40943 h 267349"/>
              <a:gd name="connsiteX3" fmla="*/ 143045 w 211836"/>
              <a:gd name="connsiteY3" fmla="*/ 20472 h 267349"/>
              <a:gd name="connsiteX4" fmla="*/ 122573 w 211836"/>
              <a:gd name="connsiteY4" fmla="*/ 13648 h 267349"/>
              <a:gd name="connsiteX5" fmla="*/ 102101 w 211836"/>
              <a:gd name="connsiteY5" fmla="*/ 0 h 267349"/>
              <a:gd name="connsiteX6" fmla="*/ 20215 w 211836"/>
              <a:gd name="connsiteY6" fmla="*/ 6824 h 267349"/>
              <a:gd name="connsiteX7" fmla="*/ 13391 w 211836"/>
              <a:gd name="connsiteY7" fmla="*/ 40943 h 267349"/>
              <a:gd name="connsiteX8" fmla="*/ 6567 w 211836"/>
              <a:gd name="connsiteY8" fmla="*/ 102358 h 267349"/>
              <a:gd name="connsiteX9" fmla="*/ 13391 w 211836"/>
              <a:gd name="connsiteY9" fmla="*/ 218364 h 267349"/>
              <a:gd name="connsiteX10" fmla="*/ 54334 w 211836"/>
              <a:gd name="connsiteY10" fmla="*/ 232012 h 267349"/>
              <a:gd name="connsiteX11" fmla="*/ 122573 w 211836"/>
              <a:gd name="connsiteY11" fmla="*/ 259307 h 267349"/>
              <a:gd name="connsiteX12" fmla="*/ 143045 w 211836"/>
              <a:gd name="connsiteY12" fmla="*/ 266131 h 267349"/>
              <a:gd name="connsiteX13" fmla="*/ 183988 w 211836"/>
              <a:gd name="connsiteY13" fmla="*/ 259307 h 267349"/>
              <a:gd name="connsiteX14" fmla="*/ 190812 w 211836"/>
              <a:gd name="connsiteY14" fmla="*/ 232012 h 267349"/>
              <a:gd name="connsiteX15" fmla="*/ 204460 w 211836"/>
              <a:gd name="connsiteY15" fmla="*/ 211540 h 267349"/>
              <a:gd name="connsiteX16" fmla="*/ 204460 w 211836"/>
              <a:gd name="connsiteY16" fmla="*/ 184245 h 26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1836" h="267349">
                <a:moveTo>
                  <a:pt x="204460" y="184245"/>
                </a:moveTo>
                <a:cubicBezTo>
                  <a:pt x="201048" y="158087"/>
                  <a:pt x="210862" y="81465"/>
                  <a:pt x="183988" y="54591"/>
                </a:cubicBezTo>
                <a:cubicBezTo>
                  <a:pt x="176795" y="47398"/>
                  <a:pt x="165791" y="45492"/>
                  <a:pt x="156693" y="40943"/>
                </a:cubicBezTo>
                <a:cubicBezTo>
                  <a:pt x="152144" y="34119"/>
                  <a:pt x="149449" y="25595"/>
                  <a:pt x="143045" y="20472"/>
                </a:cubicBezTo>
                <a:cubicBezTo>
                  <a:pt x="137428" y="15979"/>
                  <a:pt x="129007" y="16865"/>
                  <a:pt x="122573" y="13648"/>
                </a:cubicBezTo>
                <a:cubicBezTo>
                  <a:pt x="115237" y="9980"/>
                  <a:pt x="108925" y="4549"/>
                  <a:pt x="102101" y="0"/>
                </a:cubicBezTo>
                <a:lnTo>
                  <a:pt x="20215" y="6824"/>
                </a:lnTo>
                <a:cubicBezTo>
                  <a:pt x="9684" y="11684"/>
                  <a:pt x="15031" y="29461"/>
                  <a:pt x="13391" y="40943"/>
                </a:cubicBezTo>
                <a:cubicBezTo>
                  <a:pt x="10478" y="61334"/>
                  <a:pt x="8842" y="81886"/>
                  <a:pt x="6567" y="102358"/>
                </a:cubicBezTo>
                <a:cubicBezTo>
                  <a:pt x="8842" y="141027"/>
                  <a:pt x="0" y="182017"/>
                  <a:pt x="13391" y="218364"/>
                </a:cubicBezTo>
                <a:cubicBezTo>
                  <a:pt x="18364" y="231863"/>
                  <a:pt x="41467" y="225578"/>
                  <a:pt x="54334" y="232012"/>
                </a:cubicBezTo>
                <a:cubicBezTo>
                  <a:pt x="94498" y="252094"/>
                  <a:pt x="71978" y="242442"/>
                  <a:pt x="122573" y="259307"/>
                </a:cubicBezTo>
                <a:lnTo>
                  <a:pt x="143045" y="266131"/>
                </a:lnTo>
                <a:cubicBezTo>
                  <a:pt x="156693" y="263856"/>
                  <a:pt x="172729" y="267349"/>
                  <a:pt x="183988" y="259307"/>
                </a:cubicBezTo>
                <a:cubicBezTo>
                  <a:pt x="191620" y="253856"/>
                  <a:pt x="187118" y="240632"/>
                  <a:pt x="190812" y="232012"/>
                </a:cubicBezTo>
                <a:cubicBezTo>
                  <a:pt x="194043" y="224474"/>
                  <a:pt x="199911" y="218364"/>
                  <a:pt x="204460" y="211540"/>
                </a:cubicBezTo>
                <a:cubicBezTo>
                  <a:pt x="211836" y="182038"/>
                  <a:pt x="207872" y="210403"/>
                  <a:pt x="204460" y="184245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Полилиния 43"/>
          <p:cNvSpPr/>
          <p:nvPr/>
        </p:nvSpPr>
        <p:spPr bwMode="auto">
          <a:xfrm>
            <a:off x="7083425" y="4052888"/>
            <a:ext cx="606425" cy="990600"/>
          </a:xfrm>
          <a:custGeom>
            <a:avLst/>
            <a:gdLst>
              <a:gd name="connsiteX0" fmla="*/ 600502 w 606188"/>
              <a:gd name="connsiteY0" fmla="*/ 975815 h 989463"/>
              <a:gd name="connsiteX1" fmla="*/ 511791 w 606188"/>
              <a:gd name="connsiteY1" fmla="*/ 955343 h 989463"/>
              <a:gd name="connsiteX2" fmla="*/ 423081 w 606188"/>
              <a:gd name="connsiteY2" fmla="*/ 934872 h 989463"/>
              <a:gd name="connsiteX3" fmla="*/ 402609 w 606188"/>
              <a:gd name="connsiteY3" fmla="*/ 928048 h 989463"/>
              <a:gd name="connsiteX4" fmla="*/ 348018 w 606188"/>
              <a:gd name="connsiteY4" fmla="*/ 914400 h 989463"/>
              <a:gd name="connsiteX5" fmla="*/ 334370 w 606188"/>
              <a:gd name="connsiteY5" fmla="*/ 893928 h 989463"/>
              <a:gd name="connsiteX6" fmla="*/ 327546 w 606188"/>
              <a:gd name="connsiteY6" fmla="*/ 866633 h 989463"/>
              <a:gd name="connsiteX7" fmla="*/ 307075 w 606188"/>
              <a:gd name="connsiteY7" fmla="*/ 846161 h 989463"/>
              <a:gd name="connsiteX8" fmla="*/ 279779 w 606188"/>
              <a:gd name="connsiteY8" fmla="*/ 812042 h 989463"/>
              <a:gd name="connsiteX9" fmla="*/ 266131 w 606188"/>
              <a:gd name="connsiteY9" fmla="*/ 791570 h 989463"/>
              <a:gd name="connsiteX10" fmla="*/ 218364 w 606188"/>
              <a:gd name="connsiteY10" fmla="*/ 764275 h 989463"/>
              <a:gd name="connsiteX11" fmla="*/ 211540 w 606188"/>
              <a:gd name="connsiteY11" fmla="*/ 743803 h 989463"/>
              <a:gd name="connsiteX12" fmla="*/ 163773 w 606188"/>
              <a:gd name="connsiteY12" fmla="*/ 716508 h 989463"/>
              <a:gd name="connsiteX13" fmla="*/ 177421 w 606188"/>
              <a:gd name="connsiteY13" fmla="*/ 655093 h 989463"/>
              <a:gd name="connsiteX14" fmla="*/ 204716 w 606188"/>
              <a:gd name="connsiteY14" fmla="*/ 648269 h 989463"/>
              <a:gd name="connsiteX15" fmla="*/ 225188 w 606188"/>
              <a:gd name="connsiteY15" fmla="*/ 593678 h 989463"/>
              <a:gd name="connsiteX16" fmla="*/ 218364 w 606188"/>
              <a:gd name="connsiteY16" fmla="*/ 573206 h 989463"/>
              <a:gd name="connsiteX17" fmla="*/ 197893 w 606188"/>
              <a:gd name="connsiteY17" fmla="*/ 559558 h 989463"/>
              <a:gd name="connsiteX18" fmla="*/ 177421 w 606188"/>
              <a:gd name="connsiteY18" fmla="*/ 491319 h 989463"/>
              <a:gd name="connsiteX19" fmla="*/ 163773 w 606188"/>
              <a:gd name="connsiteY19" fmla="*/ 470848 h 989463"/>
              <a:gd name="connsiteX20" fmla="*/ 143302 w 606188"/>
              <a:gd name="connsiteY20" fmla="*/ 402609 h 989463"/>
              <a:gd name="connsiteX21" fmla="*/ 150125 w 606188"/>
              <a:gd name="connsiteY21" fmla="*/ 368490 h 989463"/>
              <a:gd name="connsiteX22" fmla="*/ 354842 w 606188"/>
              <a:gd name="connsiteY22" fmla="*/ 382137 h 989463"/>
              <a:gd name="connsiteX23" fmla="*/ 382137 w 606188"/>
              <a:gd name="connsiteY23" fmla="*/ 368490 h 989463"/>
              <a:gd name="connsiteX24" fmla="*/ 388961 w 606188"/>
              <a:gd name="connsiteY24" fmla="*/ 348018 h 989463"/>
              <a:gd name="connsiteX25" fmla="*/ 395785 w 606188"/>
              <a:gd name="connsiteY25" fmla="*/ 286603 h 989463"/>
              <a:gd name="connsiteX26" fmla="*/ 388961 w 606188"/>
              <a:gd name="connsiteY26" fmla="*/ 184245 h 989463"/>
              <a:gd name="connsiteX27" fmla="*/ 361666 w 606188"/>
              <a:gd name="connsiteY27" fmla="*/ 170597 h 989463"/>
              <a:gd name="connsiteX28" fmla="*/ 313899 w 606188"/>
              <a:gd name="connsiteY28" fmla="*/ 150125 h 989463"/>
              <a:gd name="connsiteX29" fmla="*/ 320722 w 606188"/>
              <a:gd name="connsiteY29" fmla="*/ 88711 h 989463"/>
              <a:gd name="connsiteX30" fmla="*/ 423081 w 606188"/>
              <a:gd name="connsiteY30" fmla="*/ 13648 h 989463"/>
              <a:gd name="connsiteX31" fmla="*/ 395785 w 606188"/>
              <a:gd name="connsiteY31" fmla="*/ 0 h 989463"/>
              <a:gd name="connsiteX32" fmla="*/ 143302 w 606188"/>
              <a:gd name="connsiteY32" fmla="*/ 6824 h 989463"/>
              <a:gd name="connsiteX33" fmla="*/ 136478 w 606188"/>
              <a:gd name="connsiteY33" fmla="*/ 34119 h 989463"/>
              <a:gd name="connsiteX34" fmla="*/ 88711 w 606188"/>
              <a:gd name="connsiteY34" fmla="*/ 88711 h 989463"/>
              <a:gd name="connsiteX35" fmla="*/ 61415 w 606188"/>
              <a:gd name="connsiteY35" fmla="*/ 156949 h 989463"/>
              <a:gd name="connsiteX36" fmla="*/ 40943 w 606188"/>
              <a:gd name="connsiteY36" fmla="*/ 163773 h 989463"/>
              <a:gd name="connsiteX37" fmla="*/ 27296 w 606188"/>
              <a:gd name="connsiteY37" fmla="*/ 184245 h 989463"/>
              <a:gd name="connsiteX38" fmla="*/ 47767 w 606188"/>
              <a:gd name="connsiteY38" fmla="*/ 354842 h 989463"/>
              <a:gd name="connsiteX39" fmla="*/ 68239 w 606188"/>
              <a:gd name="connsiteY39" fmla="*/ 375314 h 989463"/>
              <a:gd name="connsiteX40" fmla="*/ 81887 w 606188"/>
              <a:gd name="connsiteY40" fmla="*/ 436728 h 989463"/>
              <a:gd name="connsiteX41" fmla="*/ 88711 w 606188"/>
              <a:gd name="connsiteY41" fmla="*/ 464024 h 989463"/>
              <a:gd name="connsiteX42" fmla="*/ 102358 w 606188"/>
              <a:gd name="connsiteY42" fmla="*/ 484496 h 989463"/>
              <a:gd name="connsiteX43" fmla="*/ 116006 w 606188"/>
              <a:gd name="connsiteY43" fmla="*/ 539087 h 989463"/>
              <a:gd name="connsiteX44" fmla="*/ 129654 w 606188"/>
              <a:gd name="connsiteY44" fmla="*/ 586854 h 989463"/>
              <a:gd name="connsiteX45" fmla="*/ 122830 w 606188"/>
              <a:gd name="connsiteY45" fmla="*/ 627797 h 989463"/>
              <a:gd name="connsiteX46" fmla="*/ 102358 w 606188"/>
              <a:gd name="connsiteY46" fmla="*/ 620973 h 989463"/>
              <a:gd name="connsiteX47" fmla="*/ 61415 w 606188"/>
              <a:gd name="connsiteY47" fmla="*/ 600502 h 989463"/>
              <a:gd name="connsiteX48" fmla="*/ 54591 w 606188"/>
              <a:gd name="connsiteY48" fmla="*/ 580030 h 989463"/>
              <a:gd name="connsiteX49" fmla="*/ 0 w 606188"/>
              <a:gd name="connsiteY49" fmla="*/ 580030 h 989463"/>
              <a:gd name="connsiteX50" fmla="*/ 6824 w 606188"/>
              <a:gd name="connsiteY50" fmla="*/ 614149 h 989463"/>
              <a:gd name="connsiteX51" fmla="*/ 27296 w 606188"/>
              <a:gd name="connsiteY51" fmla="*/ 620973 h 989463"/>
              <a:gd name="connsiteX52" fmla="*/ 34119 w 606188"/>
              <a:gd name="connsiteY52" fmla="*/ 641445 h 989463"/>
              <a:gd name="connsiteX53" fmla="*/ 47767 w 606188"/>
              <a:gd name="connsiteY53" fmla="*/ 661916 h 989463"/>
              <a:gd name="connsiteX54" fmla="*/ 54591 w 606188"/>
              <a:gd name="connsiteY54" fmla="*/ 689212 h 989463"/>
              <a:gd name="connsiteX55" fmla="*/ 61415 w 606188"/>
              <a:gd name="connsiteY55" fmla="*/ 709684 h 989463"/>
              <a:gd name="connsiteX56" fmla="*/ 68239 w 606188"/>
              <a:gd name="connsiteY56" fmla="*/ 743803 h 989463"/>
              <a:gd name="connsiteX57" fmla="*/ 75063 w 606188"/>
              <a:gd name="connsiteY57" fmla="*/ 771099 h 989463"/>
              <a:gd name="connsiteX58" fmla="*/ 95534 w 606188"/>
              <a:gd name="connsiteY58" fmla="*/ 832514 h 989463"/>
              <a:gd name="connsiteX59" fmla="*/ 116006 w 606188"/>
              <a:gd name="connsiteY59" fmla="*/ 839337 h 989463"/>
              <a:gd name="connsiteX60" fmla="*/ 136478 w 606188"/>
              <a:gd name="connsiteY60" fmla="*/ 852985 h 989463"/>
              <a:gd name="connsiteX61" fmla="*/ 184245 w 606188"/>
              <a:gd name="connsiteY61" fmla="*/ 866633 h 989463"/>
              <a:gd name="connsiteX62" fmla="*/ 204716 w 606188"/>
              <a:gd name="connsiteY62" fmla="*/ 880281 h 989463"/>
              <a:gd name="connsiteX63" fmla="*/ 225188 w 606188"/>
              <a:gd name="connsiteY63" fmla="*/ 887105 h 989463"/>
              <a:gd name="connsiteX64" fmla="*/ 252484 w 606188"/>
              <a:gd name="connsiteY64" fmla="*/ 900752 h 989463"/>
              <a:gd name="connsiteX65" fmla="*/ 272955 w 606188"/>
              <a:gd name="connsiteY65" fmla="*/ 907576 h 989463"/>
              <a:gd name="connsiteX66" fmla="*/ 300251 w 606188"/>
              <a:gd name="connsiteY66" fmla="*/ 921224 h 989463"/>
              <a:gd name="connsiteX67" fmla="*/ 341194 w 606188"/>
              <a:gd name="connsiteY67" fmla="*/ 934872 h 989463"/>
              <a:gd name="connsiteX68" fmla="*/ 395785 w 606188"/>
              <a:gd name="connsiteY68" fmla="*/ 962167 h 989463"/>
              <a:gd name="connsiteX69" fmla="*/ 416257 w 606188"/>
              <a:gd name="connsiteY69" fmla="*/ 975815 h 989463"/>
              <a:gd name="connsiteX70" fmla="*/ 477672 w 606188"/>
              <a:gd name="connsiteY70" fmla="*/ 989463 h 989463"/>
              <a:gd name="connsiteX71" fmla="*/ 600502 w 606188"/>
              <a:gd name="connsiteY71" fmla="*/ 975815 h 98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6188" h="989463">
                <a:moveTo>
                  <a:pt x="600502" y="975815"/>
                </a:moveTo>
                <a:cubicBezTo>
                  <a:pt x="606188" y="970128"/>
                  <a:pt x="596883" y="968778"/>
                  <a:pt x="511791" y="955343"/>
                </a:cubicBezTo>
                <a:cubicBezTo>
                  <a:pt x="506489" y="954506"/>
                  <a:pt x="441532" y="940144"/>
                  <a:pt x="423081" y="934872"/>
                </a:cubicBezTo>
                <a:cubicBezTo>
                  <a:pt x="416165" y="932896"/>
                  <a:pt x="409549" y="929941"/>
                  <a:pt x="402609" y="928048"/>
                </a:cubicBezTo>
                <a:cubicBezTo>
                  <a:pt x="384513" y="923113"/>
                  <a:pt x="348018" y="914400"/>
                  <a:pt x="348018" y="914400"/>
                </a:cubicBezTo>
                <a:cubicBezTo>
                  <a:pt x="343469" y="907576"/>
                  <a:pt x="337601" y="901466"/>
                  <a:pt x="334370" y="893928"/>
                </a:cubicBezTo>
                <a:cubicBezTo>
                  <a:pt x="330676" y="885308"/>
                  <a:pt x="332199" y="874776"/>
                  <a:pt x="327546" y="866633"/>
                </a:cubicBezTo>
                <a:cubicBezTo>
                  <a:pt x="322758" y="858254"/>
                  <a:pt x="313899" y="852985"/>
                  <a:pt x="307075" y="846161"/>
                </a:cubicBezTo>
                <a:cubicBezTo>
                  <a:pt x="292922" y="789551"/>
                  <a:pt x="313431" y="838964"/>
                  <a:pt x="279779" y="812042"/>
                </a:cubicBezTo>
                <a:cubicBezTo>
                  <a:pt x="273375" y="806919"/>
                  <a:pt x="271930" y="797369"/>
                  <a:pt x="266131" y="791570"/>
                </a:cubicBezTo>
                <a:cubicBezTo>
                  <a:pt x="256483" y="781922"/>
                  <a:pt x="229072" y="769629"/>
                  <a:pt x="218364" y="764275"/>
                </a:cubicBezTo>
                <a:cubicBezTo>
                  <a:pt x="216089" y="757451"/>
                  <a:pt x="216033" y="749420"/>
                  <a:pt x="211540" y="743803"/>
                </a:cubicBezTo>
                <a:cubicBezTo>
                  <a:pt x="205108" y="735763"/>
                  <a:pt x="170492" y="719867"/>
                  <a:pt x="163773" y="716508"/>
                </a:cubicBezTo>
                <a:cubicBezTo>
                  <a:pt x="150034" y="675292"/>
                  <a:pt x="135844" y="675881"/>
                  <a:pt x="177421" y="655093"/>
                </a:cubicBezTo>
                <a:cubicBezTo>
                  <a:pt x="185809" y="650899"/>
                  <a:pt x="195618" y="650544"/>
                  <a:pt x="204716" y="648269"/>
                </a:cubicBezTo>
                <a:cubicBezTo>
                  <a:pt x="212480" y="632741"/>
                  <a:pt x="225188" y="612259"/>
                  <a:pt x="225188" y="593678"/>
                </a:cubicBezTo>
                <a:cubicBezTo>
                  <a:pt x="225188" y="586485"/>
                  <a:pt x="222857" y="578823"/>
                  <a:pt x="218364" y="573206"/>
                </a:cubicBezTo>
                <a:cubicBezTo>
                  <a:pt x="213241" y="566802"/>
                  <a:pt x="204717" y="564107"/>
                  <a:pt x="197893" y="559558"/>
                </a:cubicBezTo>
                <a:cubicBezTo>
                  <a:pt x="194078" y="544300"/>
                  <a:pt x="184066" y="501286"/>
                  <a:pt x="177421" y="491319"/>
                </a:cubicBezTo>
                <a:lnTo>
                  <a:pt x="163773" y="470848"/>
                </a:lnTo>
                <a:cubicBezTo>
                  <a:pt x="147159" y="421008"/>
                  <a:pt x="153614" y="443862"/>
                  <a:pt x="143302" y="402609"/>
                </a:cubicBezTo>
                <a:cubicBezTo>
                  <a:pt x="145576" y="391236"/>
                  <a:pt x="138732" y="370660"/>
                  <a:pt x="150125" y="368490"/>
                </a:cubicBezTo>
                <a:cubicBezTo>
                  <a:pt x="177541" y="363268"/>
                  <a:pt x="307472" y="377401"/>
                  <a:pt x="354842" y="382137"/>
                </a:cubicBezTo>
                <a:cubicBezTo>
                  <a:pt x="363940" y="377588"/>
                  <a:pt x="374944" y="375683"/>
                  <a:pt x="382137" y="368490"/>
                </a:cubicBezTo>
                <a:cubicBezTo>
                  <a:pt x="387223" y="363404"/>
                  <a:pt x="387778" y="355113"/>
                  <a:pt x="388961" y="348018"/>
                </a:cubicBezTo>
                <a:cubicBezTo>
                  <a:pt x="392347" y="327701"/>
                  <a:pt x="393510" y="307075"/>
                  <a:pt x="395785" y="286603"/>
                </a:cubicBezTo>
                <a:cubicBezTo>
                  <a:pt x="393510" y="252484"/>
                  <a:pt x="398610" y="217051"/>
                  <a:pt x="388961" y="184245"/>
                </a:cubicBezTo>
                <a:cubicBezTo>
                  <a:pt x="386091" y="174486"/>
                  <a:pt x="370498" y="175644"/>
                  <a:pt x="361666" y="170597"/>
                </a:cubicBezTo>
                <a:cubicBezTo>
                  <a:pt x="325014" y="149653"/>
                  <a:pt x="358729" y="161333"/>
                  <a:pt x="313899" y="150125"/>
                </a:cubicBezTo>
                <a:cubicBezTo>
                  <a:pt x="316173" y="129654"/>
                  <a:pt x="302717" y="98714"/>
                  <a:pt x="320722" y="88711"/>
                </a:cubicBezTo>
                <a:cubicBezTo>
                  <a:pt x="391190" y="49563"/>
                  <a:pt x="485462" y="138412"/>
                  <a:pt x="423081" y="13648"/>
                </a:cubicBezTo>
                <a:cubicBezTo>
                  <a:pt x="418532" y="4549"/>
                  <a:pt x="404884" y="4549"/>
                  <a:pt x="395785" y="0"/>
                </a:cubicBezTo>
                <a:lnTo>
                  <a:pt x="143302" y="6824"/>
                </a:lnTo>
                <a:cubicBezTo>
                  <a:pt x="134004" y="8047"/>
                  <a:pt x="140672" y="25731"/>
                  <a:pt x="136478" y="34119"/>
                </a:cubicBezTo>
                <a:cubicBezTo>
                  <a:pt x="116575" y="73925"/>
                  <a:pt x="116859" y="69945"/>
                  <a:pt x="88711" y="88711"/>
                </a:cubicBezTo>
                <a:cubicBezTo>
                  <a:pt x="83316" y="126479"/>
                  <a:pt x="91584" y="136837"/>
                  <a:pt x="61415" y="156949"/>
                </a:cubicBezTo>
                <a:cubicBezTo>
                  <a:pt x="55430" y="160939"/>
                  <a:pt x="47767" y="161498"/>
                  <a:pt x="40943" y="163773"/>
                </a:cubicBezTo>
                <a:cubicBezTo>
                  <a:pt x="36394" y="170597"/>
                  <a:pt x="27637" y="176051"/>
                  <a:pt x="27296" y="184245"/>
                </a:cubicBezTo>
                <a:cubicBezTo>
                  <a:pt x="25547" y="226213"/>
                  <a:pt x="14659" y="308491"/>
                  <a:pt x="47767" y="354842"/>
                </a:cubicBezTo>
                <a:cubicBezTo>
                  <a:pt x="53376" y="362695"/>
                  <a:pt x="61415" y="368490"/>
                  <a:pt x="68239" y="375314"/>
                </a:cubicBezTo>
                <a:cubicBezTo>
                  <a:pt x="80555" y="449208"/>
                  <a:pt x="68447" y="389690"/>
                  <a:pt x="81887" y="436728"/>
                </a:cubicBezTo>
                <a:cubicBezTo>
                  <a:pt x="84464" y="445746"/>
                  <a:pt x="85017" y="455404"/>
                  <a:pt x="88711" y="464024"/>
                </a:cubicBezTo>
                <a:cubicBezTo>
                  <a:pt x="91941" y="471562"/>
                  <a:pt x="97809" y="477672"/>
                  <a:pt x="102358" y="484496"/>
                </a:cubicBezTo>
                <a:cubicBezTo>
                  <a:pt x="106907" y="502693"/>
                  <a:pt x="110074" y="521293"/>
                  <a:pt x="116006" y="539087"/>
                </a:cubicBezTo>
                <a:cubicBezTo>
                  <a:pt x="125796" y="568455"/>
                  <a:pt x="121085" y="552580"/>
                  <a:pt x="129654" y="586854"/>
                </a:cubicBezTo>
                <a:cubicBezTo>
                  <a:pt x="127379" y="600502"/>
                  <a:pt x="131473" y="616993"/>
                  <a:pt x="122830" y="627797"/>
                </a:cubicBezTo>
                <a:cubicBezTo>
                  <a:pt x="118336" y="633414"/>
                  <a:pt x="108792" y="624190"/>
                  <a:pt x="102358" y="620973"/>
                </a:cubicBezTo>
                <a:cubicBezTo>
                  <a:pt x="49453" y="594520"/>
                  <a:pt x="112866" y="617650"/>
                  <a:pt x="61415" y="600502"/>
                </a:cubicBezTo>
                <a:cubicBezTo>
                  <a:pt x="59140" y="593678"/>
                  <a:pt x="59677" y="585116"/>
                  <a:pt x="54591" y="580030"/>
                </a:cubicBezTo>
                <a:cubicBezTo>
                  <a:pt x="40602" y="566041"/>
                  <a:pt x="12978" y="577434"/>
                  <a:pt x="0" y="580030"/>
                </a:cubicBezTo>
                <a:cubicBezTo>
                  <a:pt x="2275" y="591403"/>
                  <a:pt x="390" y="604499"/>
                  <a:pt x="6824" y="614149"/>
                </a:cubicBezTo>
                <a:cubicBezTo>
                  <a:pt x="10814" y="620134"/>
                  <a:pt x="22210" y="615887"/>
                  <a:pt x="27296" y="620973"/>
                </a:cubicBezTo>
                <a:cubicBezTo>
                  <a:pt x="32382" y="626059"/>
                  <a:pt x="30902" y="635011"/>
                  <a:pt x="34119" y="641445"/>
                </a:cubicBezTo>
                <a:cubicBezTo>
                  <a:pt x="37787" y="648780"/>
                  <a:pt x="43218" y="655092"/>
                  <a:pt x="47767" y="661916"/>
                </a:cubicBezTo>
                <a:cubicBezTo>
                  <a:pt x="50042" y="671015"/>
                  <a:pt x="52014" y="680194"/>
                  <a:pt x="54591" y="689212"/>
                </a:cubicBezTo>
                <a:cubicBezTo>
                  <a:pt x="56567" y="696128"/>
                  <a:pt x="59670" y="702706"/>
                  <a:pt x="61415" y="709684"/>
                </a:cubicBezTo>
                <a:cubicBezTo>
                  <a:pt x="64228" y="720936"/>
                  <a:pt x="65723" y="732481"/>
                  <a:pt x="68239" y="743803"/>
                </a:cubicBezTo>
                <a:cubicBezTo>
                  <a:pt x="70274" y="752958"/>
                  <a:pt x="73028" y="761944"/>
                  <a:pt x="75063" y="771099"/>
                </a:cubicBezTo>
                <a:cubicBezTo>
                  <a:pt x="79005" y="788840"/>
                  <a:pt x="80977" y="817957"/>
                  <a:pt x="95534" y="832514"/>
                </a:cubicBezTo>
                <a:cubicBezTo>
                  <a:pt x="100620" y="837600"/>
                  <a:pt x="109182" y="837063"/>
                  <a:pt x="116006" y="839337"/>
                </a:cubicBezTo>
                <a:cubicBezTo>
                  <a:pt x="122830" y="843886"/>
                  <a:pt x="129142" y="849317"/>
                  <a:pt x="136478" y="852985"/>
                </a:cubicBezTo>
                <a:cubicBezTo>
                  <a:pt x="146269" y="857881"/>
                  <a:pt x="175498" y="864446"/>
                  <a:pt x="184245" y="866633"/>
                </a:cubicBezTo>
                <a:cubicBezTo>
                  <a:pt x="191069" y="871182"/>
                  <a:pt x="197381" y="876613"/>
                  <a:pt x="204716" y="880281"/>
                </a:cubicBezTo>
                <a:cubicBezTo>
                  <a:pt x="211150" y="883498"/>
                  <a:pt x="218576" y="884272"/>
                  <a:pt x="225188" y="887105"/>
                </a:cubicBezTo>
                <a:cubicBezTo>
                  <a:pt x="234538" y="891112"/>
                  <a:pt x="243134" y="896745"/>
                  <a:pt x="252484" y="900752"/>
                </a:cubicBezTo>
                <a:cubicBezTo>
                  <a:pt x="259095" y="903585"/>
                  <a:pt x="266344" y="904743"/>
                  <a:pt x="272955" y="907576"/>
                </a:cubicBezTo>
                <a:cubicBezTo>
                  <a:pt x="282305" y="911583"/>
                  <a:pt x="290806" y="917446"/>
                  <a:pt x="300251" y="921224"/>
                </a:cubicBezTo>
                <a:cubicBezTo>
                  <a:pt x="313608" y="926567"/>
                  <a:pt x="328327" y="928439"/>
                  <a:pt x="341194" y="934872"/>
                </a:cubicBezTo>
                <a:cubicBezTo>
                  <a:pt x="359391" y="943970"/>
                  <a:pt x="378857" y="950882"/>
                  <a:pt x="395785" y="962167"/>
                </a:cubicBezTo>
                <a:cubicBezTo>
                  <a:pt x="402609" y="966716"/>
                  <a:pt x="408719" y="972584"/>
                  <a:pt x="416257" y="975815"/>
                </a:cubicBezTo>
                <a:cubicBezTo>
                  <a:pt x="424690" y="979429"/>
                  <a:pt x="471599" y="988248"/>
                  <a:pt x="477672" y="989463"/>
                </a:cubicBezTo>
                <a:cubicBezTo>
                  <a:pt x="605044" y="982387"/>
                  <a:pt x="594816" y="981502"/>
                  <a:pt x="600502" y="975815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Полилиния 49"/>
          <p:cNvSpPr/>
          <p:nvPr/>
        </p:nvSpPr>
        <p:spPr bwMode="auto">
          <a:xfrm>
            <a:off x="6243638" y="3860800"/>
            <a:ext cx="819150" cy="657225"/>
          </a:xfrm>
          <a:custGeom>
            <a:avLst/>
            <a:gdLst>
              <a:gd name="connsiteX0" fmla="*/ 295904 w 818137"/>
              <a:gd name="connsiteY0" fmla="*/ 618447 h 656547"/>
              <a:gd name="connsiteX1" fmla="*/ 303048 w 818137"/>
              <a:gd name="connsiteY1" fmla="*/ 547010 h 656547"/>
              <a:gd name="connsiteX2" fmla="*/ 306620 w 818137"/>
              <a:gd name="connsiteY2" fmla="*/ 536294 h 656547"/>
              <a:gd name="connsiteX3" fmla="*/ 313764 w 818137"/>
              <a:gd name="connsiteY3" fmla="*/ 525579 h 656547"/>
              <a:gd name="connsiteX4" fmla="*/ 324479 w 818137"/>
              <a:gd name="connsiteY4" fmla="*/ 504147 h 656547"/>
              <a:gd name="connsiteX5" fmla="*/ 338767 w 818137"/>
              <a:gd name="connsiteY5" fmla="*/ 497004 h 656547"/>
              <a:gd name="connsiteX6" fmla="*/ 342339 w 818137"/>
              <a:gd name="connsiteY6" fmla="*/ 475572 h 656547"/>
              <a:gd name="connsiteX7" fmla="*/ 345910 w 818137"/>
              <a:gd name="connsiteY7" fmla="*/ 457713 h 656547"/>
              <a:gd name="connsiteX8" fmla="*/ 363770 w 818137"/>
              <a:gd name="connsiteY8" fmla="*/ 432710 h 656547"/>
              <a:gd name="connsiteX9" fmla="*/ 388773 w 818137"/>
              <a:gd name="connsiteY9" fmla="*/ 425566 h 656547"/>
              <a:gd name="connsiteX10" fmla="*/ 399489 w 818137"/>
              <a:gd name="connsiteY10" fmla="*/ 418422 h 656547"/>
              <a:gd name="connsiteX11" fmla="*/ 410204 w 818137"/>
              <a:gd name="connsiteY11" fmla="*/ 414850 h 656547"/>
              <a:gd name="connsiteX12" fmla="*/ 428064 w 818137"/>
              <a:gd name="connsiteY12" fmla="*/ 400563 h 656547"/>
              <a:gd name="connsiteX13" fmla="*/ 445923 w 818137"/>
              <a:gd name="connsiteY13" fmla="*/ 350557 h 656547"/>
              <a:gd name="connsiteX14" fmla="*/ 460210 w 818137"/>
              <a:gd name="connsiteY14" fmla="*/ 329125 h 656547"/>
              <a:gd name="connsiteX15" fmla="*/ 467354 w 818137"/>
              <a:gd name="connsiteY15" fmla="*/ 318410 h 656547"/>
              <a:gd name="connsiteX16" fmla="*/ 470926 w 818137"/>
              <a:gd name="connsiteY16" fmla="*/ 307694 h 656547"/>
              <a:gd name="connsiteX17" fmla="*/ 510217 w 818137"/>
              <a:gd name="connsiteY17" fmla="*/ 296979 h 656547"/>
              <a:gd name="connsiteX18" fmla="*/ 538792 w 818137"/>
              <a:gd name="connsiteY18" fmla="*/ 282691 h 656547"/>
              <a:gd name="connsiteX19" fmla="*/ 542364 w 818137"/>
              <a:gd name="connsiteY19" fmla="*/ 268404 h 656547"/>
              <a:gd name="connsiteX20" fmla="*/ 556651 w 818137"/>
              <a:gd name="connsiteY20" fmla="*/ 264832 h 656547"/>
              <a:gd name="connsiteX21" fmla="*/ 570939 w 818137"/>
              <a:gd name="connsiteY21" fmla="*/ 257688 h 656547"/>
              <a:gd name="connsiteX22" fmla="*/ 592370 w 818137"/>
              <a:gd name="connsiteY22" fmla="*/ 250544 h 656547"/>
              <a:gd name="connsiteX23" fmla="*/ 603085 w 818137"/>
              <a:gd name="connsiteY23" fmla="*/ 246972 h 656547"/>
              <a:gd name="connsiteX24" fmla="*/ 610229 w 818137"/>
              <a:gd name="connsiteY24" fmla="*/ 236257 h 656547"/>
              <a:gd name="connsiteX25" fmla="*/ 706670 w 818137"/>
              <a:gd name="connsiteY25" fmla="*/ 236257 h 656547"/>
              <a:gd name="connsiteX26" fmla="*/ 717385 w 818137"/>
              <a:gd name="connsiteY26" fmla="*/ 239829 h 656547"/>
              <a:gd name="connsiteX27" fmla="*/ 728101 w 818137"/>
              <a:gd name="connsiteY27" fmla="*/ 261260 h 656547"/>
              <a:gd name="connsiteX28" fmla="*/ 731673 w 818137"/>
              <a:gd name="connsiteY28" fmla="*/ 275547 h 656547"/>
              <a:gd name="connsiteX29" fmla="*/ 742389 w 818137"/>
              <a:gd name="connsiteY29" fmla="*/ 286263 h 656547"/>
              <a:gd name="connsiteX30" fmla="*/ 756676 w 818137"/>
              <a:gd name="connsiteY30" fmla="*/ 307694 h 656547"/>
              <a:gd name="connsiteX31" fmla="*/ 770964 w 818137"/>
              <a:gd name="connsiteY31" fmla="*/ 332697 h 656547"/>
              <a:gd name="connsiteX32" fmla="*/ 785251 w 818137"/>
              <a:gd name="connsiteY32" fmla="*/ 350557 h 656547"/>
              <a:gd name="connsiteX33" fmla="*/ 810254 w 818137"/>
              <a:gd name="connsiteY33" fmla="*/ 346985 h 656547"/>
              <a:gd name="connsiteX34" fmla="*/ 813826 w 818137"/>
              <a:gd name="connsiteY34" fmla="*/ 336269 h 656547"/>
              <a:gd name="connsiteX35" fmla="*/ 817398 w 818137"/>
              <a:gd name="connsiteY35" fmla="*/ 307694 h 656547"/>
              <a:gd name="connsiteX36" fmla="*/ 813826 w 818137"/>
              <a:gd name="connsiteY36" fmla="*/ 229113 h 656547"/>
              <a:gd name="connsiteX37" fmla="*/ 803110 w 818137"/>
              <a:gd name="connsiteY37" fmla="*/ 221969 h 656547"/>
              <a:gd name="connsiteX38" fmla="*/ 799539 w 818137"/>
              <a:gd name="connsiteY38" fmla="*/ 207682 h 656547"/>
              <a:gd name="connsiteX39" fmla="*/ 785251 w 818137"/>
              <a:gd name="connsiteY39" fmla="*/ 200538 h 656547"/>
              <a:gd name="connsiteX40" fmla="*/ 770964 w 818137"/>
              <a:gd name="connsiteY40" fmla="*/ 189822 h 656547"/>
              <a:gd name="connsiteX41" fmla="*/ 756676 w 818137"/>
              <a:gd name="connsiteY41" fmla="*/ 175535 h 656547"/>
              <a:gd name="connsiteX42" fmla="*/ 738817 w 818137"/>
              <a:gd name="connsiteY42" fmla="*/ 150532 h 656547"/>
              <a:gd name="connsiteX43" fmla="*/ 735245 w 818137"/>
              <a:gd name="connsiteY43" fmla="*/ 104097 h 656547"/>
              <a:gd name="connsiteX44" fmla="*/ 745960 w 818137"/>
              <a:gd name="connsiteY44" fmla="*/ 100525 h 656547"/>
              <a:gd name="connsiteX45" fmla="*/ 774535 w 818137"/>
              <a:gd name="connsiteY45" fmla="*/ 89810 h 656547"/>
              <a:gd name="connsiteX46" fmla="*/ 788823 w 818137"/>
              <a:gd name="connsiteY46" fmla="*/ 79094 h 656547"/>
              <a:gd name="connsiteX47" fmla="*/ 799539 w 818137"/>
              <a:gd name="connsiteY47" fmla="*/ 46947 h 656547"/>
              <a:gd name="connsiteX48" fmla="*/ 803110 w 818137"/>
              <a:gd name="connsiteY48" fmla="*/ 32660 h 656547"/>
              <a:gd name="connsiteX49" fmla="*/ 795967 w 818137"/>
              <a:gd name="connsiteY49" fmla="*/ 4085 h 656547"/>
              <a:gd name="connsiteX50" fmla="*/ 781679 w 818137"/>
              <a:gd name="connsiteY50" fmla="*/ 513 h 656547"/>
              <a:gd name="connsiteX51" fmla="*/ 528076 w 818137"/>
              <a:gd name="connsiteY51" fmla="*/ 4085 h 656547"/>
              <a:gd name="connsiteX52" fmla="*/ 506645 w 818137"/>
              <a:gd name="connsiteY52" fmla="*/ 7657 h 656547"/>
              <a:gd name="connsiteX53" fmla="*/ 492357 w 818137"/>
              <a:gd name="connsiteY53" fmla="*/ 11229 h 656547"/>
              <a:gd name="connsiteX54" fmla="*/ 474498 w 818137"/>
              <a:gd name="connsiteY54" fmla="*/ 14800 h 656547"/>
              <a:gd name="connsiteX55" fmla="*/ 460210 w 818137"/>
              <a:gd name="connsiteY55" fmla="*/ 25516 h 656547"/>
              <a:gd name="connsiteX56" fmla="*/ 435207 w 818137"/>
              <a:gd name="connsiteY56" fmla="*/ 32660 h 656547"/>
              <a:gd name="connsiteX57" fmla="*/ 417348 w 818137"/>
              <a:gd name="connsiteY57" fmla="*/ 36232 h 656547"/>
              <a:gd name="connsiteX58" fmla="*/ 403060 w 818137"/>
              <a:gd name="connsiteY58" fmla="*/ 39804 h 656547"/>
              <a:gd name="connsiteX59" fmla="*/ 349482 w 818137"/>
              <a:gd name="connsiteY59" fmla="*/ 43375 h 656547"/>
              <a:gd name="connsiteX60" fmla="*/ 220895 w 818137"/>
              <a:gd name="connsiteY60" fmla="*/ 46947 h 656547"/>
              <a:gd name="connsiteX61" fmla="*/ 210179 w 818137"/>
              <a:gd name="connsiteY61" fmla="*/ 50519 h 656547"/>
              <a:gd name="connsiteX62" fmla="*/ 185176 w 818137"/>
              <a:gd name="connsiteY62" fmla="*/ 64807 h 656547"/>
              <a:gd name="connsiteX63" fmla="*/ 156601 w 818137"/>
              <a:gd name="connsiteY63" fmla="*/ 75522 h 656547"/>
              <a:gd name="connsiteX64" fmla="*/ 124454 w 818137"/>
              <a:gd name="connsiteY64" fmla="*/ 89810 h 656547"/>
              <a:gd name="connsiteX65" fmla="*/ 113739 w 818137"/>
              <a:gd name="connsiteY65" fmla="*/ 96954 h 656547"/>
              <a:gd name="connsiteX66" fmla="*/ 10154 w 818137"/>
              <a:gd name="connsiteY66" fmla="*/ 100525 h 656547"/>
              <a:gd name="connsiteX67" fmla="*/ 13726 w 818137"/>
              <a:gd name="connsiteY67" fmla="*/ 132672 h 656547"/>
              <a:gd name="connsiteX68" fmla="*/ 28014 w 818137"/>
              <a:gd name="connsiteY68" fmla="*/ 136244 h 656547"/>
              <a:gd name="connsiteX69" fmla="*/ 56589 w 818137"/>
              <a:gd name="connsiteY69" fmla="*/ 146960 h 656547"/>
              <a:gd name="connsiteX70" fmla="*/ 70876 w 818137"/>
              <a:gd name="connsiteY70" fmla="*/ 154104 h 656547"/>
              <a:gd name="connsiteX71" fmla="*/ 81592 w 818137"/>
              <a:gd name="connsiteY71" fmla="*/ 161247 h 656547"/>
              <a:gd name="connsiteX72" fmla="*/ 95879 w 818137"/>
              <a:gd name="connsiteY72" fmla="*/ 164819 h 656547"/>
              <a:gd name="connsiteX73" fmla="*/ 106595 w 818137"/>
              <a:gd name="connsiteY73" fmla="*/ 300550 h 656547"/>
              <a:gd name="connsiteX74" fmla="*/ 113739 w 818137"/>
              <a:gd name="connsiteY74" fmla="*/ 329125 h 656547"/>
              <a:gd name="connsiteX75" fmla="*/ 124454 w 818137"/>
              <a:gd name="connsiteY75" fmla="*/ 343413 h 656547"/>
              <a:gd name="connsiteX76" fmla="*/ 128026 w 818137"/>
              <a:gd name="connsiteY76" fmla="*/ 354129 h 656547"/>
              <a:gd name="connsiteX77" fmla="*/ 138742 w 818137"/>
              <a:gd name="connsiteY77" fmla="*/ 357700 h 656547"/>
              <a:gd name="connsiteX78" fmla="*/ 153029 w 818137"/>
              <a:gd name="connsiteY78" fmla="*/ 379132 h 656547"/>
              <a:gd name="connsiteX79" fmla="*/ 156601 w 818137"/>
              <a:gd name="connsiteY79" fmla="*/ 393419 h 656547"/>
              <a:gd name="connsiteX80" fmla="*/ 163745 w 818137"/>
              <a:gd name="connsiteY80" fmla="*/ 404135 h 656547"/>
              <a:gd name="connsiteX81" fmla="*/ 170889 w 818137"/>
              <a:gd name="connsiteY81" fmla="*/ 432710 h 656547"/>
              <a:gd name="connsiteX82" fmla="*/ 178032 w 818137"/>
              <a:gd name="connsiteY82" fmla="*/ 468429 h 656547"/>
              <a:gd name="connsiteX83" fmla="*/ 185176 w 818137"/>
              <a:gd name="connsiteY83" fmla="*/ 486288 h 656547"/>
              <a:gd name="connsiteX84" fmla="*/ 210179 w 818137"/>
              <a:gd name="connsiteY84" fmla="*/ 507719 h 656547"/>
              <a:gd name="connsiteX85" fmla="*/ 224467 w 818137"/>
              <a:gd name="connsiteY85" fmla="*/ 529150 h 656547"/>
              <a:gd name="connsiteX86" fmla="*/ 235182 w 818137"/>
              <a:gd name="connsiteY86" fmla="*/ 568441 h 656547"/>
              <a:gd name="connsiteX87" fmla="*/ 242326 w 818137"/>
              <a:gd name="connsiteY87" fmla="*/ 636307 h 656547"/>
              <a:gd name="connsiteX88" fmla="*/ 249470 w 818137"/>
              <a:gd name="connsiteY88" fmla="*/ 654166 h 656547"/>
              <a:gd name="connsiteX89" fmla="*/ 274473 w 818137"/>
              <a:gd name="connsiteY89" fmla="*/ 650594 h 656547"/>
              <a:gd name="connsiteX90" fmla="*/ 281617 w 818137"/>
              <a:gd name="connsiteY90" fmla="*/ 622019 h 656547"/>
              <a:gd name="connsiteX91" fmla="*/ 292332 w 818137"/>
              <a:gd name="connsiteY91" fmla="*/ 618447 h 656547"/>
              <a:gd name="connsiteX92" fmla="*/ 295904 w 818137"/>
              <a:gd name="connsiteY92" fmla="*/ 618447 h 656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818137" h="656547">
                <a:moveTo>
                  <a:pt x="295904" y="618447"/>
                </a:moveTo>
                <a:cubicBezTo>
                  <a:pt x="297690" y="606541"/>
                  <a:pt x="299953" y="570740"/>
                  <a:pt x="303048" y="547010"/>
                </a:cubicBezTo>
                <a:cubicBezTo>
                  <a:pt x="303535" y="543276"/>
                  <a:pt x="304936" y="539662"/>
                  <a:pt x="306620" y="536294"/>
                </a:cubicBezTo>
                <a:cubicBezTo>
                  <a:pt x="308540" y="532454"/>
                  <a:pt x="311383" y="529151"/>
                  <a:pt x="313764" y="525579"/>
                </a:cubicBezTo>
                <a:cubicBezTo>
                  <a:pt x="316202" y="518264"/>
                  <a:pt x="318086" y="509474"/>
                  <a:pt x="324479" y="504147"/>
                </a:cubicBezTo>
                <a:cubicBezTo>
                  <a:pt x="328570" y="500738"/>
                  <a:pt x="334004" y="499385"/>
                  <a:pt x="338767" y="497004"/>
                </a:cubicBezTo>
                <a:cubicBezTo>
                  <a:pt x="339958" y="489860"/>
                  <a:pt x="341044" y="482698"/>
                  <a:pt x="342339" y="475572"/>
                </a:cubicBezTo>
                <a:cubicBezTo>
                  <a:pt x="343425" y="469599"/>
                  <a:pt x="343990" y="463472"/>
                  <a:pt x="345910" y="457713"/>
                </a:cubicBezTo>
                <a:cubicBezTo>
                  <a:pt x="349103" y="448134"/>
                  <a:pt x="355180" y="438437"/>
                  <a:pt x="363770" y="432710"/>
                </a:cubicBezTo>
                <a:cubicBezTo>
                  <a:pt x="366846" y="430660"/>
                  <a:pt x="386867" y="426043"/>
                  <a:pt x="388773" y="425566"/>
                </a:cubicBezTo>
                <a:cubicBezTo>
                  <a:pt x="392345" y="423185"/>
                  <a:pt x="395649" y="420342"/>
                  <a:pt x="399489" y="418422"/>
                </a:cubicBezTo>
                <a:cubicBezTo>
                  <a:pt x="402856" y="416738"/>
                  <a:pt x="407264" y="417202"/>
                  <a:pt x="410204" y="414850"/>
                </a:cubicBezTo>
                <a:cubicBezTo>
                  <a:pt x="433284" y="396387"/>
                  <a:pt x="401130" y="409541"/>
                  <a:pt x="428064" y="400563"/>
                </a:cubicBezTo>
                <a:cubicBezTo>
                  <a:pt x="432371" y="383330"/>
                  <a:pt x="436682" y="365959"/>
                  <a:pt x="445923" y="350557"/>
                </a:cubicBezTo>
                <a:cubicBezTo>
                  <a:pt x="450340" y="343195"/>
                  <a:pt x="455447" y="336269"/>
                  <a:pt x="460210" y="329125"/>
                </a:cubicBezTo>
                <a:lnTo>
                  <a:pt x="467354" y="318410"/>
                </a:lnTo>
                <a:cubicBezTo>
                  <a:pt x="468545" y="314838"/>
                  <a:pt x="467862" y="309883"/>
                  <a:pt x="470926" y="307694"/>
                </a:cubicBezTo>
                <a:cubicBezTo>
                  <a:pt x="477978" y="302657"/>
                  <a:pt x="501210" y="298780"/>
                  <a:pt x="510217" y="296979"/>
                </a:cubicBezTo>
                <a:cubicBezTo>
                  <a:pt x="531976" y="264336"/>
                  <a:pt x="495244" y="313795"/>
                  <a:pt x="538792" y="282691"/>
                </a:cubicBezTo>
                <a:cubicBezTo>
                  <a:pt x="542787" y="279838"/>
                  <a:pt x="538893" y="271875"/>
                  <a:pt x="542364" y="268404"/>
                </a:cubicBezTo>
                <a:cubicBezTo>
                  <a:pt x="545835" y="264933"/>
                  <a:pt x="552055" y="266556"/>
                  <a:pt x="556651" y="264832"/>
                </a:cubicBezTo>
                <a:cubicBezTo>
                  <a:pt x="561637" y="262962"/>
                  <a:pt x="565995" y="259666"/>
                  <a:pt x="570939" y="257688"/>
                </a:cubicBezTo>
                <a:cubicBezTo>
                  <a:pt x="577931" y="254891"/>
                  <a:pt x="585226" y="252925"/>
                  <a:pt x="592370" y="250544"/>
                </a:cubicBezTo>
                <a:lnTo>
                  <a:pt x="603085" y="246972"/>
                </a:lnTo>
                <a:cubicBezTo>
                  <a:pt x="605466" y="243400"/>
                  <a:pt x="606126" y="237519"/>
                  <a:pt x="610229" y="236257"/>
                </a:cubicBezTo>
                <a:cubicBezTo>
                  <a:pt x="634390" y="228823"/>
                  <a:pt x="685943" y="234962"/>
                  <a:pt x="706670" y="236257"/>
                </a:cubicBezTo>
                <a:cubicBezTo>
                  <a:pt x="710242" y="237448"/>
                  <a:pt x="714445" y="237477"/>
                  <a:pt x="717385" y="239829"/>
                </a:cubicBezTo>
                <a:cubicBezTo>
                  <a:pt x="723184" y="244468"/>
                  <a:pt x="726183" y="254549"/>
                  <a:pt x="728101" y="261260"/>
                </a:cubicBezTo>
                <a:cubicBezTo>
                  <a:pt x="729450" y="265980"/>
                  <a:pt x="729237" y="271285"/>
                  <a:pt x="731673" y="275547"/>
                </a:cubicBezTo>
                <a:cubicBezTo>
                  <a:pt x="734179" y="279933"/>
                  <a:pt x="739288" y="282276"/>
                  <a:pt x="742389" y="286263"/>
                </a:cubicBezTo>
                <a:cubicBezTo>
                  <a:pt x="747660" y="293040"/>
                  <a:pt x="756676" y="307694"/>
                  <a:pt x="756676" y="307694"/>
                </a:cubicBezTo>
                <a:cubicBezTo>
                  <a:pt x="766070" y="345271"/>
                  <a:pt x="752046" y="299590"/>
                  <a:pt x="770964" y="332697"/>
                </a:cubicBezTo>
                <a:cubicBezTo>
                  <a:pt x="782573" y="353013"/>
                  <a:pt x="764413" y="343611"/>
                  <a:pt x="785251" y="350557"/>
                </a:cubicBezTo>
                <a:cubicBezTo>
                  <a:pt x="793585" y="349366"/>
                  <a:pt x="802724" y="350750"/>
                  <a:pt x="810254" y="346985"/>
                </a:cubicBezTo>
                <a:cubicBezTo>
                  <a:pt x="813622" y="345301"/>
                  <a:pt x="813152" y="339973"/>
                  <a:pt x="813826" y="336269"/>
                </a:cubicBezTo>
                <a:cubicBezTo>
                  <a:pt x="815543" y="326825"/>
                  <a:pt x="816207" y="317219"/>
                  <a:pt x="817398" y="307694"/>
                </a:cubicBezTo>
                <a:cubicBezTo>
                  <a:pt x="816207" y="281500"/>
                  <a:pt x="818137" y="254977"/>
                  <a:pt x="813826" y="229113"/>
                </a:cubicBezTo>
                <a:cubicBezTo>
                  <a:pt x="813120" y="224878"/>
                  <a:pt x="805491" y="225541"/>
                  <a:pt x="803110" y="221969"/>
                </a:cubicBezTo>
                <a:cubicBezTo>
                  <a:pt x="800387" y="217885"/>
                  <a:pt x="802682" y="211453"/>
                  <a:pt x="799539" y="207682"/>
                </a:cubicBezTo>
                <a:cubicBezTo>
                  <a:pt x="796130" y="203591"/>
                  <a:pt x="789766" y="203360"/>
                  <a:pt x="785251" y="200538"/>
                </a:cubicBezTo>
                <a:cubicBezTo>
                  <a:pt x="780203" y="197383"/>
                  <a:pt x="775444" y="193742"/>
                  <a:pt x="770964" y="189822"/>
                </a:cubicBezTo>
                <a:cubicBezTo>
                  <a:pt x="765895" y="185387"/>
                  <a:pt x="761111" y="180604"/>
                  <a:pt x="756676" y="175535"/>
                </a:cubicBezTo>
                <a:cubicBezTo>
                  <a:pt x="750473" y="168446"/>
                  <a:pt x="744151" y="158534"/>
                  <a:pt x="738817" y="150532"/>
                </a:cubicBezTo>
                <a:cubicBezTo>
                  <a:pt x="735858" y="138696"/>
                  <a:pt x="726249" y="117592"/>
                  <a:pt x="735245" y="104097"/>
                </a:cubicBezTo>
                <a:cubicBezTo>
                  <a:pt x="737333" y="100964"/>
                  <a:pt x="742499" y="102008"/>
                  <a:pt x="745960" y="100525"/>
                </a:cubicBezTo>
                <a:cubicBezTo>
                  <a:pt x="772107" y="89320"/>
                  <a:pt x="748197" y="96395"/>
                  <a:pt x="774535" y="89810"/>
                </a:cubicBezTo>
                <a:cubicBezTo>
                  <a:pt x="779298" y="86238"/>
                  <a:pt x="784949" y="83614"/>
                  <a:pt x="788823" y="79094"/>
                </a:cubicBezTo>
                <a:cubicBezTo>
                  <a:pt x="796825" y="69759"/>
                  <a:pt x="797041" y="58190"/>
                  <a:pt x="799539" y="46947"/>
                </a:cubicBezTo>
                <a:cubicBezTo>
                  <a:pt x="800604" y="42155"/>
                  <a:pt x="801920" y="37422"/>
                  <a:pt x="803110" y="32660"/>
                </a:cubicBezTo>
                <a:cubicBezTo>
                  <a:pt x="800729" y="23135"/>
                  <a:pt x="801413" y="12254"/>
                  <a:pt x="795967" y="4085"/>
                </a:cubicBezTo>
                <a:cubicBezTo>
                  <a:pt x="793244" y="0"/>
                  <a:pt x="786588" y="513"/>
                  <a:pt x="781679" y="513"/>
                </a:cubicBezTo>
                <a:cubicBezTo>
                  <a:pt x="697136" y="513"/>
                  <a:pt x="612610" y="2894"/>
                  <a:pt x="528076" y="4085"/>
                </a:cubicBezTo>
                <a:cubicBezTo>
                  <a:pt x="520932" y="5276"/>
                  <a:pt x="513747" y="6237"/>
                  <a:pt x="506645" y="7657"/>
                </a:cubicBezTo>
                <a:cubicBezTo>
                  <a:pt x="501831" y="8620"/>
                  <a:pt x="497149" y="10164"/>
                  <a:pt x="492357" y="11229"/>
                </a:cubicBezTo>
                <a:cubicBezTo>
                  <a:pt x="486431" y="12546"/>
                  <a:pt x="480451" y="13610"/>
                  <a:pt x="474498" y="14800"/>
                </a:cubicBezTo>
                <a:cubicBezTo>
                  <a:pt x="469735" y="18372"/>
                  <a:pt x="465379" y="22562"/>
                  <a:pt x="460210" y="25516"/>
                </a:cubicBezTo>
                <a:cubicBezTo>
                  <a:pt x="456412" y="27686"/>
                  <a:pt x="438055" y="32027"/>
                  <a:pt x="435207" y="32660"/>
                </a:cubicBezTo>
                <a:cubicBezTo>
                  <a:pt x="429281" y="33977"/>
                  <a:pt x="423274" y="34915"/>
                  <a:pt x="417348" y="36232"/>
                </a:cubicBezTo>
                <a:cubicBezTo>
                  <a:pt x="412556" y="37297"/>
                  <a:pt x="407942" y="39290"/>
                  <a:pt x="403060" y="39804"/>
                </a:cubicBezTo>
                <a:cubicBezTo>
                  <a:pt x="385259" y="41678"/>
                  <a:pt x="367367" y="42674"/>
                  <a:pt x="349482" y="43375"/>
                </a:cubicBezTo>
                <a:cubicBezTo>
                  <a:pt x="306636" y="45055"/>
                  <a:pt x="263757" y="45756"/>
                  <a:pt x="220895" y="46947"/>
                </a:cubicBezTo>
                <a:cubicBezTo>
                  <a:pt x="217323" y="48138"/>
                  <a:pt x="213547" y="48835"/>
                  <a:pt x="210179" y="50519"/>
                </a:cubicBezTo>
                <a:cubicBezTo>
                  <a:pt x="174307" y="68456"/>
                  <a:pt x="229014" y="46019"/>
                  <a:pt x="185176" y="64807"/>
                </a:cubicBezTo>
                <a:cubicBezTo>
                  <a:pt x="171145" y="70820"/>
                  <a:pt x="173244" y="66276"/>
                  <a:pt x="156601" y="75522"/>
                </a:cubicBezTo>
                <a:cubicBezTo>
                  <a:pt x="126985" y="91975"/>
                  <a:pt x="158831" y="82935"/>
                  <a:pt x="124454" y="89810"/>
                </a:cubicBezTo>
                <a:cubicBezTo>
                  <a:pt x="120882" y="92191"/>
                  <a:pt x="118013" y="96553"/>
                  <a:pt x="113739" y="96954"/>
                </a:cubicBezTo>
                <a:cubicBezTo>
                  <a:pt x="79341" y="100179"/>
                  <a:pt x="42690" y="88905"/>
                  <a:pt x="10154" y="100525"/>
                </a:cubicBezTo>
                <a:cubicBezTo>
                  <a:pt x="0" y="104151"/>
                  <a:pt x="8904" y="123029"/>
                  <a:pt x="13726" y="132672"/>
                </a:cubicBezTo>
                <a:cubicBezTo>
                  <a:pt x="15922" y="137063"/>
                  <a:pt x="23251" y="135053"/>
                  <a:pt x="28014" y="136244"/>
                </a:cubicBezTo>
                <a:cubicBezTo>
                  <a:pt x="67790" y="156133"/>
                  <a:pt x="17683" y="132370"/>
                  <a:pt x="56589" y="146960"/>
                </a:cubicBezTo>
                <a:cubicBezTo>
                  <a:pt x="61574" y="148830"/>
                  <a:pt x="66253" y="151462"/>
                  <a:pt x="70876" y="154104"/>
                </a:cubicBezTo>
                <a:cubicBezTo>
                  <a:pt x="74603" y="156234"/>
                  <a:pt x="77646" y="159556"/>
                  <a:pt x="81592" y="161247"/>
                </a:cubicBezTo>
                <a:cubicBezTo>
                  <a:pt x="86104" y="163181"/>
                  <a:pt x="91117" y="163628"/>
                  <a:pt x="95879" y="164819"/>
                </a:cubicBezTo>
                <a:cubicBezTo>
                  <a:pt x="121952" y="216964"/>
                  <a:pt x="96652" y="161356"/>
                  <a:pt x="106595" y="300550"/>
                </a:cubicBezTo>
                <a:cubicBezTo>
                  <a:pt x="107295" y="310343"/>
                  <a:pt x="107848" y="321270"/>
                  <a:pt x="113739" y="329125"/>
                </a:cubicBezTo>
                <a:lnTo>
                  <a:pt x="124454" y="343413"/>
                </a:lnTo>
                <a:cubicBezTo>
                  <a:pt x="125645" y="346985"/>
                  <a:pt x="125363" y="351467"/>
                  <a:pt x="128026" y="354129"/>
                </a:cubicBezTo>
                <a:cubicBezTo>
                  <a:pt x="130688" y="356791"/>
                  <a:pt x="136390" y="354760"/>
                  <a:pt x="138742" y="357700"/>
                </a:cubicBezTo>
                <a:cubicBezTo>
                  <a:pt x="165108" y="390656"/>
                  <a:pt x="119208" y="356583"/>
                  <a:pt x="153029" y="379132"/>
                </a:cubicBezTo>
                <a:cubicBezTo>
                  <a:pt x="154220" y="383894"/>
                  <a:pt x="154667" y="388907"/>
                  <a:pt x="156601" y="393419"/>
                </a:cubicBezTo>
                <a:cubicBezTo>
                  <a:pt x="158292" y="397365"/>
                  <a:pt x="162278" y="400100"/>
                  <a:pt x="163745" y="404135"/>
                </a:cubicBezTo>
                <a:cubicBezTo>
                  <a:pt x="167100" y="413362"/>
                  <a:pt x="169501" y="422990"/>
                  <a:pt x="170889" y="432710"/>
                </a:cubicBezTo>
                <a:cubicBezTo>
                  <a:pt x="173920" y="453934"/>
                  <a:pt x="172277" y="453083"/>
                  <a:pt x="178032" y="468429"/>
                </a:cubicBezTo>
                <a:cubicBezTo>
                  <a:pt x="180283" y="474432"/>
                  <a:pt x="181778" y="480851"/>
                  <a:pt x="185176" y="486288"/>
                </a:cubicBezTo>
                <a:cubicBezTo>
                  <a:pt x="189566" y="493312"/>
                  <a:pt x="204265" y="503284"/>
                  <a:pt x="210179" y="507719"/>
                </a:cubicBezTo>
                <a:cubicBezTo>
                  <a:pt x="214942" y="514863"/>
                  <a:pt x="222385" y="520821"/>
                  <a:pt x="224467" y="529150"/>
                </a:cubicBezTo>
                <a:cubicBezTo>
                  <a:pt x="232523" y="561378"/>
                  <a:pt x="228505" y="548411"/>
                  <a:pt x="235182" y="568441"/>
                </a:cubicBezTo>
                <a:cubicBezTo>
                  <a:pt x="235414" y="570764"/>
                  <a:pt x="241408" y="632025"/>
                  <a:pt x="242326" y="636307"/>
                </a:cubicBezTo>
                <a:cubicBezTo>
                  <a:pt x="243669" y="642576"/>
                  <a:pt x="247089" y="648213"/>
                  <a:pt x="249470" y="654166"/>
                </a:cubicBezTo>
                <a:cubicBezTo>
                  <a:pt x="257804" y="652975"/>
                  <a:pt x="268520" y="656547"/>
                  <a:pt x="274473" y="650594"/>
                </a:cubicBezTo>
                <a:cubicBezTo>
                  <a:pt x="281415" y="643652"/>
                  <a:pt x="272303" y="625124"/>
                  <a:pt x="281617" y="622019"/>
                </a:cubicBezTo>
                <a:lnTo>
                  <a:pt x="292332" y="618447"/>
                </a:lnTo>
                <a:cubicBezTo>
                  <a:pt x="296770" y="600695"/>
                  <a:pt x="294118" y="630353"/>
                  <a:pt x="295904" y="618447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9" name="Полилиния 48"/>
          <p:cNvSpPr/>
          <p:nvPr/>
        </p:nvSpPr>
        <p:spPr bwMode="auto">
          <a:xfrm>
            <a:off x="6049963" y="3378200"/>
            <a:ext cx="296862" cy="407988"/>
          </a:xfrm>
          <a:custGeom>
            <a:avLst/>
            <a:gdLst>
              <a:gd name="connsiteX0" fmla="*/ 125016 w 296466"/>
              <a:gd name="connsiteY0" fmla="*/ 386763 h 408195"/>
              <a:gd name="connsiteX1" fmla="*/ 196453 w 296466"/>
              <a:gd name="connsiteY1" fmla="*/ 390335 h 408195"/>
              <a:gd name="connsiteX2" fmla="*/ 217885 w 296466"/>
              <a:gd name="connsiteY2" fmla="*/ 383191 h 408195"/>
              <a:gd name="connsiteX3" fmla="*/ 235744 w 296466"/>
              <a:gd name="connsiteY3" fmla="*/ 358188 h 408195"/>
              <a:gd name="connsiteX4" fmla="*/ 239316 w 296466"/>
              <a:gd name="connsiteY4" fmla="*/ 343901 h 408195"/>
              <a:gd name="connsiteX5" fmla="*/ 242888 w 296466"/>
              <a:gd name="connsiteY5" fmla="*/ 333185 h 408195"/>
              <a:gd name="connsiteX6" fmla="*/ 246460 w 296466"/>
              <a:gd name="connsiteY6" fmla="*/ 315326 h 408195"/>
              <a:gd name="connsiteX7" fmla="*/ 267891 w 296466"/>
              <a:gd name="connsiteY7" fmla="*/ 304610 h 408195"/>
              <a:gd name="connsiteX8" fmla="*/ 271463 w 296466"/>
              <a:gd name="connsiteY8" fmla="*/ 283179 h 408195"/>
              <a:gd name="connsiteX9" fmla="*/ 275035 w 296466"/>
              <a:gd name="connsiteY9" fmla="*/ 272463 h 408195"/>
              <a:gd name="connsiteX10" fmla="*/ 278607 w 296466"/>
              <a:gd name="connsiteY10" fmla="*/ 258176 h 408195"/>
              <a:gd name="connsiteX11" fmla="*/ 285750 w 296466"/>
              <a:gd name="connsiteY11" fmla="*/ 233173 h 408195"/>
              <a:gd name="connsiteX12" fmla="*/ 292894 w 296466"/>
              <a:gd name="connsiteY12" fmla="*/ 193882 h 408195"/>
              <a:gd name="connsiteX13" fmla="*/ 296466 w 296466"/>
              <a:gd name="connsiteY13" fmla="*/ 183166 h 408195"/>
              <a:gd name="connsiteX14" fmla="*/ 292894 w 296466"/>
              <a:gd name="connsiteY14" fmla="*/ 136732 h 408195"/>
              <a:gd name="connsiteX15" fmla="*/ 285750 w 296466"/>
              <a:gd name="connsiteY15" fmla="*/ 115301 h 408195"/>
              <a:gd name="connsiteX16" fmla="*/ 260747 w 296466"/>
              <a:gd name="connsiteY16" fmla="*/ 108157 h 408195"/>
              <a:gd name="connsiteX17" fmla="*/ 257175 w 296466"/>
              <a:gd name="connsiteY17" fmla="*/ 93870 h 408195"/>
              <a:gd name="connsiteX18" fmla="*/ 253603 w 296466"/>
              <a:gd name="connsiteY18" fmla="*/ 68866 h 408195"/>
              <a:gd name="connsiteX19" fmla="*/ 246460 w 296466"/>
              <a:gd name="connsiteY19" fmla="*/ 58151 h 408195"/>
              <a:gd name="connsiteX20" fmla="*/ 239316 w 296466"/>
              <a:gd name="connsiteY20" fmla="*/ 36720 h 408195"/>
              <a:gd name="connsiteX21" fmla="*/ 232172 w 296466"/>
              <a:gd name="connsiteY21" fmla="*/ 11716 h 408195"/>
              <a:gd name="connsiteX22" fmla="*/ 207169 w 296466"/>
              <a:gd name="connsiteY22" fmla="*/ 1001 h 408195"/>
              <a:gd name="connsiteX23" fmla="*/ 100013 w 296466"/>
              <a:gd name="connsiteY23" fmla="*/ 4573 h 408195"/>
              <a:gd name="connsiteX24" fmla="*/ 96441 w 296466"/>
              <a:gd name="connsiteY24" fmla="*/ 15288 h 408195"/>
              <a:gd name="connsiteX25" fmla="*/ 85725 w 296466"/>
              <a:gd name="connsiteY25" fmla="*/ 29576 h 408195"/>
              <a:gd name="connsiteX26" fmla="*/ 64294 w 296466"/>
              <a:gd name="connsiteY26" fmla="*/ 36720 h 408195"/>
              <a:gd name="connsiteX27" fmla="*/ 39291 w 296466"/>
              <a:gd name="connsiteY27" fmla="*/ 43863 h 408195"/>
              <a:gd name="connsiteX28" fmla="*/ 28575 w 296466"/>
              <a:gd name="connsiteY28" fmla="*/ 47435 h 408195"/>
              <a:gd name="connsiteX29" fmla="*/ 21432 w 296466"/>
              <a:gd name="connsiteY29" fmla="*/ 58151 h 408195"/>
              <a:gd name="connsiteX30" fmla="*/ 14288 w 296466"/>
              <a:gd name="connsiteY30" fmla="*/ 108157 h 408195"/>
              <a:gd name="connsiteX31" fmla="*/ 10716 w 296466"/>
              <a:gd name="connsiteY31" fmla="*/ 126016 h 408195"/>
              <a:gd name="connsiteX32" fmla="*/ 3572 w 296466"/>
              <a:gd name="connsiteY32" fmla="*/ 161735 h 408195"/>
              <a:gd name="connsiteX33" fmla="*/ 0 w 296466"/>
              <a:gd name="connsiteY33" fmla="*/ 201026 h 408195"/>
              <a:gd name="connsiteX34" fmla="*/ 3572 w 296466"/>
              <a:gd name="connsiteY34" fmla="*/ 336757 h 408195"/>
              <a:gd name="connsiteX35" fmla="*/ 10716 w 296466"/>
              <a:gd name="connsiteY35" fmla="*/ 358188 h 408195"/>
              <a:gd name="connsiteX36" fmla="*/ 21432 w 296466"/>
              <a:gd name="connsiteY36" fmla="*/ 372476 h 408195"/>
              <a:gd name="connsiteX37" fmla="*/ 32147 w 296466"/>
              <a:gd name="connsiteY37" fmla="*/ 379620 h 408195"/>
              <a:gd name="connsiteX38" fmla="*/ 75010 w 296466"/>
              <a:gd name="connsiteY38" fmla="*/ 390335 h 408195"/>
              <a:gd name="connsiteX39" fmla="*/ 89297 w 296466"/>
              <a:gd name="connsiteY39" fmla="*/ 393907 h 408195"/>
              <a:gd name="connsiteX40" fmla="*/ 100013 w 296466"/>
              <a:gd name="connsiteY40" fmla="*/ 401051 h 408195"/>
              <a:gd name="connsiteX41" fmla="*/ 128588 w 296466"/>
              <a:gd name="connsiteY41" fmla="*/ 408195 h 408195"/>
              <a:gd name="connsiteX42" fmla="*/ 132160 w 296466"/>
              <a:gd name="connsiteY42" fmla="*/ 397479 h 408195"/>
              <a:gd name="connsiteX43" fmla="*/ 125016 w 296466"/>
              <a:gd name="connsiteY43" fmla="*/ 386763 h 408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6466" h="408195">
                <a:moveTo>
                  <a:pt x="125016" y="386763"/>
                </a:moveTo>
                <a:cubicBezTo>
                  <a:pt x="135731" y="385572"/>
                  <a:pt x="137287" y="398053"/>
                  <a:pt x="196453" y="390335"/>
                </a:cubicBezTo>
                <a:cubicBezTo>
                  <a:pt x="203920" y="389361"/>
                  <a:pt x="217885" y="383191"/>
                  <a:pt x="217885" y="383191"/>
                </a:cubicBezTo>
                <a:cubicBezTo>
                  <a:pt x="219105" y="381565"/>
                  <a:pt x="234003" y="362250"/>
                  <a:pt x="235744" y="358188"/>
                </a:cubicBezTo>
                <a:cubicBezTo>
                  <a:pt x="237678" y="353676"/>
                  <a:pt x="237967" y="348621"/>
                  <a:pt x="239316" y="343901"/>
                </a:cubicBezTo>
                <a:cubicBezTo>
                  <a:pt x="240350" y="340281"/>
                  <a:pt x="241975" y="336838"/>
                  <a:pt x="242888" y="333185"/>
                </a:cubicBezTo>
                <a:cubicBezTo>
                  <a:pt x="244360" y="327295"/>
                  <a:pt x="243448" y="320597"/>
                  <a:pt x="246460" y="315326"/>
                </a:cubicBezTo>
                <a:cubicBezTo>
                  <a:pt x="249719" y="309623"/>
                  <a:pt x="262390" y="306444"/>
                  <a:pt x="267891" y="304610"/>
                </a:cubicBezTo>
                <a:cubicBezTo>
                  <a:pt x="269082" y="297466"/>
                  <a:pt x="269892" y="290249"/>
                  <a:pt x="271463" y="283179"/>
                </a:cubicBezTo>
                <a:cubicBezTo>
                  <a:pt x="272280" y="279503"/>
                  <a:pt x="274001" y="276083"/>
                  <a:pt x="275035" y="272463"/>
                </a:cubicBezTo>
                <a:cubicBezTo>
                  <a:pt x="276384" y="267743"/>
                  <a:pt x="277259" y="262896"/>
                  <a:pt x="278607" y="258176"/>
                </a:cubicBezTo>
                <a:cubicBezTo>
                  <a:pt x="283142" y="242302"/>
                  <a:pt x="282031" y="251766"/>
                  <a:pt x="285750" y="233173"/>
                </a:cubicBezTo>
                <a:cubicBezTo>
                  <a:pt x="288936" y="217245"/>
                  <a:pt x="289062" y="209209"/>
                  <a:pt x="292894" y="193882"/>
                </a:cubicBezTo>
                <a:cubicBezTo>
                  <a:pt x="293807" y="190229"/>
                  <a:pt x="295275" y="186738"/>
                  <a:pt x="296466" y="183166"/>
                </a:cubicBezTo>
                <a:cubicBezTo>
                  <a:pt x="295275" y="167688"/>
                  <a:pt x="295315" y="152066"/>
                  <a:pt x="292894" y="136732"/>
                </a:cubicBezTo>
                <a:cubicBezTo>
                  <a:pt x="291720" y="129294"/>
                  <a:pt x="292894" y="117682"/>
                  <a:pt x="285750" y="115301"/>
                </a:cubicBezTo>
                <a:cubicBezTo>
                  <a:pt x="270378" y="110176"/>
                  <a:pt x="278687" y="112642"/>
                  <a:pt x="260747" y="108157"/>
                </a:cubicBezTo>
                <a:cubicBezTo>
                  <a:pt x="259556" y="103395"/>
                  <a:pt x="258053" y="98700"/>
                  <a:pt x="257175" y="93870"/>
                </a:cubicBezTo>
                <a:cubicBezTo>
                  <a:pt x="255669" y="85587"/>
                  <a:pt x="256022" y="76930"/>
                  <a:pt x="253603" y="68866"/>
                </a:cubicBezTo>
                <a:cubicBezTo>
                  <a:pt x="252370" y="64754"/>
                  <a:pt x="248203" y="62074"/>
                  <a:pt x="246460" y="58151"/>
                </a:cubicBezTo>
                <a:cubicBezTo>
                  <a:pt x="243402" y="51270"/>
                  <a:pt x="241385" y="43960"/>
                  <a:pt x="239316" y="36720"/>
                </a:cubicBezTo>
                <a:cubicBezTo>
                  <a:pt x="236935" y="28385"/>
                  <a:pt x="236980" y="18928"/>
                  <a:pt x="232172" y="11716"/>
                </a:cubicBezTo>
                <a:cubicBezTo>
                  <a:pt x="229650" y="7934"/>
                  <a:pt x="212234" y="2689"/>
                  <a:pt x="207169" y="1001"/>
                </a:cubicBezTo>
                <a:cubicBezTo>
                  <a:pt x="171450" y="2192"/>
                  <a:pt x="135458" y="0"/>
                  <a:pt x="100013" y="4573"/>
                </a:cubicBezTo>
                <a:cubicBezTo>
                  <a:pt x="96279" y="5055"/>
                  <a:pt x="98309" y="12019"/>
                  <a:pt x="96441" y="15288"/>
                </a:cubicBezTo>
                <a:cubicBezTo>
                  <a:pt x="93487" y="20457"/>
                  <a:pt x="90678" y="26274"/>
                  <a:pt x="85725" y="29576"/>
                </a:cubicBezTo>
                <a:cubicBezTo>
                  <a:pt x="79460" y="33753"/>
                  <a:pt x="71438" y="34339"/>
                  <a:pt x="64294" y="36720"/>
                </a:cubicBezTo>
                <a:cubicBezTo>
                  <a:pt x="38619" y="45278"/>
                  <a:pt x="70662" y="34900"/>
                  <a:pt x="39291" y="43863"/>
                </a:cubicBezTo>
                <a:cubicBezTo>
                  <a:pt x="35671" y="44897"/>
                  <a:pt x="32147" y="46244"/>
                  <a:pt x="28575" y="47435"/>
                </a:cubicBezTo>
                <a:cubicBezTo>
                  <a:pt x="26194" y="51007"/>
                  <a:pt x="23123" y="54205"/>
                  <a:pt x="21432" y="58151"/>
                </a:cubicBezTo>
                <a:cubicBezTo>
                  <a:pt x="16240" y="70267"/>
                  <a:pt x="15223" y="101142"/>
                  <a:pt x="14288" y="108157"/>
                </a:cubicBezTo>
                <a:cubicBezTo>
                  <a:pt x="13486" y="114175"/>
                  <a:pt x="11714" y="120028"/>
                  <a:pt x="10716" y="126016"/>
                </a:cubicBezTo>
                <a:cubicBezTo>
                  <a:pt x="5243" y="158852"/>
                  <a:pt x="10418" y="141197"/>
                  <a:pt x="3572" y="161735"/>
                </a:cubicBezTo>
                <a:cubicBezTo>
                  <a:pt x="2381" y="174832"/>
                  <a:pt x="0" y="187875"/>
                  <a:pt x="0" y="201026"/>
                </a:cubicBezTo>
                <a:cubicBezTo>
                  <a:pt x="0" y="246285"/>
                  <a:pt x="493" y="291603"/>
                  <a:pt x="3572" y="336757"/>
                </a:cubicBezTo>
                <a:cubicBezTo>
                  <a:pt x="4084" y="344270"/>
                  <a:pt x="6198" y="352164"/>
                  <a:pt x="10716" y="358188"/>
                </a:cubicBezTo>
                <a:cubicBezTo>
                  <a:pt x="14288" y="362951"/>
                  <a:pt x="17222" y="368266"/>
                  <a:pt x="21432" y="372476"/>
                </a:cubicBezTo>
                <a:cubicBezTo>
                  <a:pt x="24467" y="375511"/>
                  <a:pt x="28224" y="377877"/>
                  <a:pt x="32147" y="379620"/>
                </a:cubicBezTo>
                <a:cubicBezTo>
                  <a:pt x="51673" y="388298"/>
                  <a:pt x="54591" y="386251"/>
                  <a:pt x="75010" y="390335"/>
                </a:cubicBezTo>
                <a:cubicBezTo>
                  <a:pt x="79824" y="391298"/>
                  <a:pt x="84535" y="392716"/>
                  <a:pt x="89297" y="393907"/>
                </a:cubicBezTo>
                <a:cubicBezTo>
                  <a:pt x="92869" y="396288"/>
                  <a:pt x="95978" y="399584"/>
                  <a:pt x="100013" y="401051"/>
                </a:cubicBezTo>
                <a:cubicBezTo>
                  <a:pt x="109240" y="404406"/>
                  <a:pt x="128588" y="408195"/>
                  <a:pt x="128588" y="408195"/>
                </a:cubicBezTo>
                <a:cubicBezTo>
                  <a:pt x="129779" y="404623"/>
                  <a:pt x="129498" y="400142"/>
                  <a:pt x="132160" y="397479"/>
                </a:cubicBezTo>
                <a:cubicBezTo>
                  <a:pt x="136485" y="393154"/>
                  <a:pt x="114301" y="387954"/>
                  <a:pt x="125016" y="386763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Полилиния 52"/>
          <p:cNvSpPr/>
          <p:nvPr/>
        </p:nvSpPr>
        <p:spPr bwMode="auto">
          <a:xfrm>
            <a:off x="7050088" y="3333750"/>
            <a:ext cx="957262" cy="711200"/>
          </a:xfrm>
          <a:custGeom>
            <a:avLst/>
            <a:gdLst>
              <a:gd name="connsiteX0" fmla="*/ 135917 w 957317"/>
              <a:gd name="connsiteY0" fmla="*/ 699424 h 711172"/>
              <a:gd name="connsiteX1" fmla="*/ 185923 w 957317"/>
              <a:gd name="connsiteY1" fmla="*/ 688708 h 711172"/>
              <a:gd name="connsiteX2" fmla="*/ 200210 w 957317"/>
              <a:gd name="connsiteY2" fmla="*/ 667277 h 711172"/>
              <a:gd name="connsiteX3" fmla="*/ 203782 w 957317"/>
              <a:gd name="connsiteY3" fmla="*/ 656561 h 711172"/>
              <a:gd name="connsiteX4" fmla="*/ 214498 w 957317"/>
              <a:gd name="connsiteY4" fmla="*/ 652990 h 711172"/>
              <a:gd name="connsiteX5" fmla="*/ 268076 w 957317"/>
              <a:gd name="connsiteY5" fmla="*/ 649418 h 711172"/>
              <a:gd name="connsiteX6" fmla="*/ 293079 w 957317"/>
              <a:gd name="connsiteY6" fmla="*/ 645846 h 711172"/>
              <a:gd name="connsiteX7" fmla="*/ 303795 w 957317"/>
              <a:gd name="connsiteY7" fmla="*/ 642274 h 711172"/>
              <a:gd name="connsiteX8" fmla="*/ 368088 w 957317"/>
              <a:gd name="connsiteY8" fmla="*/ 645846 h 711172"/>
              <a:gd name="connsiteX9" fmla="*/ 453813 w 957317"/>
              <a:gd name="connsiteY9" fmla="*/ 656561 h 711172"/>
              <a:gd name="connsiteX10" fmla="*/ 496676 w 957317"/>
              <a:gd name="connsiteY10" fmla="*/ 663705 h 711172"/>
              <a:gd name="connsiteX11" fmla="*/ 518107 w 957317"/>
              <a:gd name="connsiteY11" fmla="*/ 667277 h 711172"/>
              <a:gd name="connsiteX12" fmla="*/ 675270 w 957317"/>
              <a:gd name="connsiteY12" fmla="*/ 663705 h 711172"/>
              <a:gd name="connsiteX13" fmla="*/ 703845 w 957317"/>
              <a:gd name="connsiteY13" fmla="*/ 635130 h 711172"/>
              <a:gd name="connsiteX14" fmla="*/ 710988 w 957317"/>
              <a:gd name="connsiteY14" fmla="*/ 620843 h 711172"/>
              <a:gd name="connsiteX15" fmla="*/ 714560 w 957317"/>
              <a:gd name="connsiteY15" fmla="*/ 610127 h 711172"/>
              <a:gd name="connsiteX16" fmla="*/ 732420 w 957317"/>
              <a:gd name="connsiteY16" fmla="*/ 602983 h 711172"/>
              <a:gd name="connsiteX17" fmla="*/ 743135 w 957317"/>
              <a:gd name="connsiteY17" fmla="*/ 592268 h 711172"/>
              <a:gd name="connsiteX18" fmla="*/ 750279 w 957317"/>
              <a:gd name="connsiteY18" fmla="*/ 574408 h 711172"/>
              <a:gd name="connsiteX19" fmla="*/ 753851 w 957317"/>
              <a:gd name="connsiteY19" fmla="*/ 563693 h 711172"/>
              <a:gd name="connsiteX20" fmla="*/ 764567 w 957317"/>
              <a:gd name="connsiteY20" fmla="*/ 552977 h 711172"/>
              <a:gd name="connsiteX21" fmla="*/ 768138 w 957317"/>
              <a:gd name="connsiteY21" fmla="*/ 542261 h 711172"/>
              <a:gd name="connsiteX22" fmla="*/ 775282 w 957317"/>
              <a:gd name="connsiteY22" fmla="*/ 510115 h 711172"/>
              <a:gd name="connsiteX23" fmla="*/ 768138 w 957317"/>
              <a:gd name="connsiteY23" fmla="*/ 406530 h 711172"/>
              <a:gd name="connsiteX24" fmla="*/ 760995 w 957317"/>
              <a:gd name="connsiteY24" fmla="*/ 385099 h 711172"/>
              <a:gd name="connsiteX25" fmla="*/ 735992 w 957317"/>
              <a:gd name="connsiteY25" fmla="*/ 363668 h 711172"/>
              <a:gd name="connsiteX26" fmla="*/ 725276 w 957317"/>
              <a:gd name="connsiteY26" fmla="*/ 331521 h 711172"/>
              <a:gd name="connsiteX27" fmla="*/ 721704 w 957317"/>
              <a:gd name="connsiteY27" fmla="*/ 317233 h 711172"/>
              <a:gd name="connsiteX28" fmla="*/ 714560 w 957317"/>
              <a:gd name="connsiteY28" fmla="*/ 302946 h 711172"/>
              <a:gd name="connsiteX29" fmla="*/ 714560 w 957317"/>
              <a:gd name="connsiteY29" fmla="*/ 152927 h 711172"/>
              <a:gd name="connsiteX30" fmla="*/ 725276 w 957317"/>
              <a:gd name="connsiteY30" fmla="*/ 149355 h 711172"/>
              <a:gd name="connsiteX31" fmla="*/ 768138 w 957317"/>
              <a:gd name="connsiteY31" fmla="*/ 142211 h 711172"/>
              <a:gd name="connsiteX32" fmla="*/ 893154 w 957317"/>
              <a:gd name="connsiteY32" fmla="*/ 149355 h 711172"/>
              <a:gd name="connsiteX33" fmla="*/ 903870 w 957317"/>
              <a:gd name="connsiteY33" fmla="*/ 152927 h 711172"/>
              <a:gd name="connsiteX34" fmla="*/ 932445 w 957317"/>
              <a:gd name="connsiteY34" fmla="*/ 149355 h 711172"/>
              <a:gd name="connsiteX35" fmla="*/ 936017 w 957317"/>
              <a:gd name="connsiteY35" fmla="*/ 135068 h 711172"/>
              <a:gd name="connsiteX36" fmla="*/ 939588 w 957317"/>
              <a:gd name="connsiteY36" fmla="*/ 117208 h 711172"/>
              <a:gd name="connsiteX37" fmla="*/ 925301 w 957317"/>
              <a:gd name="connsiteY37" fmla="*/ 45771 h 711172"/>
              <a:gd name="connsiteX38" fmla="*/ 903870 w 957317"/>
              <a:gd name="connsiteY38" fmla="*/ 42199 h 711172"/>
              <a:gd name="connsiteX39" fmla="*/ 889582 w 957317"/>
              <a:gd name="connsiteY39" fmla="*/ 35055 h 711172"/>
              <a:gd name="connsiteX40" fmla="*/ 875295 w 957317"/>
              <a:gd name="connsiteY40" fmla="*/ 31483 h 711172"/>
              <a:gd name="connsiteX41" fmla="*/ 850292 w 957317"/>
              <a:gd name="connsiteY41" fmla="*/ 24340 h 711172"/>
              <a:gd name="connsiteX42" fmla="*/ 825288 w 957317"/>
              <a:gd name="connsiteY42" fmla="*/ 20768 h 711172"/>
              <a:gd name="connsiteX43" fmla="*/ 710988 w 957317"/>
              <a:gd name="connsiteY43" fmla="*/ 17196 h 711172"/>
              <a:gd name="connsiteX44" fmla="*/ 703845 w 957317"/>
              <a:gd name="connsiteY44" fmla="*/ 27911 h 711172"/>
              <a:gd name="connsiteX45" fmla="*/ 682413 w 957317"/>
              <a:gd name="connsiteY45" fmla="*/ 42199 h 711172"/>
              <a:gd name="connsiteX46" fmla="*/ 660982 w 957317"/>
              <a:gd name="connsiteY46" fmla="*/ 52915 h 711172"/>
              <a:gd name="connsiteX47" fmla="*/ 628835 w 957317"/>
              <a:gd name="connsiteY47" fmla="*/ 60058 h 711172"/>
              <a:gd name="connsiteX48" fmla="*/ 603832 w 957317"/>
              <a:gd name="connsiteY48" fmla="*/ 67202 h 711172"/>
              <a:gd name="connsiteX49" fmla="*/ 593117 w 957317"/>
              <a:gd name="connsiteY49" fmla="*/ 70774 h 711172"/>
              <a:gd name="connsiteX50" fmla="*/ 578829 w 957317"/>
              <a:gd name="connsiteY50" fmla="*/ 81490 h 711172"/>
              <a:gd name="connsiteX51" fmla="*/ 564542 w 957317"/>
              <a:gd name="connsiteY51" fmla="*/ 95777 h 711172"/>
              <a:gd name="connsiteX52" fmla="*/ 546682 w 957317"/>
              <a:gd name="connsiteY52" fmla="*/ 99349 h 711172"/>
              <a:gd name="connsiteX53" fmla="*/ 510963 w 957317"/>
              <a:gd name="connsiteY53" fmla="*/ 127924 h 711172"/>
              <a:gd name="connsiteX54" fmla="*/ 496676 w 957317"/>
              <a:gd name="connsiteY54" fmla="*/ 131496 h 711172"/>
              <a:gd name="connsiteX55" fmla="*/ 485960 w 957317"/>
              <a:gd name="connsiteY55" fmla="*/ 138640 h 711172"/>
              <a:gd name="connsiteX56" fmla="*/ 478817 w 957317"/>
              <a:gd name="connsiteY56" fmla="*/ 149355 h 711172"/>
              <a:gd name="connsiteX57" fmla="*/ 464529 w 957317"/>
              <a:gd name="connsiteY57" fmla="*/ 152927 h 711172"/>
              <a:gd name="connsiteX58" fmla="*/ 439526 w 957317"/>
              <a:gd name="connsiteY58" fmla="*/ 160071 h 711172"/>
              <a:gd name="connsiteX59" fmla="*/ 414523 w 957317"/>
              <a:gd name="connsiteY59" fmla="*/ 170786 h 711172"/>
              <a:gd name="connsiteX60" fmla="*/ 385948 w 957317"/>
              <a:gd name="connsiteY60" fmla="*/ 195790 h 711172"/>
              <a:gd name="connsiteX61" fmla="*/ 375232 w 957317"/>
              <a:gd name="connsiteY61" fmla="*/ 199361 h 711172"/>
              <a:gd name="connsiteX62" fmla="*/ 360945 w 957317"/>
              <a:gd name="connsiteY62" fmla="*/ 206505 h 711172"/>
              <a:gd name="connsiteX63" fmla="*/ 339513 w 957317"/>
              <a:gd name="connsiteY63" fmla="*/ 220793 h 711172"/>
              <a:gd name="connsiteX64" fmla="*/ 328798 w 957317"/>
              <a:gd name="connsiteY64" fmla="*/ 227936 h 711172"/>
              <a:gd name="connsiteX65" fmla="*/ 296651 w 957317"/>
              <a:gd name="connsiteY65" fmla="*/ 235080 h 711172"/>
              <a:gd name="connsiteX66" fmla="*/ 285935 w 957317"/>
              <a:gd name="connsiteY66" fmla="*/ 238652 h 711172"/>
              <a:gd name="connsiteX67" fmla="*/ 264504 w 957317"/>
              <a:gd name="connsiteY67" fmla="*/ 242224 h 711172"/>
              <a:gd name="connsiteX68" fmla="*/ 239501 w 957317"/>
              <a:gd name="connsiteY68" fmla="*/ 252940 h 711172"/>
              <a:gd name="connsiteX69" fmla="*/ 225213 w 957317"/>
              <a:gd name="connsiteY69" fmla="*/ 260083 h 711172"/>
              <a:gd name="connsiteX70" fmla="*/ 203782 w 957317"/>
              <a:gd name="connsiteY70" fmla="*/ 263655 h 711172"/>
              <a:gd name="connsiteX71" fmla="*/ 32332 w 957317"/>
              <a:gd name="connsiteY71" fmla="*/ 267227 h 711172"/>
              <a:gd name="connsiteX72" fmla="*/ 18045 w 957317"/>
              <a:gd name="connsiteY72" fmla="*/ 281515 h 711172"/>
              <a:gd name="connsiteX73" fmla="*/ 185 w 957317"/>
              <a:gd name="connsiteY73" fmla="*/ 299374 h 711172"/>
              <a:gd name="connsiteX74" fmla="*/ 7329 w 957317"/>
              <a:gd name="connsiteY74" fmla="*/ 374383 h 711172"/>
              <a:gd name="connsiteX75" fmla="*/ 14473 w 957317"/>
              <a:gd name="connsiteY75" fmla="*/ 420818 h 711172"/>
              <a:gd name="connsiteX76" fmla="*/ 25188 w 957317"/>
              <a:gd name="connsiteY76" fmla="*/ 431533 h 711172"/>
              <a:gd name="connsiteX77" fmla="*/ 39476 w 957317"/>
              <a:gd name="connsiteY77" fmla="*/ 456536 h 711172"/>
              <a:gd name="connsiteX78" fmla="*/ 53763 w 957317"/>
              <a:gd name="connsiteY78" fmla="*/ 460108 h 711172"/>
              <a:gd name="connsiteX79" fmla="*/ 68051 w 957317"/>
              <a:gd name="connsiteY79" fmla="*/ 660133 h 711172"/>
              <a:gd name="connsiteX80" fmla="*/ 71623 w 957317"/>
              <a:gd name="connsiteY80" fmla="*/ 670849 h 711172"/>
              <a:gd name="connsiteX81" fmla="*/ 82338 w 957317"/>
              <a:gd name="connsiteY81" fmla="*/ 699424 h 711172"/>
              <a:gd name="connsiteX82" fmla="*/ 96626 w 957317"/>
              <a:gd name="connsiteY82" fmla="*/ 702996 h 711172"/>
              <a:gd name="connsiteX83" fmla="*/ 135917 w 957317"/>
              <a:gd name="connsiteY83" fmla="*/ 706568 h 711172"/>
              <a:gd name="connsiteX84" fmla="*/ 164492 w 957317"/>
              <a:gd name="connsiteY84" fmla="*/ 692280 h 711172"/>
              <a:gd name="connsiteX85" fmla="*/ 135917 w 957317"/>
              <a:gd name="connsiteY85" fmla="*/ 699424 h 711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957317" h="711172">
                <a:moveTo>
                  <a:pt x="135917" y="699424"/>
                </a:moveTo>
                <a:cubicBezTo>
                  <a:pt x="139489" y="698829"/>
                  <a:pt x="159856" y="695225"/>
                  <a:pt x="185923" y="688708"/>
                </a:cubicBezTo>
                <a:cubicBezTo>
                  <a:pt x="194417" y="663229"/>
                  <a:pt x="182373" y="694035"/>
                  <a:pt x="200210" y="667277"/>
                </a:cubicBezTo>
                <a:cubicBezTo>
                  <a:pt x="202298" y="664144"/>
                  <a:pt x="201119" y="659223"/>
                  <a:pt x="203782" y="656561"/>
                </a:cubicBezTo>
                <a:cubicBezTo>
                  <a:pt x="206444" y="653899"/>
                  <a:pt x="210756" y="653406"/>
                  <a:pt x="214498" y="652990"/>
                </a:cubicBezTo>
                <a:cubicBezTo>
                  <a:pt x="232288" y="651014"/>
                  <a:pt x="250217" y="650609"/>
                  <a:pt x="268076" y="649418"/>
                </a:cubicBezTo>
                <a:cubicBezTo>
                  <a:pt x="276410" y="648227"/>
                  <a:pt x="284824" y="647497"/>
                  <a:pt x="293079" y="645846"/>
                </a:cubicBezTo>
                <a:cubicBezTo>
                  <a:pt x="296771" y="645108"/>
                  <a:pt x="300030" y="642274"/>
                  <a:pt x="303795" y="642274"/>
                </a:cubicBezTo>
                <a:cubicBezTo>
                  <a:pt x="325259" y="642274"/>
                  <a:pt x="346657" y="644655"/>
                  <a:pt x="368088" y="645846"/>
                </a:cubicBezTo>
                <a:cubicBezTo>
                  <a:pt x="481627" y="662066"/>
                  <a:pt x="364611" y="646068"/>
                  <a:pt x="453813" y="656561"/>
                </a:cubicBezTo>
                <a:cubicBezTo>
                  <a:pt x="482900" y="659983"/>
                  <a:pt x="471951" y="659209"/>
                  <a:pt x="496676" y="663705"/>
                </a:cubicBezTo>
                <a:cubicBezTo>
                  <a:pt x="503801" y="665001"/>
                  <a:pt x="510963" y="666086"/>
                  <a:pt x="518107" y="667277"/>
                </a:cubicBezTo>
                <a:cubicBezTo>
                  <a:pt x="570495" y="666086"/>
                  <a:pt x="623636" y="672642"/>
                  <a:pt x="675270" y="663705"/>
                </a:cubicBezTo>
                <a:cubicBezTo>
                  <a:pt x="688543" y="661408"/>
                  <a:pt x="703845" y="635130"/>
                  <a:pt x="703845" y="635130"/>
                </a:cubicBezTo>
                <a:cubicBezTo>
                  <a:pt x="706226" y="630368"/>
                  <a:pt x="708891" y="625737"/>
                  <a:pt x="710988" y="620843"/>
                </a:cubicBezTo>
                <a:cubicBezTo>
                  <a:pt x="712471" y="617382"/>
                  <a:pt x="711667" y="612537"/>
                  <a:pt x="714560" y="610127"/>
                </a:cubicBezTo>
                <a:cubicBezTo>
                  <a:pt x="719486" y="606022"/>
                  <a:pt x="726467" y="605364"/>
                  <a:pt x="732420" y="602983"/>
                </a:cubicBezTo>
                <a:cubicBezTo>
                  <a:pt x="735992" y="599411"/>
                  <a:pt x="740458" y="596551"/>
                  <a:pt x="743135" y="592268"/>
                </a:cubicBezTo>
                <a:cubicBezTo>
                  <a:pt x="746533" y="586831"/>
                  <a:pt x="748028" y="580412"/>
                  <a:pt x="750279" y="574408"/>
                </a:cubicBezTo>
                <a:cubicBezTo>
                  <a:pt x="751601" y="570883"/>
                  <a:pt x="751763" y="566826"/>
                  <a:pt x="753851" y="563693"/>
                </a:cubicBezTo>
                <a:cubicBezTo>
                  <a:pt x="756653" y="559490"/>
                  <a:pt x="760995" y="556549"/>
                  <a:pt x="764567" y="552977"/>
                </a:cubicBezTo>
                <a:cubicBezTo>
                  <a:pt x="765757" y="549405"/>
                  <a:pt x="767104" y="545881"/>
                  <a:pt x="768138" y="542261"/>
                </a:cubicBezTo>
                <a:cubicBezTo>
                  <a:pt x="771502" y="530484"/>
                  <a:pt x="772825" y="522399"/>
                  <a:pt x="775282" y="510115"/>
                </a:cubicBezTo>
                <a:cubicBezTo>
                  <a:pt x="775012" y="505792"/>
                  <a:pt x="769701" y="416429"/>
                  <a:pt x="768138" y="406530"/>
                </a:cubicBezTo>
                <a:cubicBezTo>
                  <a:pt x="766964" y="399092"/>
                  <a:pt x="767260" y="389276"/>
                  <a:pt x="760995" y="385099"/>
                </a:cubicBezTo>
                <a:cubicBezTo>
                  <a:pt x="744675" y="374219"/>
                  <a:pt x="753315" y="380991"/>
                  <a:pt x="735992" y="363668"/>
                </a:cubicBezTo>
                <a:cubicBezTo>
                  <a:pt x="727434" y="312321"/>
                  <a:pt x="738975" y="363483"/>
                  <a:pt x="725276" y="331521"/>
                </a:cubicBezTo>
                <a:cubicBezTo>
                  <a:pt x="723342" y="327009"/>
                  <a:pt x="723428" y="321830"/>
                  <a:pt x="721704" y="317233"/>
                </a:cubicBezTo>
                <a:cubicBezTo>
                  <a:pt x="719834" y="312248"/>
                  <a:pt x="716941" y="307708"/>
                  <a:pt x="714560" y="302946"/>
                </a:cubicBezTo>
                <a:cubicBezTo>
                  <a:pt x="712583" y="261432"/>
                  <a:pt x="707012" y="194441"/>
                  <a:pt x="714560" y="152927"/>
                </a:cubicBezTo>
                <a:cubicBezTo>
                  <a:pt x="715234" y="149223"/>
                  <a:pt x="721623" y="150268"/>
                  <a:pt x="725276" y="149355"/>
                </a:cubicBezTo>
                <a:cubicBezTo>
                  <a:pt x="739205" y="145873"/>
                  <a:pt x="754024" y="144227"/>
                  <a:pt x="768138" y="142211"/>
                </a:cubicBezTo>
                <a:cubicBezTo>
                  <a:pt x="830663" y="144228"/>
                  <a:pt x="850101" y="137054"/>
                  <a:pt x="893154" y="149355"/>
                </a:cubicBezTo>
                <a:cubicBezTo>
                  <a:pt x="896774" y="150389"/>
                  <a:pt x="900298" y="151736"/>
                  <a:pt x="903870" y="152927"/>
                </a:cubicBezTo>
                <a:cubicBezTo>
                  <a:pt x="913395" y="151736"/>
                  <a:pt x="924054" y="154017"/>
                  <a:pt x="932445" y="149355"/>
                </a:cubicBezTo>
                <a:cubicBezTo>
                  <a:pt x="936736" y="146971"/>
                  <a:pt x="934952" y="139860"/>
                  <a:pt x="936017" y="135068"/>
                </a:cubicBezTo>
                <a:cubicBezTo>
                  <a:pt x="937334" y="129141"/>
                  <a:pt x="938398" y="123161"/>
                  <a:pt x="939588" y="117208"/>
                </a:cubicBezTo>
                <a:cubicBezTo>
                  <a:pt x="936965" y="67366"/>
                  <a:pt x="957317" y="52886"/>
                  <a:pt x="925301" y="45771"/>
                </a:cubicBezTo>
                <a:cubicBezTo>
                  <a:pt x="918231" y="44200"/>
                  <a:pt x="911014" y="43390"/>
                  <a:pt x="903870" y="42199"/>
                </a:cubicBezTo>
                <a:cubicBezTo>
                  <a:pt x="899107" y="39818"/>
                  <a:pt x="894568" y="36925"/>
                  <a:pt x="889582" y="35055"/>
                </a:cubicBezTo>
                <a:cubicBezTo>
                  <a:pt x="884986" y="33331"/>
                  <a:pt x="880015" y="32832"/>
                  <a:pt x="875295" y="31483"/>
                </a:cubicBezTo>
                <a:cubicBezTo>
                  <a:pt x="861903" y="27657"/>
                  <a:pt x="865649" y="27132"/>
                  <a:pt x="850292" y="24340"/>
                </a:cubicBezTo>
                <a:cubicBezTo>
                  <a:pt x="842008" y="22834"/>
                  <a:pt x="833623" y="21959"/>
                  <a:pt x="825288" y="20768"/>
                </a:cubicBezTo>
                <a:cubicBezTo>
                  <a:pt x="783755" y="0"/>
                  <a:pt x="800088" y="5316"/>
                  <a:pt x="710988" y="17196"/>
                </a:cubicBezTo>
                <a:cubicBezTo>
                  <a:pt x="706733" y="17763"/>
                  <a:pt x="707075" y="25084"/>
                  <a:pt x="703845" y="27911"/>
                </a:cubicBezTo>
                <a:cubicBezTo>
                  <a:pt x="697383" y="33565"/>
                  <a:pt x="690558" y="39484"/>
                  <a:pt x="682413" y="42199"/>
                </a:cubicBezTo>
                <a:cubicBezTo>
                  <a:pt x="655475" y="51179"/>
                  <a:pt x="688686" y="39064"/>
                  <a:pt x="660982" y="52915"/>
                </a:cubicBezTo>
                <a:cubicBezTo>
                  <a:pt x="652192" y="57310"/>
                  <a:pt x="637060" y="58687"/>
                  <a:pt x="628835" y="60058"/>
                </a:cubicBezTo>
                <a:cubicBezTo>
                  <a:pt x="603145" y="68622"/>
                  <a:pt x="635227" y="58232"/>
                  <a:pt x="603832" y="67202"/>
                </a:cubicBezTo>
                <a:cubicBezTo>
                  <a:pt x="600212" y="68236"/>
                  <a:pt x="596689" y="69583"/>
                  <a:pt x="593117" y="70774"/>
                </a:cubicBezTo>
                <a:cubicBezTo>
                  <a:pt x="588354" y="74346"/>
                  <a:pt x="583309" y="77570"/>
                  <a:pt x="578829" y="81490"/>
                </a:cubicBezTo>
                <a:cubicBezTo>
                  <a:pt x="573760" y="85925"/>
                  <a:pt x="570429" y="92506"/>
                  <a:pt x="564542" y="95777"/>
                </a:cubicBezTo>
                <a:cubicBezTo>
                  <a:pt x="559235" y="98725"/>
                  <a:pt x="552635" y="98158"/>
                  <a:pt x="546682" y="99349"/>
                </a:cubicBezTo>
                <a:cubicBezTo>
                  <a:pt x="538105" y="107926"/>
                  <a:pt x="522979" y="124920"/>
                  <a:pt x="510963" y="127924"/>
                </a:cubicBezTo>
                <a:lnTo>
                  <a:pt x="496676" y="131496"/>
                </a:lnTo>
                <a:cubicBezTo>
                  <a:pt x="493104" y="133877"/>
                  <a:pt x="488996" y="135604"/>
                  <a:pt x="485960" y="138640"/>
                </a:cubicBezTo>
                <a:cubicBezTo>
                  <a:pt x="482925" y="141675"/>
                  <a:pt x="482389" y="146974"/>
                  <a:pt x="478817" y="149355"/>
                </a:cubicBezTo>
                <a:cubicBezTo>
                  <a:pt x="474732" y="152078"/>
                  <a:pt x="469249" y="151578"/>
                  <a:pt x="464529" y="152927"/>
                </a:cubicBezTo>
                <a:cubicBezTo>
                  <a:pt x="428649" y="163179"/>
                  <a:pt x="484202" y="148901"/>
                  <a:pt x="439526" y="160071"/>
                </a:cubicBezTo>
                <a:cubicBezTo>
                  <a:pt x="400519" y="186076"/>
                  <a:pt x="460654" y="147721"/>
                  <a:pt x="414523" y="170786"/>
                </a:cubicBezTo>
                <a:cubicBezTo>
                  <a:pt x="395999" y="180048"/>
                  <a:pt x="403141" y="183509"/>
                  <a:pt x="385948" y="195790"/>
                </a:cubicBezTo>
                <a:cubicBezTo>
                  <a:pt x="382884" y="197978"/>
                  <a:pt x="378693" y="197878"/>
                  <a:pt x="375232" y="199361"/>
                </a:cubicBezTo>
                <a:cubicBezTo>
                  <a:pt x="370338" y="201458"/>
                  <a:pt x="365511" y="203765"/>
                  <a:pt x="360945" y="206505"/>
                </a:cubicBezTo>
                <a:cubicBezTo>
                  <a:pt x="353583" y="210923"/>
                  <a:pt x="346657" y="216030"/>
                  <a:pt x="339513" y="220793"/>
                </a:cubicBezTo>
                <a:cubicBezTo>
                  <a:pt x="335941" y="223174"/>
                  <a:pt x="332870" y="226579"/>
                  <a:pt x="328798" y="227936"/>
                </a:cubicBezTo>
                <a:cubicBezTo>
                  <a:pt x="304675" y="235977"/>
                  <a:pt x="334369" y="226698"/>
                  <a:pt x="296651" y="235080"/>
                </a:cubicBezTo>
                <a:cubicBezTo>
                  <a:pt x="292975" y="235897"/>
                  <a:pt x="289611" y="237835"/>
                  <a:pt x="285935" y="238652"/>
                </a:cubicBezTo>
                <a:cubicBezTo>
                  <a:pt x="278865" y="240223"/>
                  <a:pt x="271648" y="241033"/>
                  <a:pt x="264504" y="242224"/>
                </a:cubicBezTo>
                <a:cubicBezTo>
                  <a:pt x="217164" y="265896"/>
                  <a:pt x="276260" y="237187"/>
                  <a:pt x="239501" y="252940"/>
                </a:cubicBezTo>
                <a:cubicBezTo>
                  <a:pt x="234607" y="255037"/>
                  <a:pt x="230313" y="258553"/>
                  <a:pt x="225213" y="260083"/>
                </a:cubicBezTo>
                <a:cubicBezTo>
                  <a:pt x="218276" y="262164"/>
                  <a:pt x="211019" y="263387"/>
                  <a:pt x="203782" y="263655"/>
                </a:cubicBezTo>
                <a:cubicBezTo>
                  <a:pt x="146659" y="265771"/>
                  <a:pt x="89482" y="266036"/>
                  <a:pt x="32332" y="267227"/>
                </a:cubicBezTo>
                <a:cubicBezTo>
                  <a:pt x="27570" y="271990"/>
                  <a:pt x="22086" y="276127"/>
                  <a:pt x="18045" y="281515"/>
                </a:cubicBezTo>
                <a:cubicBezTo>
                  <a:pt x="3333" y="301131"/>
                  <a:pt x="20113" y="292731"/>
                  <a:pt x="185" y="299374"/>
                </a:cubicBezTo>
                <a:cubicBezTo>
                  <a:pt x="6251" y="390367"/>
                  <a:pt x="0" y="323082"/>
                  <a:pt x="7329" y="374383"/>
                </a:cubicBezTo>
                <a:cubicBezTo>
                  <a:pt x="7344" y="374491"/>
                  <a:pt x="11744" y="415360"/>
                  <a:pt x="14473" y="420818"/>
                </a:cubicBezTo>
                <a:cubicBezTo>
                  <a:pt x="16732" y="425336"/>
                  <a:pt x="21616" y="427961"/>
                  <a:pt x="25188" y="431533"/>
                </a:cubicBezTo>
                <a:cubicBezTo>
                  <a:pt x="28420" y="441230"/>
                  <a:pt x="30014" y="449778"/>
                  <a:pt x="39476" y="456536"/>
                </a:cubicBezTo>
                <a:cubicBezTo>
                  <a:pt x="43471" y="459389"/>
                  <a:pt x="49001" y="458917"/>
                  <a:pt x="53763" y="460108"/>
                </a:cubicBezTo>
                <a:cubicBezTo>
                  <a:pt x="109379" y="515724"/>
                  <a:pt x="60988" y="462378"/>
                  <a:pt x="68051" y="660133"/>
                </a:cubicBezTo>
                <a:cubicBezTo>
                  <a:pt x="68185" y="663896"/>
                  <a:pt x="70589" y="667229"/>
                  <a:pt x="71623" y="670849"/>
                </a:cubicBezTo>
                <a:cubicBezTo>
                  <a:pt x="73631" y="677876"/>
                  <a:pt x="76098" y="694223"/>
                  <a:pt x="82338" y="699424"/>
                </a:cubicBezTo>
                <a:cubicBezTo>
                  <a:pt x="86109" y="702567"/>
                  <a:pt x="91760" y="702347"/>
                  <a:pt x="96626" y="702996"/>
                </a:cubicBezTo>
                <a:cubicBezTo>
                  <a:pt x="109662" y="704734"/>
                  <a:pt x="122820" y="705377"/>
                  <a:pt x="135917" y="706568"/>
                </a:cubicBezTo>
                <a:cubicBezTo>
                  <a:pt x="167602" y="702041"/>
                  <a:pt x="156936" y="711172"/>
                  <a:pt x="164492" y="692280"/>
                </a:cubicBezTo>
                <a:cubicBezTo>
                  <a:pt x="165481" y="689808"/>
                  <a:pt x="132345" y="700019"/>
                  <a:pt x="135917" y="699424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" name="Группа 58"/>
          <p:cNvGrpSpPr>
            <a:grpSpLocks/>
          </p:cNvGrpSpPr>
          <p:nvPr/>
        </p:nvGrpSpPr>
        <p:grpSpPr bwMode="auto">
          <a:xfrm>
            <a:off x="500063" y="2786063"/>
            <a:ext cx="7216775" cy="3298825"/>
            <a:chOff x="500063" y="2786063"/>
            <a:chExt cx="7216129" cy="3298825"/>
          </a:xfrm>
        </p:grpSpPr>
        <p:sp>
          <p:nvSpPr>
            <p:cNvPr id="22552" name="AutoShape 29"/>
            <p:cNvSpPr>
              <a:spLocks noChangeArrowheads="1"/>
            </p:cNvSpPr>
            <p:nvPr/>
          </p:nvSpPr>
          <p:spPr bwMode="auto">
            <a:xfrm>
              <a:off x="1785938" y="5786438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" name="Text Box 26"/>
            <p:cNvSpPr txBox="1">
              <a:spLocks noChangeArrowheads="1"/>
            </p:cNvSpPr>
            <p:nvPr/>
          </p:nvSpPr>
          <p:spPr bwMode="auto">
            <a:xfrm>
              <a:off x="1214374" y="5715000"/>
              <a:ext cx="66986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VIII </a:t>
              </a:r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а</a:t>
              </a:r>
            </a:p>
          </p:txBody>
        </p:sp>
        <p:sp>
          <p:nvSpPr>
            <p:cNvPr id="205850" name="Text Box 26"/>
            <p:cNvSpPr txBox="1">
              <a:spLocks noChangeArrowheads="1"/>
            </p:cNvSpPr>
            <p:nvPr/>
          </p:nvSpPr>
          <p:spPr bwMode="auto">
            <a:xfrm>
              <a:off x="500063" y="3929063"/>
              <a:ext cx="463509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VII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  <p:sp>
          <p:nvSpPr>
            <p:cNvPr id="22555" name="AutoShape 29"/>
            <p:cNvSpPr>
              <a:spLocks noChangeArrowheads="1"/>
            </p:cNvSpPr>
            <p:nvPr/>
          </p:nvSpPr>
          <p:spPr bwMode="auto">
            <a:xfrm>
              <a:off x="928978" y="3929414"/>
              <a:ext cx="216046" cy="215547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4" name="Text Box 26"/>
            <p:cNvSpPr txBox="1">
              <a:spLocks noChangeArrowheads="1"/>
            </p:cNvSpPr>
            <p:nvPr/>
          </p:nvSpPr>
          <p:spPr bwMode="auto">
            <a:xfrm>
              <a:off x="1142942" y="4786313"/>
              <a:ext cx="503193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VIII</a:t>
              </a:r>
              <a:endPara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  <p:sp>
          <p:nvSpPr>
            <p:cNvPr id="22557" name="AutoShape 29"/>
            <p:cNvSpPr>
              <a:spLocks noChangeArrowheads="1"/>
            </p:cNvSpPr>
            <p:nvPr/>
          </p:nvSpPr>
          <p:spPr bwMode="auto">
            <a:xfrm>
              <a:off x="1643195" y="4857827"/>
              <a:ext cx="215957" cy="216265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558" name="AutoShape 29"/>
            <p:cNvSpPr>
              <a:spLocks noChangeArrowheads="1"/>
            </p:cNvSpPr>
            <p:nvPr/>
          </p:nvSpPr>
          <p:spPr bwMode="auto">
            <a:xfrm>
              <a:off x="4714507" y="3570754"/>
              <a:ext cx="142921" cy="144548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559" name="AutoShape 29"/>
            <p:cNvSpPr>
              <a:spLocks noChangeArrowheads="1"/>
            </p:cNvSpPr>
            <p:nvPr/>
          </p:nvSpPr>
          <p:spPr bwMode="auto">
            <a:xfrm>
              <a:off x="4500126" y="3357903"/>
              <a:ext cx="215970" cy="216028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560" name="AutoShape 29"/>
            <p:cNvSpPr>
              <a:spLocks noChangeArrowheads="1"/>
            </p:cNvSpPr>
            <p:nvPr/>
          </p:nvSpPr>
          <p:spPr bwMode="auto">
            <a:xfrm>
              <a:off x="3928440" y="3357903"/>
              <a:ext cx="215970" cy="216028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848" name="Text Box 24"/>
            <p:cNvSpPr txBox="1">
              <a:spLocks noChangeArrowheads="1"/>
            </p:cNvSpPr>
            <p:nvPr/>
          </p:nvSpPr>
          <p:spPr bwMode="auto">
            <a:xfrm>
              <a:off x="4285911" y="2786063"/>
              <a:ext cx="33652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V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  <p:sp>
          <p:nvSpPr>
            <p:cNvPr id="22562" name="AutoShape 29"/>
            <p:cNvSpPr>
              <a:spLocks noChangeArrowheads="1"/>
            </p:cNvSpPr>
            <p:nvPr/>
          </p:nvSpPr>
          <p:spPr bwMode="auto">
            <a:xfrm>
              <a:off x="4357204" y="3214943"/>
              <a:ext cx="215970" cy="216028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563" name="AutoShape 29"/>
            <p:cNvSpPr>
              <a:spLocks noChangeArrowheads="1"/>
            </p:cNvSpPr>
            <p:nvPr/>
          </p:nvSpPr>
          <p:spPr bwMode="auto">
            <a:xfrm>
              <a:off x="4785968" y="3286422"/>
              <a:ext cx="142921" cy="144549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847" name="Text Box 23"/>
            <p:cNvSpPr txBox="1">
              <a:spLocks noChangeArrowheads="1"/>
            </p:cNvSpPr>
            <p:nvPr/>
          </p:nvSpPr>
          <p:spPr bwMode="auto">
            <a:xfrm>
              <a:off x="5285947" y="3071813"/>
              <a:ext cx="400014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IV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  <p:sp>
          <p:nvSpPr>
            <p:cNvPr id="22565" name="AutoShape 29"/>
            <p:cNvSpPr>
              <a:spLocks noChangeArrowheads="1"/>
            </p:cNvSpPr>
            <p:nvPr/>
          </p:nvSpPr>
          <p:spPr bwMode="auto">
            <a:xfrm>
              <a:off x="5143656" y="3357536"/>
              <a:ext cx="215963" cy="215915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566" name="AutoShape 29"/>
            <p:cNvSpPr>
              <a:spLocks noChangeArrowheads="1"/>
            </p:cNvSpPr>
            <p:nvPr/>
          </p:nvSpPr>
          <p:spPr bwMode="auto">
            <a:xfrm>
              <a:off x="5429490" y="3428977"/>
              <a:ext cx="215963" cy="215915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567" name="AutoShape 29"/>
            <p:cNvSpPr>
              <a:spLocks noChangeArrowheads="1"/>
            </p:cNvSpPr>
            <p:nvPr/>
          </p:nvSpPr>
          <p:spPr bwMode="auto">
            <a:xfrm>
              <a:off x="5715323" y="3500420"/>
              <a:ext cx="215963" cy="215915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568" name="AutoShape 29"/>
            <p:cNvSpPr>
              <a:spLocks noChangeArrowheads="1"/>
            </p:cNvSpPr>
            <p:nvPr/>
          </p:nvSpPr>
          <p:spPr bwMode="auto">
            <a:xfrm>
              <a:off x="5363653" y="4071938"/>
              <a:ext cx="215913" cy="215795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849" name="Text Box 25"/>
            <p:cNvSpPr txBox="1">
              <a:spLocks noChangeArrowheads="1"/>
            </p:cNvSpPr>
            <p:nvPr/>
          </p:nvSpPr>
          <p:spPr bwMode="auto">
            <a:xfrm>
              <a:off x="5500240" y="4357688"/>
              <a:ext cx="400014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VI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  <p:sp>
          <p:nvSpPr>
            <p:cNvPr id="22570" name="AutoShape 29"/>
            <p:cNvSpPr>
              <a:spLocks noChangeArrowheads="1"/>
            </p:cNvSpPr>
            <p:nvPr/>
          </p:nvSpPr>
          <p:spPr bwMode="auto">
            <a:xfrm>
              <a:off x="5214897" y="4428951"/>
              <a:ext cx="215913" cy="215795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1" name="Text Box 20"/>
            <p:cNvSpPr txBox="1">
              <a:spLocks noChangeArrowheads="1"/>
            </p:cNvSpPr>
            <p:nvPr/>
          </p:nvSpPr>
          <p:spPr bwMode="auto">
            <a:xfrm>
              <a:off x="7403482" y="4133850"/>
              <a:ext cx="311122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II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  <p:sp>
          <p:nvSpPr>
            <p:cNvPr id="52" name="Text Box 20"/>
            <p:cNvSpPr txBox="1">
              <a:spLocks noChangeArrowheads="1"/>
            </p:cNvSpPr>
            <p:nvPr/>
          </p:nvSpPr>
          <p:spPr bwMode="auto">
            <a:xfrm>
              <a:off x="6857431" y="4714875"/>
              <a:ext cx="311122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II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  <p:sp>
          <p:nvSpPr>
            <p:cNvPr id="205844" name="Text Box 20"/>
            <p:cNvSpPr txBox="1">
              <a:spLocks noChangeArrowheads="1"/>
            </p:cNvSpPr>
            <p:nvPr/>
          </p:nvSpPr>
          <p:spPr bwMode="auto">
            <a:xfrm>
              <a:off x="6071689" y="4071938"/>
              <a:ext cx="311122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II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  <p:sp>
          <p:nvSpPr>
            <p:cNvPr id="22574" name="AutoShape 29"/>
            <p:cNvSpPr>
              <a:spLocks noChangeArrowheads="1"/>
            </p:cNvSpPr>
            <p:nvPr/>
          </p:nvSpPr>
          <p:spPr bwMode="auto">
            <a:xfrm>
              <a:off x="6500813" y="3999016"/>
              <a:ext cx="215900" cy="21588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846" name="Text Box 22"/>
            <p:cNvSpPr txBox="1">
              <a:spLocks noChangeArrowheads="1"/>
            </p:cNvSpPr>
            <p:nvPr/>
          </p:nvSpPr>
          <p:spPr bwMode="auto">
            <a:xfrm>
              <a:off x="6285982" y="3143250"/>
              <a:ext cx="374616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III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  <p:sp>
          <p:nvSpPr>
            <p:cNvPr id="22576" name="AutoShape 29"/>
            <p:cNvSpPr>
              <a:spLocks noChangeArrowheads="1"/>
            </p:cNvSpPr>
            <p:nvPr/>
          </p:nvSpPr>
          <p:spPr bwMode="auto">
            <a:xfrm>
              <a:off x="6142952" y="3500412"/>
              <a:ext cx="216180" cy="21592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845" name="Text Box 21"/>
            <p:cNvSpPr txBox="1">
              <a:spLocks noChangeArrowheads="1"/>
            </p:cNvSpPr>
            <p:nvPr/>
          </p:nvSpPr>
          <p:spPr bwMode="auto">
            <a:xfrm>
              <a:off x="7357449" y="3143250"/>
              <a:ext cx="24762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I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  <p:sp>
          <p:nvSpPr>
            <p:cNvPr id="22578" name="AutoShape 29"/>
            <p:cNvSpPr>
              <a:spLocks noChangeArrowheads="1"/>
            </p:cNvSpPr>
            <p:nvPr/>
          </p:nvSpPr>
          <p:spPr bwMode="auto">
            <a:xfrm>
              <a:off x="7143137" y="3572108"/>
              <a:ext cx="215888" cy="216047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579" name="AutoShape 29"/>
            <p:cNvSpPr>
              <a:spLocks noChangeArrowheads="1"/>
            </p:cNvSpPr>
            <p:nvPr/>
          </p:nvSpPr>
          <p:spPr bwMode="auto">
            <a:xfrm>
              <a:off x="7500304" y="3786567"/>
              <a:ext cx="215888" cy="216047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45" name="Овал 44"/>
          <p:cNvSpPr/>
          <p:nvPr/>
        </p:nvSpPr>
        <p:spPr>
          <a:xfrm>
            <a:off x="1691680" y="5661248"/>
            <a:ext cx="432048" cy="432048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5292080" y="4005064"/>
            <a:ext cx="360040" cy="360040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539552" y="1412776"/>
            <a:ext cx="8280920" cy="3816424"/>
          </a:xfrm>
          <a:prstGeom prst="rect">
            <a:avLst/>
          </a:prstGeom>
          <a:gradFill flip="none" rotWithShape="0">
            <a:gsLst>
              <a:gs pos="100000">
                <a:schemeClr val="accent2">
                  <a:lumMod val="60000"/>
                  <a:lumOff val="40000"/>
                </a:schemeClr>
              </a:gs>
              <a:gs pos="2000">
                <a:srgbClr val="FF0000">
                  <a:alpha val="20000"/>
                </a:srgbClr>
              </a:gs>
              <a:gs pos="78000">
                <a:schemeClr val="accent1">
                  <a:tint val="66000"/>
                  <a:satMod val="160000"/>
                </a:schemeClr>
              </a:gs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572000" y="1412776"/>
            <a:ext cx="0" cy="3888432"/>
          </a:xfrm>
          <a:prstGeom prst="line">
            <a:avLst/>
          </a:prstGeom>
          <a:ln w="63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39552" y="1412776"/>
            <a:ext cx="0" cy="3888432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39552" y="5301208"/>
            <a:ext cx="8280920" cy="0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6048672" cy="868363"/>
          </a:xfrm>
        </p:spPr>
        <p:txBody>
          <a:bodyPr/>
          <a:lstStyle/>
          <a:p>
            <a:pPr algn="ctr"/>
            <a:r>
              <a:rPr lang="ru-RU" sz="1600" dirty="0"/>
              <a:t>Зависимость производства </a:t>
            </a:r>
            <a:r>
              <a:rPr lang="ru-RU" sz="1600" dirty="0" err="1" smtClean="0"/>
              <a:t>с-х</a:t>
            </a:r>
            <a:r>
              <a:rPr lang="ru-RU" sz="1600" dirty="0" smtClean="0"/>
              <a:t> </a:t>
            </a:r>
            <a:r>
              <a:rPr lang="ru-RU" sz="1600" dirty="0"/>
              <a:t>продукции основных мировых культур</a:t>
            </a:r>
            <a:r>
              <a:rPr lang="ru-RU" sz="1600" dirty="0" smtClean="0"/>
              <a:t>, основанная </a:t>
            </a:r>
            <a:r>
              <a:rPr lang="ru-RU" sz="1600" dirty="0"/>
              <a:t>на видах, </a:t>
            </a:r>
            <a:r>
              <a:rPr lang="ru-RU" sz="1600" dirty="0" smtClean="0"/>
              <a:t> </a:t>
            </a:r>
            <a:r>
              <a:rPr lang="ru-RU" sz="1600" dirty="0" err="1" smtClean="0"/>
              <a:t>интродуцированных</a:t>
            </a:r>
            <a:r>
              <a:rPr lang="ru-RU" sz="1600" dirty="0" smtClean="0"/>
              <a:t> </a:t>
            </a:r>
            <a:r>
              <a:rPr lang="ru-RU" sz="1600" dirty="0"/>
              <a:t>из других регионов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683568" y="1412776"/>
            <a:ext cx="0" cy="3888432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Куб 6"/>
          <p:cNvSpPr/>
          <p:nvPr/>
        </p:nvSpPr>
        <p:spPr>
          <a:xfrm>
            <a:off x="611560" y="4744346"/>
            <a:ext cx="8100900" cy="268830"/>
          </a:xfrm>
          <a:prstGeom prst="cube">
            <a:avLst/>
          </a:prstGeom>
          <a:solidFill>
            <a:srgbClr val="C00000">
              <a:alpha val="53000"/>
            </a:srgbClr>
          </a:solidFill>
          <a:ln>
            <a:solidFill>
              <a:srgbClr val="090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Куб 7"/>
          <p:cNvSpPr/>
          <p:nvPr/>
        </p:nvSpPr>
        <p:spPr>
          <a:xfrm>
            <a:off x="611560" y="4365104"/>
            <a:ext cx="8100900" cy="268830"/>
          </a:xfrm>
          <a:prstGeom prst="cube">
            <a:avLst/>
          </a:prstGeom>
          <a:solidFill>
            <a:srgbClr val="C00000">
              <a:alpha val="62000"/>
            </a:srgbClr>
          </a:solidFill>
          <a:ln>
            <a:solidFill>
              <a:srgbClr val="090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уб 8"/>
          <p:cNvSpPr/>
          <p:nvPr/>
        </p:nvSpPr>
        <p:spPr>
          <a:xfrm>
            <a:off x="611560" y="4005064"/>
            <a:ext cx="7200800" cy="268830"/>
          </a:xfrm>
          <a:prstGeom prst="cube">
            <a:avLst/>
          </a:prstGeom>
          <a:solidFill>
            <a:srgbClr val="FF7C80">
              <a:alpha val="71000"/>
            </a:srgbClr>
          </a:solidFill>
          <a:ln>
            <a:solidFill>
              <a:srgbClr val="090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уб 9"/>
          <p:cNvSpPr/>
          <p:nvPr/>
        </p:nvSpPr>
        <p:spPr>
          <a:xfrm>
            <a:off x="611560" y="3645024"/>
            <a:ext cx="7200800" cy="268830"/>
          </a:xfrm>
          <a:prstGeom prst="cube">
            <a:avLst/>
          </a:prstGeom>
          <a:solidFill>
            <a:srgbClr val="FF7C80">
              <a:alpha val="72000"/>
            </a:srgbClr>
          </a:solidFill>
          <a:ln>
            <a:solidFill>
              <a:srgbClr val="090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уб 10"/>
          <p:cNvSpPr/>
          <p:nvPr/>
        </p:nvSpPr>
        <p:spPr>
          <a:xfrm>
            <a:off x="611560" y="3212976"/>
            <a:ext cx="4680520" cy="358440"/>
          </a:xfrm>
          <a:prstGeom prst="cube">
            <a:avLst/>
          </a:prstGeom>
          <a:solidFill>
            <a:srgbClr val="FF99CC">
              <a:alpha val="60784"/>
            </a:srgbClr>
          </a:solidFill>
          <a:ln>
            <a:solidFill>
              <a:srgbClr val="090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Куб 11"/>
          <p:cNvSpPr/>
          <p:nvPr/>
        </p:nvSpPr>
        <p:spPr>
          <a:xfrm>
            <a:off x="611560" y="2780928"/>
            <a:ext cx="4680520" cy="358440"/>
          </a:xfrm>
          <a:prstGeom prst="cube">
            <a:avLst/>
          </a:prstGeom>
          <a:solidFill>
            <a:srgbClr val="FF66CC">
              <a:alpha val="55000"/>
            </a:srgbClr>
          </a:solidFill>
          <a:ln>
            <a:solidFill>
              <a:srgbClr val="090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Куб 12"/>
          <p:cNvSpPr/>
          <p:nvPr/>
        </p:nvSpPr>
        <p:spPr>
          <a:xfrm>
            <a:off x="611560" y="2348880"/>
            <a:ext cx="4320480" cy="358440"/>
          </a:xfrm>
          <a:prstGeom prst="cube">
            <a:avLst/>
          </a:prstGeom>
          <a:solidFill>
            <a:srgbClr val="FFCCFF">
              <a:alpha val="59000"/>
            </a:srgbClr>
          </a:solidFill>
          <a:ln>
            <a:solidFill>
              <a:srgbClr val="090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Куб 13"/>
          <p:cNvSpPr/>
          <p:nvPr/>
        </p:nvSpPr>
        <p:spPr>
          <a:xfrm>
            <a:off x="611560" y="1916832"/>
            <a:ext cx="3870430" cy="358440"/>
          </a:xfrm>
          <a:prstGeom prst="cube">
            <a:avLst/>
          </a:prstGeom>
          <a:solidFill>
            <a:schemeClr val="tx2">
              <a:lumMod val="20000"/>
              <a:lumOff val="80000"/>
              <a:alpha val="51000"/>
            </a:schemeClr>
          </a:solidFill>
          <a:ln>
            <a:solidFill>
              <a:srgbClr val="090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Куб 14"/>
          <p:cNvSpPr/>
          <p:nvPr/>
        </p:nvSpPr>
        <p:spPr>
          <a:xfrm>
            <a:off x="611560" y="1484784"/>
            <a:ext cx="2790310" cy="358440"/>
          </a:xfrm>
          <a:prstGeom prst="cube">
            <a:avLst/>
          </a:prstGeom>
          <a:solidFill>
            <a:schemeClr val="accent6">
              <a:lumMod val="40000"/>
              <a:lumOff val="60000"/>
              <a:alpha val="68000"/>
            </a:schemeClr>
          </a:solidFill>
          <a:ln>
            <a:solidFill>
              <a:srgbClr val="090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3347864" y="573325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Зависимость, %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9552" y="557994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0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27984" y="544522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50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388424" y="550794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100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55576" y="1556792"/>
            <a:ext cx="770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Западно-Центральная Азия</a:t>
            </a:r>
            <a:endParaRPr lang="ru-RU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755576" y="1988840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Южная Азия</a:t>
            </a:r>
            <a:endParaRPr lang="ru-RU" sz="1600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755576" y="2422629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Латинская Америка</a:t>
            </a:r>
            <a:endParaRPr lang="ru-RU" sz="16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755576" y="2852936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Юго-Восточная Азия</a:t>
            </a:r>
            <a:endParaRPr lang="ru-RU" sz="16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755576" y="3284984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Восточная Азия</a:t>
            </a:r>
            <a:endParaRPr lang="ru-RU" sz="1600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755576" y="364502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Африка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55576" y="4005064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Европа</a:t>
            </a:r>
          </a:p>
          <a:p>
            <a:endParaRPr lang="ru-RU" sz="1600" dirty="0"/>
          </a:p>
        </p:txBody>
      </p:sp>
      <p:sp>
        <p:nvSpPr>
          <p:cNvPr id="78" name="TextBox 77"/>
          <p:cNvSpPr txBox="1"/>
          <p:nvPr/>
        </p:nvSpPr>
        <p:spPr>
          <a:xfrm>
            <a:off x="755576" y="4365104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Северная Америка</a:t>
            </a:r>
            <a:endParaRPr lang="ru-RU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755576" y="472514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Австралия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75" grpId="0"/>
      <p:bldP spid="7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14313"/>
            <a:ext cx="9144000" cy="863600"/>
          </a:xfrm>
          <a:solidFill>
            <a:srgbClr val="FFFFFF"/>
          </a:solidFill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Центры происхождения и видообразования культурных растений (Н. И. Вавилов, 1940)</a:t>
            </a:r>
          </a:p>
        </p:txBody>
      </p:sp>
      <p:pic>
        <p:nvPicPr>
          <p:cNvPr id="28676" name="Picture 3" descr="m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9688"/>
            <a:ext cx="9144000" cy="5576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8720" name="Freeform 11"/>
          <p:cNvSpPr>
            <a:spLocks/>
          </p:cNvSpPr>
          <p:nvPr/>
        </p:nvSpPr>
        <p:spPr bwMode="auto">
          <a:xfrm>
            <a:off x="6223000" y="3776663"/>
            <a:ext cx="1917700" cy="1322387"/>
          </a:xfrm>
          <a:custGeom>
            <a:avLst/>
            <a:gdLst>
              <a:gd name="T0" fmla="*/ 0 w 1208"/>
              <a:gd name="T1" fmla="*/ 2147483647 h 833"/>
              <a:gd name="T2" fmla="*/ 2147483647 w 1208"/>
              <a:gd name="T3" fmla="*/ 2147483647 h 833"/>
              <a:gd name="T4" fmla="*/ 2147483647 w 1208"/>
              <a:gd name="T5" fmla="*/ 2147483647 h 833"/>
              <a:gd name="T6" fmla="*/ 2147483647 w 1208"/>
              <a:gd name="T7" fmla="*/ 2147483647 h 833"/>
              <a:gd name="T8" fmla="*/ 2147483647 w 1208"/>
              <a:gd name="T9" fmla="*/ 2147483647 h 833"/>
              <a:gd name="T10" fmla="*/ 2147483647 w 1208"/>
              <a:gd name="T11" fmla="*/ 2147483647 h 833"/>
              <a:gd name="T12" fmla="*/ 2147483647 w 1208"/>
              <a:gd name="T13" fmla="*/ 2147483647 h 833"/>
              <a:gd name="T14" fmla="*/ 2147483647 w 1208"/>
              <a:gd name="T15" fmla="*/ 2147483647 h 833"/>
              <a:gd name="T16" fmla="*/ 2147483647 w 1208"/>
              <a:gd name="T17" fmla="*/ 2147483647 h 833"/>
              <a:gd name="T18" fmla="*/ 2147483647 w 1208"/>
              <a:gd name="T19" fmla="*/ 2147483647 h 833"/>
              <a:gd name="T20" fmla="*/ 2147483647 w 1208"/>
              <a:gd name="T21" fmla="*/ 2147483647 h 833"/>
              <a:gd name="T22" fmla="*/ 2147483647 w 1208"/>
              <a:gd name="T23" fmla="*/ 2147483647 h 833"/>
              <a:gd name="T24" fmla="*/ 2147483647 w 1208"/>
              <a:gd name="T25" fmla="*/ 2147483647 h 833"/>
              <a:gd name="T26" fmla="*/ 2147483647 w 1208"/>
              <a:gd name="T27" fmla="*/ 2147483647 h 833"/>
              <a:gd name="T28" fmla="*/ 2147483647 w 1208"/>
              <a:gd name="T29" fmla="*/ 2147483647 h 833"/>
              <a:gd name="T30" fmla="*/ 2147483647 w 1208"/>
              <a:gd name="T31" fmla="*/ 2147483647 h 833"/>
              <a:gd name="T32" fmla="*/ 2147483647 w 1208"/>
              <a:gd name="T33" fmla="*/ 2147483647 h 833"/>
              <a:gd name="T34" fmla="*/ 2147483647 w 1208"/>
              <a:gd name="T35" fmla="*/ 2147483647 h 833"/>
              <a:gd name="T36" fmla="*/ 2147483647 w 1208"/>
              <a:gd name="T37" fmla="*/ 2147483647 h 833"/>
              <a:gd name="T38" fmla="*/ 2147483647 w 1208"/>
              <a:gd name="T39" fmla="*/ 2147483647 h 833"/>
              <a:gd name="T40" fmla="*/ 2147483647 w 1208"/>
              <a:gd name="T41" fmla="*/ 2147483647 h 833"/>
              <a:gd name="T42" fmla="*/ 2147483647 w 1208"/>
              <a:gd name="T43" fmla="*/ 2147483647 h 833"/>
              <a:gd name="T44" fmla="*/ 2147483647 w 1208"/>
              <a:gd name="T45" fmla="*/ 2147483647 h 833"/>
              <a:gd name="T46" fmla="*/ 2147483647 w 1208"/>
              <a:gd name="T47" fmla="*/ 2147483647 h 833"/>
              <a:gd name="T48" fmla="*/ 2147483647 w 1208"/>
              <a:gd name="T49" fmla="*/ 2147483647 h 833"/>
              <a:gd name="T50" fmla="*/ 2147483647 w 1208"/>
              <a:gd name="T51" fmla="*/ 2147483647 h 833"/>
              <a:gd name="T52" fmla="*/ 2147483647 w 1208"/>
              <a:gd name="T53" fmla="*/ 2147483647 h 833"/>
              <a:gd name="T54" fmla="*/ 2147483647 w 1208"/>
              <a:gd name="T55" fmla="*/ 2147483647 h 833"/>
              <a:gd name="T56" fmla="*/ 2147483647 w 1208"/>
              <a:gd name="T57" fmla="*/ 2147483647 h 833"/>
              <a:gd name="T58" fmla="*/ 2147483647 w 1208"/>
              <a:gd name="T59" fmla="*/ 2147483647 h 833"/>
              <a:gd name="T60" fmla="*/ 2147483647 w 1208"/>
              <a:gd name="T61" fmla="*/ 2147483647 h 833"/>
              <a:gd name="T62" fmla="*/ 2147483647 w 1208"/>
              <a:gd name="T63" fmla="*/ 2147483647 h 833"/>
              <a:gd name="T64" fmla="*/ 2147483647 w 1208"/>
              <a:gd name="T65" fmla="*/ 2147483647 h 833"/>
              <a:gd name="T66" fmla="*/ 2147483647 w 1208"/>
              <a:gd name="T67" fmla="*/ 2147483647 h 833"/>
              <a:gd name="T68" fmla="*/ 2147483647 w 1208"/>
              <a:gd name="T69" fmla="*/ 2147483647 h 833"/>
              <a:gd name="T70" fmla="*/ 2147483647 w 1208"/>
              <a:gd name="T71" fmla="*/ 2147483647 h 833"/>
              <a:gd name="T72" fmla="*/ 2147483647 w 1208"/>
              <a:gd name="T73" fmla="*/ 2147483647 h 833"/>
              <a:gd name="T74" fmla="*/ 2147483647 w 1208"/>
              <a:gd name="T75" fmla="*/ 2147483647 h 833"/>
              <a:gd name="T76" fmla="*/ 2147483647 w 1208"/>
              <a:gd name="T77" fmla="*/ 2147483647 h 833"/>
              <a:gd name="T78" fmla="*/ 2147483647 w 1208"/>
              <a:gd name="T79" fmla="*/ 2147483647 h 833"/>
              <a:gd name="T80" fmla="*/ 2147483647 w 1208"/>
              <a:gd name="T81" fmla="*/ 2147483647 h 833"/>
              <a:gd name="T82" fmla="*/ 2147483647 w 1208"/>
              <a:gd name="T83" fmla="*/ 2147483647 h 833"/>
              <a:gd name="T84" fmla="*/ 2147483647 w 1208"/>
              <a:gd name="T85" fmla="*/ 2147483647 h 833"/>
              <a:gd name="T86" fmla="*/ 2147483647 w 1208"/>
              <a:gd name="T87" fmla="*/ 2147483647 h 833"/>
              <a:gd name="T88" fmla="*/ 0 w 1208"/>
              <a:gd name="T89" fmla="*/ 2147483647 h 8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208"/>
              <a:gd name="T136" fmla="*/ 0 h 833"/>
              <a:gd name="T137" fmla="*/ 1208 w 1208"/>
              <a:gd name="T138" fmla="*/ 833 h 8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208" h="833">
                <a:moveTo>
                  <a:pt x="0" y="77"/>
                </a:moveTo>
                <a:cubicBezTo>
                  <a:pt x="21" y="13"/>
                  <a:pt x="92" y="9"/>
                  <a:pt x="148" y="1"/>
                </a:cubicBezTo>
                <a:cubicBezTo>
                  <a:pt x="167" y="2"/>
                  <a:pt x="216" y="0"/>
                  <a:pt x="240" y="13"/>
                </a:cubicBezTo>
                <a:cubicBezTo>
                  <a:pt x="258" y="23"/>
                  <a:pt x="269" y="35"/>
                  <a:pt x="288" y="41"/>
                </a:cubicBezTo>
                <a:cubicBezTo>
                  <a:pt x="303" y="63"/>
                  <a:pt x="341" y="62"/>
                  <a:pt x="364" y="77"/>
                </a:cubicBezTo>
                <a:cubicBezTo>
                  <a:pt x="407" y="106"/>
                  <a:pt x="462" y="118"/>
                  <a:pt x="512" y="133"/>
                </a:cubicBezTo>
                <a:cubicBezTo>
                  <a:pt x="532" y="139"/>
                  <a:pt x="543" y="144"/>
                  <a:pt x="560" y="153"/>
                </a:cubicBezTo>
                <a:cubicBezTo>
                  <a:pt x="588" y="167"/>
                  <a:pt x="622" y="171"/>
                  <a:pt x="652" y="181"/>
                </a:cubicBezTo>
                <a:cubicBezTo>
                  <a:pt x="708" y="175"/>
                  <a:pt x="750" y="164"/>
                  <a:pt x="808" y="161"/>
                </a:cubicBezTo>
                <a:cubicBezTo>
                  <a:pt x="820" y="157"/>
                  <a:pt x="832" y="153"/>
                  <a:pt x="844" y="149"/>
                </a:cubicBezTo>
                <a:cubicBezTo>
                  <a:pt x="852" y="146"/>
                  <a:pt x="868" y="141"/>
                  <a:pt x="868" y="141"/>
                </a:cubicBezTo>
                <a:cubicBezTo>
                  <a:pt x="891" y="118"/>
                  <a:pt x="906" y="124"/>
                  <a:pt x="928" y="109"/>
                </a:cubicBezTo>
                <a:cubicBezTo>
                  <a:pt x="936" y="104"/>
                  <a:pt x="952" y="93"/>
                  <a:pt x="952" y="93"/>
                </a:cubicBezTo>
                <a:cubicBezTo>
                  <a:pt x="983" y="97"/>
                  <a:pt x="1014" y="100"/>
                  <a:pt x="1040" y="117"/>
                </a:cubicBezTo>
                <a:cubicBezTo>
                  <a:pt x="1053" y="137"/>
                  <a:pt x="1060" y="148"/>
                  <a:pt x="1080" y="161"/>
                </a:cubicBezTo>
                <a:cubicBezTo>
                  <a:pt x="1099" y="189"/>
                  <a:pt x="1117" y="218"/>
                  <a:pt x="1136" y="245"/>
                </a:cubicBezTo>
                <a:cubicBezTo>
                  <a:pt x="1148" y="262"/>
                  <a:pt x="1149" y="282"/>
                  <a:pt x="1156" y="301"/>
                </a:cubicBezTo>
                <a:cubicBezTo>
                  <a:pt x="1160" y="311"/>
                  <a:pt x="1171" y="329"/>
                  <a:pt x="1176" y="337"/>
                </a:cubicBezTo>
                <a:cubicBezTo>
                  <a:pt x="1185" y="374"/>
                  <a:pt x="1178" y="360"/>
                  <a:pt x="1192" y="381"/>
                </a:cubicBezTo>
                <a:cubicBezTo>
                  <a:pt x="1195" y="397"/>
                  <a:pt x="1196" y="406"/>
                  <a:pt x="1200" y="421"/>
                </a:cubicBezTo>
                <a:cubicBezTo>
                  <a:pt x="1202" y="429"/>
                  <a:pt x="1208" y="445"/>
                  <a:pt x="1208" y="445"/>
                </a:cubicBezTo>
                <a:cubicBezTo>
                  <a:pt x="1203" y="477"/>
                  <a:pt x="1193" y="518"/>
                  <a:pt x="1164" y="537"/>
                </a:cubicBezTo>
                <a:cubicBezTo>
                  <a:pt x="1147" y="604"/>
                  <a:pt x="1130" y="693"/>
                  <a:pt x="1088" y="749"/>
                </a:cubicBezTo>
                <a:cubicBezTo>
                  <a:pt x="1074" y="767"/>
                  <a:pt x="1057" y="794"/>
                  <a:pt x="1036" y="801"/>
                </a:cubicBezTo>
                <a:cubicBezTo>
                  <a:pt x="1011" y="826"/>
                  <a:pt x="1014" y="825"/>
                  <a:pt x="984" y="833"/>
                </a:cubicBezTo>
                <a:cubicBezTo>
                  <a:pt x="924" y="830"/>
                  <a:pt x="899" y="829"/>
                  <a:pt x="848" y="817"/>
                </a:cubicBezTo>
                <a:cubicBezTo>
                  <a:pt x="835" y="814"/>
                  <a:pt x="821" y="812"/>
                  <a:pt x="808" y="809"/>
                </a:cubicBezTo>
                <a:cubicBezTo>
                  <a:pt x="800" y="807"/>
                  <a:pt x="784" y="801"/>
                  <a:pt x="784" y="801"/>
                </a:cubicBezTo>
                <a:cubicBezTo>
                  <a:pt x="757" y="774"/>
                  <a:pt x="700" y="776"/>
                  <a:pt x="664" y="769"/>
                </a:cubicBezTo>
                <a:cubicBezTo>
                  <a:pt x="652" y="757"/>
                  <a:pt x="648" y="746"/>
                  <a:pt x="632" y="741"/>
                </a:cubicBezTo>
                <a:cubicBezTo>
                  <a:pt x="618" y="719"/>
                  <a:pt x="586" y="708"/>
                  <a:pt x="564" y="693"/>
                </a:cubicBezTo>
                <a:cubicBezTo>
                  <a:pt x="546" y="666"/>
                  <a:pt x="513" y="657"/>
                  <a:pt x="488" y="637"/>
                </a:cubicBezTo>
                <a:cubicBezTo>
                  <a:pt x="472" y="624"/>
                  <a:pt x="460" y="612"/>
                  <a:pt x="440" y="605"/>
                </a:cubicBezTo>
                <a:cubicBezTo>
                  <a:pt x="419" y="584"/>
                  <a:pt x="403" y="578"/>
                  <a:pt x="376" y="569"/>
                </a:cubicBezTo>
                <a:cubicBezTo>
                  <a:pt x="349" y="533"/>
                  <a:pt x="296" y="519"/>
                  <a:pt x="256" y="501"/>
                </a:cubicBezTo>
                <a:cubicBezTo>
                  <a:pt x="248" y="498"/>
                  <a:pt x="239" y="498"/>
                  <a:pt x="232" y="493"/>
                </a:cubicBezTo>
                <a:lnTo>
                  <a:pt x="128" y="429"/>
                </a:lnTo>
                <a:cubicBezTo>
                  <a:pt x="128" y="429"/>
                  <a:pt x="104" y="413"/>
                  <a:pt x="104" y="413"/>
                </a:cubicBezTo>
                <a:cubicBezTo>
                  <a:pt x="57" y="366"/>
                  <a:pt x="110" y="404"/>
                  <a:pt x="76" y="381"/>
                </a:cubicBezTo>
                <a:cubicBezTo>
                  <a:pt x="70" y="358"/>
                  <a:pt x="57" y="337"/>
                  <a:pt x="44" y="317"/>
                </a:cubicBezTo>
                <a:cubicBezTo>
                  <a:pt x="39" y="310"/>
                  <a:pt x="41" y="300"/>
                  <a:pt x="36" y="293"/>
                </a:cubicBezTo>
                <a:cubicBezTo>
                  <a:pt x="15" y="262"/>
                  <a:pt x="23" y="278"/>
                  <a:pt x="12" y="245"/>
                </a:cubicBezTo>
                <a:cubicBezTo>
                  <a:pt x="11" y="241"/>
                  <a:pt x="8" y="233"/>
                  <a:pt x="8" y="233"/>
                </a:cubicBezTo>
                <a:cubicBezTo>
                  <a:pt x="10" y="201"/>
                  <a:pt x="16" y="169"/>
                  <a:pt x="16" y="137"/>
                </a:cubicBezTo>
                <a:cubicBezTo>
                  <a:pt x="16" y="113"/>
                  <a:pt x="0" y="97"/>
                  <a:pt x="0" y="77"/>
                </a:cubicBezTo>
                <a:close/>
              </a:path>
            </a:pathLst>
          </a:custGeom>
          <a:solidFill>
            <a:srgbClr val="FFFF99">
              <a:alpha val="50195"/>
            </a:srgbClr>
          </a:solidFill>
          <a:ln w="508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Группа 52"/>
          <p:cNvGrpSpPr>
            <a:grpSpLocks/>
          </p:cNvGrpSpPr>
          <p:nvPr/>
        </p:nvGrpSpPr>
        <p:grpSpPr bwMode="auto">
          <a:xfrm>
            <a:off x="6516688" y="3933825"/>
            <a:ext cx="1150937" cy="1374775"/>
            <a:chOff x="6516688" y="3933825"/>
            <a:chExt cx="1150937" cy="1374775"/>
          </a:xfrm>
        </p:grpSpPr>
        <p:sp>
          <p:nvSpPr>
            <p:cNvPr id="205845" name="Text Box 21"/>
            <p:cNvSpPr txBox="1">
              <a:spLocks noChangeArrowheads="1"/>
            </p:cNvSpPr>
            <p:nvPr/>
          </p:nvSpPr>
          <p:spPr bwMode="auto">
            <a:xfrm>
              <a:off x="6804025" y="4941888"/>
              <a:ext cx="2476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I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  <p:sp>
          <p:nvSpPr>
            <p:cNvPr id="23609" name="AutoShape 35"/>
            <p:cNvSpPr>
              <a:spLocks noChangeArrowheads="1"/>
            </p:cNvSpPr>
            <p:nvPr/>
          </p:nvSpPr>
          <p:spPr bwMode="auto">
            <a:xfrm>
              <a:off x="7451725" y="4797424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610" name="AutoShape 36"/>
            <p:cNvSpPr>
              <a:spLocks noChangeArrowheads="1"/>
            </p:cNvSpPr>
            <p:nvPr/>
          </p:nvSpPr>
          <p:spPr bwMode="auto">
            <a:xfrm>
              <a:off x="7164388" y="4221163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611" name="AutoShape 37"/>
            <p:cNvSpPr>
              <a:spLocks noChangeArrowheads="1"/>
            </p:cNvSpPr>
            <p:nvPr/>
          </p:nvSpPr>
          <p:spPr bwMode="auto">
            <a:xfrm>
              <a:off x="6516688" y="3933825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28716" name="Freeform 12"/>
          <p:cNvSpPr>
            <a:spLocks/>
          </p:cNvSpPr>
          <p:nvPr/>
        </p:nvSpPr>
        <p:spPr bwMode="auto">
          <a:xfrm>
            <a:off x="7267575" y="3270250"/>
            <a:ext cx="1260475" cy="673100"/>
          </a:xfrm>
          <a:custGeom>
            <a:avLst/>
            <a:gdLst>
              <a:gd name="T0" fmla="*/ 2147483647 w 794"/>
              <a:gd name="T1" fmla="*/ 2147483647 h 424"/>
              <a:gd name="T2" fmla="*/ 2147483647 w 794"/>
              <a:gd name="T3" fmla="*/ 2147483647 h 424"/>
              <a:gd name="T4" fmla="*/ 2147483647 w 794"/>
              <a:gd name="T5" fmla="*/ 2147483647 h 424"/>
              <a:gd name="T6" fmla="*/ 2147483647 w 794"/>
              <a:gd name="T7" fmla="*/ 2147483647 h 424"/>
              <a:gd name="T8" fmla="*/ 2147483647 w 794"/>
              <a:gd name="T9" fmla="*/ 2147483647 h 424"/>
              <a:gd name="T10" fmla="*/ 2147483647 w 794"/>
              <a:gd name="T11" fmla="*/ 2147483647 h 424"/>
              <a:gd name="T12" fmla="*/ 2147483647 w 794"/>
              <a:gd name="T13" fmla="*/ 2147483647 h 424"/>
              <a:gd name="T14" fmla="*/ 2147483647 w 794"/>
              <a:gd name="T15" fmla="*/ 2147483647 h 424"/>
              <a:gd name="T16" fmla="*/ 2147483647 w 794"/>
              <a:gd name="T17" fmla="*/ 2147483647 h 424"/>
              <a:gd name="T18" fmla="*/ 2147483647 w 794"/>
              <a:gd name="T19" fmla="*/ 2147483647 h 424"/>
              <a:gd name="T20" fmla="*/ 2147483647 w 794"/>
              <a:gd name="T21" fmla="*/ 2147483647 h 424"/>
              <a:gd name="T22" fmla="*/ 2147483647 w 794"/>
              <a:gd name="T23" fmla="*/ 2147483647 h 424"/>
              <a:gd name="T24" fmla="*/ 2147483647 w 794"/>
              <a:gd name="T25" fmla="*/ 2147483647 h 424"/>
              <a:gd name="T26" fmla="*/ 2147483647 w 794"/>
              <a:gd name="T27" fmla="*/ 2147483647 h 424"/>
              <a:gd name="T28" fmla="*/ 2147483647 w 794"/>
              <a:gd name="T29" fmla="*/ 2147483647 h 424"/>
              <a:gd name="T30" fmla="*/ 2147483647 w 794"/>
              <a:gd name="T31" fmla="*/ 2147483647 h 424"/>
              <a:gd name="T32" fmla="*/ 2147483647 w 794"/>
              <a:gd name="T33" fmla="*/ 0 h 424"/>
              <a:gd name="T34" fmla="*/ 2147483647 w 794"/>
              <a:gd name="T35" fmla="*/ 2147483647 h 424"/>
              <a:gd name="T36" fmla="*/ 2147483647 w 794"/>
              <a:gd name="T37" fmla="*/ 2147483647 h 424"/>
              <a:gd name="T38" fmla="*/ 2147483647 w 794"/>
              <a:gd name="T39" fmla="*/ 2147483647 h 424"/>
              <a:gd name="T40" fmla="*/ 2147483647 w 794"/>
              <a:gd name="T41" fmla="*/ 2147483647 h 424"/>
              <a:gd name="T42" fmla="*/ 2147483647 w 794"/>
              <a:gd name="T43" fmla="*/ 2147483647 h 424"/>
              <a:gd name="T44" fmla="*/ 2147483647 w 794"/>
              <a:gd name="T45" fmla="*/ 2147483647 h 424"/>
              <a:gd name="T46" fmla="*/ 2147483647 w 794"/>
              <a:gd name="T47" fmla="*/ 2147483647 h 424"/>
              <a:gd name="T48" fmla="*/ 2147483647 w 794"/>
              <a:gd name="T49" fmla="*/ 2147483647 h 424"/>
              <a:gd name="T50" fmla="*/ 2147483647 w 794"/>
              <a:gd name="T51" fmla="*/ 2147483647 h 424"/>
              <a:gd name="T52" fmla="*/ 2147483647 w 794"/>
              <a:gd name="T53" fmla="*/ 2147483647 h 424"/>
              <a:gd name="T54" fmla="*/ 2147483647 w 794"/>
              <a:gd name="T55" fmla="*/ 2147483647 h 42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794"/>
              <a:gd name="T85" fmla="*/ 0 h 424"/>
              <a:gd name="T86" fmla="*/ 794 w 794"/>
              <a:gd name="T87" fmla="*/ 424 h 424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794" h="424">
                <a:moveTo>
                  <a:pt x="114" y="424"/>
                </a:moveTo>
                <a:cubicBezTo>
                  <a:pt x="153" y="398"/>
                  <a:pt x="170" y="392"/>
                  <a:pt x="218" y="388"/>
                </a:cubicBezTo>
                <a:cubicBezTo>
                  <a:pt x="323" y="391"/>
                  <a:pt x="375" y="396"/>
                  <a:pt x="470" y="388"/>
                </a:cubicBezTo>
                <a:cubicBezTo>
                  <a:pt x="501" y="386"/>
                  <a:pt x="533" y="369"/>
                  <a:pt x="558" y="352"/>
                </a:cubicBezTo>
                <a:cubicBezTo>
                  <a:pt x="566" y="347"/>
                  <a:pt x="582" y="336"/>
                  <a:pt x="582" y="336"/>
                </a:cubicBezTo>
                <a:cubicBezTo>
                  <a:pt x="598" y="312"/>
                  <a:pt x="635" y="319"/>
                  <a:pt x="658" y="300"/>
                </a:cubicBezTo>
                <a:cubicBezTo>
                  <a:pt x="696" y="269"/>
                  <a:pt x="633" y="312"/>
                  <a:pt x="694" y="272"/>
                </a:cubicBezTo>
                <a:cubicBezTo>
                  <a:pt x="698" y="269"/>
                  <a:pt x="706" y="264"/>
                  <a:pt x="706" y="264"/>
                </a:cubicBezTo>
                <a:cubicBezTo>
                  <a:pt x="723" y="239"/>
                  <a:pt x="758" y="228"/>
                  <a:pt x="770" y="200"/>
                </a:cubicBezTo>
                <a:cubicBezTo>
                  <a:pt x="779" y="180"/>
                  <a:pt x="777" y="178"/>
                  <a:pt x="782" y="160"/>
                </a:cubicBezTo>
                <a:cubicBezTo>
                  <a:pt x="784" y="152"/>
                  <a:pt x="787" y="144"/>
                  <a:pt x="790" y="136"/>
                </a:cubicBezTo>
                <a:cubicBezTo>
                  <a:pt x="791" y="132"/>
                  <a:pt x="794" y="124"/>
                  <a:pt x="794" y="124"/>
                </a:cubicBezTo>
                <a:cubicBezTo>
                  <a:pt x="789" y="61"/>
                  <a:pt x="789" y="62"/>
                  <a:pt x="734" y="44"/>
                </a:cubicBezTo>
                <a:cubicBezTo>
                  <a:pt x="722" y="40"/>
                  <a:pt x="710" y="36"/>
                  <a:pt x="698" y="32"/>
                </a:cubicBezTo>
                <a:cubicBezTo>
                  <a:pt x="690" y="29"/>
                  <a:pt x="674" y="24"/>
                  <a:pt x="674" y="24"/>
                </a:cubicBezTo>
                <a:cubicBezTo>
                  <a:pt x="661" y="5"/>
                  <a:pt x="671" y="14"/>
                  <a:pt x="642" y="4"/>
                </a:cubicBezTo>
                <a:cubicBezTo>
                  <a:pt x="638" y="3"/>
                  <a:pt x="630" y="0"/>
                  <a:pt x="630" y="0"/>
                </a:cubicBezTo>
                <a:cubicBezTo>
                  <a:pt x="594" y="1"/>
                  <a:pt x="558" y="2"/>
                  <a:pt x="522" y="4"/>
                </a:cubicBezTo>
                <a:cubicBezTo>
                  <a:pt x="484" y="6"/>
                  <a:pt x="449" y="35"/>
                  <a:pt x="410" y="36"/>
                </a:cubicBezTo>
                <a:cubicBezTo>
                  <a:pt x="334" y="38"/>
                  <a:pt x="258" y="39"/>
                  <a:pt x="182" y="40"/>
                </a:cubicBezTo>
                <a:cubicBezTo>
                  <a:pt x="140" y="46"/>
                  <a:pt x="100" y="55"/>
                  <a:pt x="58" y="60"/>
                </a:cubicBezTo>
                <a:cubicBezTo>
                  <a:pt x="35" y="68"/>
                  <a:pt x="39" y="93"/>
                  <a:pt x="26" y="112"/>
                </a:cubicBezTo>
                <a:cubicBezTo>
                  <a:pt x="16" y="126"/>
                  <a:pt x="8" y="143"/>
                  <a:pt x="2" y="160"/>
                </a:cubicBezTo>
                <a:cubicBezTo>
                  <a:pt x="5" y="229"/>
                  <a:pt x="0" y="341"/>
                  <a:pt x="70" y="388"/>
                </a:cubicBezTo>
                <a:cubicBezTo>
                  <a:pt x="83" y="407"/>
                  <a:pt x="73" y="398"/>
                  <a:pt x="102" y="408"/>
                </a:cubicBezTo>
                <a:cubicBezTo>
                  <a:pt x="107" y="410"/>
                  <a:pt x="113" y="410"/>
                  <a:pt x="118" y="412"/>
                </a:cubicBezTo>
                <a:cubicBezTo>
                  <a:pt x="122" y="413"/>
                  <a:pt x="131" y="412"/>
                  <a:pt x="130" y="416"/>
                </a:cubicBezTo>
                <a:cubicBezTo>
                  <a:pt x="128" y="422"/>
                  <a:pt x="119" y="421"/>
                  <a:pt x="114" y="424"/>
                </a:cubicBezTo>
                <a:close/>
              </a:path>
            </a:pathLst>
          </a:custGeom>
          <a:solidFill>
            <a:srgbClr val="FFFF99">
              <a:alpha val="50195"/>
            </a:srgbClr>
          </a:solidFill>
          <a:ln w="508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711" name="Freeform 19"/>
          <p:cNvSpPr>
            <a:spLocks/>
          </p:cNvSpPr>
          <p:nvPr/>
        </p:nvSpPr>
        <p:spPr bwMode="auto">
          <a:xfrm>
            <a:off x="5087938" y="3243263"/>
            <a:ext cx="1290637" cy="544512"/>
          </a:xfrm>
          <a:custGeom>
            <a:avLst/>
            <a:gdLst>
              <a:gd name="T0" fmla="*/ 2147483647 w 813"/>
              <a:gd name="T1" fmla="*/ 2147483647 h 343"/>
              <a:gd name="T2" fmla="*/ 2147483647 w 813"/>
              <a:gd name="T3" fmla="*/ 2147483647 h 343"/>
              <a:gd name="T4" fmla="*/ 2147483647 w 813"/>
              <a:gd name="T5" fmla="*/ 2147483647 h 343"/>
              <a:gd name="T6" fmla="*/ 2147483647 w 813"/>
              <a:gd name="T7" fmla="*/ 2147483647 h 343"/>
              <a:gd name="T8" fmla="*/ 2147483647 w 813"/>
              <a:gd name="T9" fmla="*/ 2147483647 h 343"/>
              <a:gd name="T10" fmla="*/ 2147483647 w 813"/>
              <a:gd name="T11" fmla="*/ 2147483647 h 343"/>
              <a:gd name="T12" fmla="*/ 2147483647 w 813"/>
              <a:gd name="T13" fmla="*/ 2147483647 h 343"/>
              <a:gd name="T14" fmla="*/ 2147483647 w 813"/>
              <a:gd name="T15" fmla="*/ 2147483647 h 343"/>
              <a:gd name="T16" fmla="*/ 2147483647 w 813"/>
              <a:gd name="T17" fmla="*/ 2147483647 h 343"/>
              <a:gd name="T18" fmla="*/ 2147483647 w 813"/>
              <a:gd name="T19" fmla="*/ 2147483647 h 343"/>
              <a:gd name="T20" fmla="*/ 2147483647 w 813"/>
              <a:gd name="T21" fmla="*/ 2147483647 h 343"/>
              <a:gd name="T22" fmla="*/ 2147483647 w 813"/>
              <a:gd name="T23" fmla="*/ 2147483647 h 343"/>
              <a:gd name="T24" fmla="*/ 2147483647 w 813"/>
              <a:gd name="T25" fmla="*/ 2147483647 h 343"/>
              <a:gd name="T26" fmla="*/ 2147483647 w 813"/>
              <a:gd name="T27" fmla="*/ 0 h 343"/>
              <a:gd name="T28" fmla="*/ 2147483647 w 813"/>
              <a:gd name="T29" fmla="*/ 2147483647 h 343"/>
              <a:gd name="T30" fmla="*/ 2147483647 w 813"/>
              <a:gd name="T31" fmla="*/ 2147483647 h 343"/>
              <a:gd name="T32" fmla="*/ 2147483647 w 813"/>
              <a:gd name="T33" fmla="*/ 2147483647 h 343"/>
              <a:gd name="T34" fmla="*/ 2147483647 w 813"/>
              <a:gd name="T35" fmla="*/ 2147483647 h 343"/>
              <a:gd name="T36" fmla="*/ 2147483647 w 813"/>
              <a:gd name="T37" fmla="*/ 2147483647 h 343"/>
              <a:gd name="T38" fmla="*/ 2147483647 w 813"/>
              <a:gd name="T39" fmla="*/ 2147483647 h 343"/>
              <a:gd name="T40" fmla="*/ 2147483647 w 813"/>
              <a:gd name="T41" fmla="*/ 2147483647 h 343"/>
              <a:gd name="T42" fmla="*/ 2147483647 w 813"/>
              <a:gd name="T43" fmla="*/ 2147483647 h 343"/>
              <a:gd name="T44" fmla="*/ 2147483647 w 813"/>
              <a:gd name="T45" fmla="*/ 2147483647 h 343"/>
              <a:gd name="T46" fmla="*/ 2147483647 w 813"/>
              <a:gd name="T47" fmla="*/ 2147483647 h 343"/>
              <a:gd name="T48" fmla="*/ 2147483647 w 813"/>
              <a:gd name="T49" fmla="*/ 2147483647 h 343"/>
              <a:gd name="T50" fmla="*/ 2147483647 w 813"/>
              <a:gd name="T51" fmla="*/ 2147483647 h 343"/>
              <a:gd name="T52" fmla="*/ 2147483647 w 813"/>
              <a:gd name="T53" fmla="*/ 2147483647 h 343"/>
              <a:gd name="T54" fmla="*/ 2147483647 w 813"/>
              <a:gd name="T55" fmla="*/ 2147483647 h 343"/>
              <a:gd name="T56" fmla="*/ 2147483647 w 813"/>
              <a:gd name="T57" fmla="*/ 2147483647 h 343"/>
              <a:gd name="T58" fmla="*/ 2147483647 w 813"/>
              <a:gd name="T59" fmla="*/ 2147483647 h 343"/>
              <a:gd name="T60" fmla="*/ 2147483647 w 813"/>
              <a:gd name="T61" fmla="*/ 2147483647 h 34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813"/>
              <a:gd name="T94" fmla="*/ 0 h 343"/>
              <a:gd name="T95" fmla="*/ 813 w 813"/>
              <a:gd name="T96" fmla="*/ 343 h 343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813" h="343">
                <a:moveTo>
                  <a:pt x="11" y="83"/>
                </a:moveTo>
                <a:cubicBezTo>
                  <a:pt x="30" y="25"/>
                  <a:pt x="101" y="60"/>
                  <a:pt x="148" y="76"/>
                </a:cubicBezTo>
                <a:cubicBezTo>
                  <a:pt x="162" y="74"/>
                  <a:pt x="177" y="75"/>
                  <a:pt x="189" y="69"/>
                </a:cubicBezTo>
                <a:cubicBezTo>
                  <a:pt x="196" y="65"/>
                  <a:pt x="196" y="53"/>
                  <a:pt x="203" y="48"/>
                </a:cubicBezTo>
                <a:cubicBezTo>
                  <a:pt x="209" y="44"/>
                  <a:pt x="217" y="44"/>
                  <a:pt x="224" y="42"/>
                </a:cubicBezTo>
                <a:cubicBezTo>
                  <a:pt x="254" y="21"/>
                  <a:pt x="261" y="20"/>
                  <a:pt x="299" y="28"/>
                </a:cubicBezTo>
                <a:cubicBezTo>
                  <a:pt x="311" y="62"/>
                  <a:pt x="322" y="96"/>
                  <a:pt x="333" y="131"/>
                </a:cubicBezTo>
                <a:cubicBezTo>
                  <a:pt x="340" y="152"/>
                  <a:pt x="388" y="165"/>
                  <a:pt x="388" y="165"/>
                </a:cubicBezTo>
                <a:cubicBezTo>
                  <a:pt x="397" y="163"/>
                  <a:pt x="408" y="164"/>
                  <a:pt x="416" y="158"/>
                </a:cubicBezTo>
                <a:cubicBezTo>
                  <a:pt x="421" y="154"/>
                  <a:pt x="419" y="144"/>
                  <a:pt x="422" y="138"/>
                </a:cubicBezTo>
                <a:cubicBezTo>
                  <a:pt x="438" y="109"/>
                  <a:pt x="444" y="96"/>
                  <a:pt x="470" y="83"/>
                </a:cubicBezTo>
                <a:cubicBezTo>
                  <a:pt x="497" y="70"/>
                  <a:pt x="524" y="58"/>
                  <a:pt x="553" y="48"/>
                </a:cubicBezTo>
                <a:cubicBezTo>
                  <a:pt x="560" y="46"/>
                  <a:pt x="573" y="42"/>
                  <a:pt x="573" y="42"/>
                </a:cubicBezTo>
                <a:cubicBezTo>
                  <a:pt x="598" y="25"/>
                  <a:pt x="627" y="10"/>
                  <a:pt x="656" y="0"/>
                </a:cubicBezTo>
                <a:cubicBezTo>
                  <a:pt x="690" y="2"/>
                  <a:pt x="724" y="1"/>
                  <a:pt x="758" y="7"/>
                </a:cubicBezTo>
                <a:cubicBezTo>
                  <a:pt x="800" y="14"/>
                  <a:pt x="805" y="87"/>
                  <a:pt x="813" y="117"/>
                </a:cubicBezTo>
                <a:cubicBezTo>
                  <a:pt x="811" y="128"/>
                  <a:pt x="812" y="141"/>
                  <a:pt x="806" y="151"/>
                </a:cubicBezTo>
                <a:cubicBezTo>
                  <a:pt x="802" y="158"/>
                  <a:pt x="790" y="158"/>
                  <a:pt x="786" y="165"/>
                </a:cubicBezTo>
                <a:cubicBezTo>
                  <a:pt x="757" y="211"/>
                  <a:pt x="781" y="225"/>
                  <a:pt x="738" y="261"/>
                </a:cubicBezTo>
                <a:cubicBezTo>
                  <a:pt x="705" y="289"/>
                  <a:pt x="731" y="278"/>
                  <a:pt x="697" y="288"/>
                </a:cubicBezTo>
                <a:cubicBezTo>
                  <a:pt x="642" y="325"/>
                  <a:pt x="611" y="323"/>
                  <a:pt x="553" y="343"/>
                </a:cubicBezTo>
                <a:cubicBezTo>
                  <a:pt x="512" y="341"/>
                  <a:pt x="470" y="340"/>
                  <a:pt x="429" y="336"/>
                </a:cubicBezTo>
                <a:cubicBezTo>
                  <a:pt x="398" y="333"/>
                  <a:pt x="378" y="298"/>
                  <a:pt x="347" y="288"/>
                </a:cubicBezTo>
                <a:cubicBezTo>
                  <a:pt x="324" y="266"/>
                  <a:pt x="307" y="264"/>
                  <a:pt x="278" y="254"/>
                </a:cubicBezTo>
                <a:cubicBezTo>
                  <a:pt x="250" y="234"/>
                  <a:pt x="218" y="232"/>
                  <a:pt x="189" y="213"/>
                </a:cubicBezTo>
                <a:cubicBezTo>
                  <a:pt x="173" y="188"/>
                  <a:pt x="162" y="181"/>
                  <a:pt x="134" y="172"/>
                </a:cubicBezTo>
                <a:cubicBezTo>
                  <a:pt x="120" y="150"/>
                  <a:pt x="104" y="141"/>
                  <a:pt x="80" y="131"/>
                </a:cubicBezTo>
                <a:cubicBezTo>
                  <a:pt x="66" y="125"/>
                  <a:pt x="52" y="122"/>
                  <a:pt x="38" y="117"/>
                </a:cubicBezTo>
                <a:cubicBezTo>
                  <a:pt x="31" y="115"/>
                  <a:pt x="18" y="110"/>
                  <a:pt x="18" y="110"/>
                </a:cubicBezTo>
                <a:cubicBezTo>
                  <a:pt x="13" y="103"/>
                  <a:pt x="5" y="98"/>
                  <a:pt x="4" y="90"/>
                </a:cubicBezTo>
                <a:cubicBezTo>
                  <a:pt x="0" y="69"/>
                  <a:pt x="58" y="36"/>
                  <a:pt x="11" y="83"/>
                </a:cubicBezTo>
                <a:close/>
              </a:path>
            </a:pathLst>
          </a:custGeom>
          <a:solidFill>
            <a:srgbClr val="FFFF99">
              <a:alpha val="50195"/>
            </a:srgbClr>
          </a:solidFill>
          <a:ln w="508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3" name="Группа 53"/>
          <p:cNvGrpSpPr>
            <a:grpSpLocks/>
          </p:cNvGrpSpPr>
          <p:nvPr/>
        </p:nvGrpSpPr>
        <p:grpSpPr bwMode="auto">
          <a:xfrm>
            <a:off x="7524750" y="2924175"/>
            <a:ext cx="576263" cy="1008063"/>
            <a:chOff x="7524750" y="2924175"/>
            <a:chExt cx="576263" cy="1008063"/>
          </a:xfrm>
        </p:grpSpPr>
        <p:sp>
          <p:nvSpPr>
            <p:cNvPr id="205844" name="Text Box 20"/>
            <p:cNvSpPr txBox="1">
              <a:spLocks noChangeArrowheads="1"/>
            </p:cNvSpPr>
            <p:nvPr/>
          </p:nvSpPr>
          <p:spPr bwMode="auto">
            <a:xfrm>
              <a:off x="7524750" y="2924175"/>
              <a:ext cx="311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II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  <p:sp>
          <p:nvSpPr>
            <p:cNvPr id="23606" name="AutoShape 39"/>
            <p:cNvSpPr>
              <a:spLocks noChangeArrowheads="1"/>
            </p:cNvSpPr>
            <p:nvPr/>
          </p:nvSpPr>
          <p:spPr bwMode="auto">
            <a:xfrm>
              <a:off x="7885113" y="3429000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607" name="AutoShape 40"/>
            <p:cNvSpPr>
              <a:spLocks noChangeArrowheads="1"/>
            </p:cNvSpPr>
            <p:nvPr/>
          </p:nvSpPr>
          <p:spPr bwMode="auto">
            <a:xfrm>
              <a:off x="7596188" y="3716338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4" name="Группа 61"/>
          <p:cNvGrpSpPr>
            <a:grpSpLocks/>
          </p:cNvGrpSpPr>
          <p:nvPr/>
        </p:nvGrpSpPr>
        <p:grpSpPr bwMode="auto">
          <a:xfrm>
            <a:off x="5076825" y="2852738"/>
            <a:ext cx="1093788" cy="863600"/>
            <a:chOff x="5076825" y="2852738"/>
            <a:chExt cx="1093788" cy="863599"/>
          </a:xfrm>
        </p:grpSpPr>
        <p:sp>
          <p:nvSpPr>
            <p:cNvPr id="205846" name="Text Box 22"/>
            <p:cNvSpPr txBox="1">
              <a:spLocks noChangeArrowheads="1"/>
            </p:cNvSpPr>
            <p:nvPr/>
          </p:nvSpPr>
          <p:spPr bwMode="auto">
            <a:xfrm>
              <a:off x="5795963" y="2852738"/>
              <a:ext cx="3746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III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  <p:sp>
          <p:nvSpPr>
            <p:cNvPr id="23602" name="AutoShape 38"/>
            <p:cNvSpPr>
              <a:spLocks noChangeArrowheads="1"/>
            </p:cNvSpPr>
            <p:nvPr/>
          </p:nvSpPr>
          <p:spPr bwMode="auto">
            <a:xfrm>
              <a:off x="5857874" y="3500437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603" name="AutoShape 41"/>
            <p:cNvSpPr>
              <a:spLocks noChangeArrowheads="1"/>
            </p:cNvSpPr>
            <p:nvPr/>
          </p:nvSpPr>
          <p:spPr bwMode="auto">
            <a:xfrm>
              <a:off x="5076825" y="3284538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604" name="AutoShape 42"/>
            <p:cNvSpPr>
              <a:spLocks noChangeArrowheads="1"/>
            </p:cNvSpPr>
            <p:nvPr/>
          </p:nvSpPr>
          <p:spPr bwMode="auto">
            <a:xfrm>
              <a:off x="5364163" y="3357562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28702" name="Freeform 8"/>
          <p:cNvSpPr>
            <a:spLocks/>
          </p:cNvSpPr>
          <p:nvPr/>
        </p:nvSpPr>
        <p:spPr bwMode="auto">
          <a:xfrm>
            <a:off x="3967163" y="3073400"/>
            <a:ext cx="1290637" cy="928688"/>
          </a:xfrm>
          <a:custGeom>
            <a:avLst/>
            <a:gdLst>
              <a:gd name="T0" fmla="*/ 2147483647 w 813"/>
              <a:gd name="T1" fmla="*/ 2147483647 h 585"/>
              <a:gd name="T2" fmla="*/ 2147483647 w 813"/>
              <a:gd name="T3" fmla="*/ 2147483647 h 585"/>
              <a:gd name="T4" fmla="*/ 2147483647 w 813"/>
              <a:gd name="T5" fmla="*/ 2147483647 h 585"/>
              <a:gd name="T6" fmla="*/ 2147483647 w 813"/>
              <a:gd name="T7" fmla="*/ 2147483647 h 585"/>
              <a:gd name="T8" fmla="*/ 2147483647 w 813"/>
              <a:gd name="T9" fmla="*/ 0 h 585"/>
              <a:gd name="T10" fmla="*/ 2147483647 w 813"/>
              <a:gd name="T11" fmla="*/ 2147483647 h 585"/>
              <a:gd name="T12" fmla="*/ 2147483647 w 813"/>
              <a:gd name="T13" fmla="*/ 2147483647 h 585"/>
              <a:gd name="T14" fmla="*/ 2147483647 w 813"/>
              <a:gd name="T15" fmla="*/ 2147483647 h 585"/>
              <a:gd name="T16" fmla="*/ 2147483647 w 813"/>
              <a:gd name="T17" fmla="*/ 2147483647 h 585"/>
              <a:gd name="T18" fmla="*/ 2147483647 w 813"/>
              <a:gd name="T19" fmla="*/ 2147483647 h 585"/>
              <a:gd name="T20" fmla="*/ 2147483647 w 813"/>
              <a:gd name="T21" fmla="*/ 2147483647 h 585"/>
              <a:gd name="T22" fmla="*/ 2147483647 w 813"/>
              <a:gd name="T23" fmla="*/ 2147483647 h 585"/>
              <a:gd name="T24" fmla="*/ 2147483647 w 813"/>
              <a:gd name="T25" fmla="*/ 2147483647 h 585"/>
              <a:gd name="T26" fmla="*/ 2147483647 w 813"/>
              <a:gd name="T27" fmla="*/ 2147483647 h 585"/>
              <a:gd name="T28" fmla="*/ 2147483647 w 813"/>
              <a:gd name="T29" fmla="*/ 2147483647 h 585"/>
              <a:gd name="T30" fmla="*/ 2147483647 w 813"/>
              <a:gd name="T31" fmla="*/ 2147483647 h 585"/>
              <a:gd name="T32" fmla="*/ 2147483647 w 813"/>
              <a:gd name="T33" fmla="*/ 2147483647 h 585"/>
              <a:gd name="T34" fmla="*/ 2147483647 w 813"/>
              <a:gd name="T35" fmla="*/ 2147483647 h 585"/>
              <a:gd name="T36" fmla="*/ 2147483647 w 813"/>
              <a:gd name="T37" fmla="*/ 2147483647 h 585"/>
              <a:gd name="T38" fmla="*/ 2147483647 w 813"/>
              <a:gd name="T39" fmla="*/ 2147483647 h 585"/>
              <a:gd name="T40" fmla="*/ 2147483647 w 813"/>
              <a:gd name="T41" fmla="*/ 2147483647 h 585"/>
              <a:gd name="T42" fmla="*/ 2147483647 w 813"/>
              <a:gd name="T43" fmla="*/ 2147483647 h 585"/>
              <a:gd name="T44" fmla="*/ 2147483647 w 813"/>
              <a:gd name="T45" fmla="*/ 2147483647 h 585"/>
              <a:gd name="T46" fmla="*/ 2147483647 w 813"/>
              <a:gd name="T47" fmla="*/ 2147483647 h 585"/>
              <a:gd name="T48" fmla="*/ 2147483647 w 813"/>
              <a:gd name="T49" fmla="*/ 2147483647 h 585"/>
              <a:gd name="T50" fmla="*/ 2147483647 w 813"/>
              <a:gd name="T51" fmla="*/ 2147483647 h 585"/>
              <a:gd name="T52" fmla="*/ 2147483647 w 813"/>
              <a:gd name="T53" fmla="*/ 2147483647 h 585"/>
              <a:gd name="T54" fmla="*/ 2147483647 w 813"/>
              <a:gd name="T55" fmla="*/ 2147483647 h 585"/>
              <a:gd name="T56" fmla="*/ 2147483647 w 813"/>
              <a:gd name="T57" fmla="*/ 2147483647 h 585"/>
              <a:gd name="T58" fmla="*/ 2147483647 w 813"/>
              <a:gd name="T59" fmla="*/ 2147483647 h 585"/>
              <a:gd name="T60" fmla="*/ 2147483647 w 813"/>
              <a:gd name="T61" fmla="*/ 2147483647 h 585"/>
              <a:gd name="T62" fmla="*/ 2147483647 w 813"/>
              <a:gd name="T63" fmla="*/ 2147483647 h 585"/>
              <a:gd name="T64" fmla="*/ 2147483647 w 813"/>
              <a:gd name="T65" fmla="*/ 2147483647 h 585"/>
              <a:gd name="T66" fmla="*/ 2147483647 w 813"/>
              <a:gd name="T67" fmla="*/ 2147483647 h 585"/>
              <a:gd name="T68" fmla="*/ 2147483647 w 813"/>
              <a:gd name="T69" fmla="*/ 2147483647 h 585"/>
              <a:gd name="T70" fmla="*/ 2147483647 w 813"/>
              <a:gd name="T71" fmla="*/ 2147483647 h 58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813"/>
              <a:gd name="T109" fmla="*/ 0 h 585"/>
              <a:gd name="T110" fmla="*/ 813 w 813"/>
              <a:gd name="T111" fmla="*/ 585 h 58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813" h="585">
                <a:moveTo>
                  <a:pt x="41" y="160"/>
                </a:moveTo>
                <a:cubicBezTo>
                  <a:pt x="62" y="146"/>
                  <a:pt x="64" y="125"/>
                  <a:pt x="81" y="108"/>
                </a:cubicBezTo>
                <a:cubicBezTo>
                  <a:pt x="101" y="88"/>
                  <a:pt x="125" y="70"/>
                  <a:pt x="153" y="64"/>
                </a:cubicBezTo>
                <a:cubicBezTo>
                  <a:pt x="181" y="43"/>
                  <a:pt x="215" y="39"/>
                  <a:pt x="245" y="24"/>
                </a:cubicBezTo>
                <a:cubicBezTo>
                  <a:pt x="261" y="16"/>
                  <a:pt x="276" y="6"/>
                  <a:pt x="293" y="0"/>
                </a:cubicBezTo>
                <a:cubicBezTo>
                  <a:pt x="361" y="3"/>
                  <a:pt x="420" y="7"/>
                  <a:pt x="485" y="16"/>
                </a:cubicBezTo>
                <a:cubicBezTo>
                  <a:pt x="495" y="19"/>
                  <a:pt x="507" y="20"/>
                  <a:pt x="517" y="24"/>
                </a:cubicBezTo>
                <a:cubicBezTo>
                  <a:pt x="536" y="31"/>
                  <a:pt x="545" y="49"/>
                  <a:pt x="565" y="56"/>
                </a:cubicBezTo>
                <a:cubicBezTo>
                  <a:pt x="586" y="77"/>
                  <a:pt x="588" y="107"/>
                  <a:pt x="609" y="128"/>
                </a:cubicBezTo>
                <a:cubicBezTo>
                  <a:pt x="617" y="151"/>
                  <a:pt x="615" y="160"/>
                  <a:pt x="633" y="172"/>
                </a:cubicBezTo>
                <a:cubicBezTo>
                  <a:pt x="649" y="221"/>
                  <a:pt x="725" y="239"/>
                  <a:pt x="769" y="244"/>
                </a:cubicBezTo>
                <a:cubicBezTo>
                  <a:pt x="774" y="260"/>
                  <a:pt x="779" y="267"/>
                  <a:pt x="793" y="276"/>
                </a:cubicBezTo>
                <a:cubicBezTo>
                  <a:pt x="813" y="306"/>
                  <a:pt x="813" y="371"/>
                  <a:pt x="781" y="392"/>
                </a:cubicBezTo>
                <a:cubicBezTo>
                  <a:pt x="765" y="416"/>
                  <a:pt x="757" y="423"/>
                  <a:pt x="729" y="432"/>
                </a:cubicBezTo>
                <a:cubicBezTo>
                  <a:pt x="725" y="436"/>
                  <a:pt x="720" y="439"/>
                  <a:pt x="717" y="444"/>
                </a:cubicBezTo>
                <a:cubicBezTo>
                  <a:pt x="713" y="451"/>
                  <a:pt x="709" y="468"/>
                  <a:pt x="709" y="468"/>
                </a:cubicBezTo>
                <a:cubicBezTo>
                  <a:pt x="710" y="479"/>
                  <a:pt x="709" y="512"/>
                  <a:pt x="717" y="528"/>
                </a:cubicBezTo>
                <a:cubicBezTo>
                  <a:pt x="723" y="540"/>
                  <a:pt x="733" y="564"/>
                  <a:pt x="733" y="564"/>
                </a:cubicBezTo>
                <a:cubicBezTo>
                  <a:pt x="702" y="585"/>
                  <a:pt x="714" y="573"/>
                  <a:pt x="689" y="556"/>
                </a:cubicBezTo>
                <a:cubicBezTo>
                  <a:pt x="679" y="542"/>
                  <a:pt x="671" y="525"/>
                  <a:pt x="665" y="508"/>
                </a:cubicBezTo>
                <a:cubicBezTo>
                  <a:pt x="660" y="418"/>
                  <a:pt x="673" y="429"/>
                  <a:pt x="609" y="408"/>
                </a:cubicBezTo>
                <a:cubicBezTo>
                  <a:pt x="606" y="404"/>
                  <a:pt x="605" y="399"/>
                  <a:pt x="601" y="396"/>
                </a:cubicBezTo>
                <a:cubicBezTo>
                  <a:pt x="594" y="392"/>
                  <a:pt x="577" y="388"/>
                  <a:pt x="577" y="388"/>
                </a:cubicBezTo>
                <a:cubicBezTo>
                  <a:pt x="570" y="367"/>
                  <a:pt x="541" y="365"/>
                  <a:pt x="521" y="360"/>
                </a:cubicBezTo>
                <a:cubicBezTo>
                  <a:pt x="505" y="361"/>
                  <a:pt x="488" y="360"/>
                  <a:pt x="473" y="364"/>
                </a:cubicBezTo>
                <a:cubicBezTo>
                  <a:pt x="463" y="367"/>
                  <a:pt x="465" y="393"/>
                  <a:pt x="449" y="404"/>
                </a:cubicBezTo>
                <a:cubicBezTo>
                  <a:pt x="408" y="396"/>
                  <a:pt x="440" y="395"/>
                  <a:pt x="417" y="376"/>
                </a:cubicBezTo>
                <a:cubicBezTo>
                  <a:pt x="395" y="359"/>
                  <a:pt x="358" y="359"/>
                  <a:pt x="333" y="356"/>
                </a:cubicBezTo>
                <a:cubicBezTo>
                  <a:pt x="295" y="343"/>
                  <a:pt x="316" y="304"/>
                  <a:pt x="297" y="280"/>
                </a:cubicBezTo>
                <a:cubicBezTo>
                  <a:pt x="290" y="272"/>
                  <a:pt x="280" y="267"/>
                  <a:pt x="273" y="260"/>
                </a:cubicBezTo>
                <a:cubicBezTo>
                  <a:pt x="212" y="263"/>
                  <a:pt x="158" y="273"/>
                  <a:pt x="101" y="292"/>
                </a:cubicBezTo>
                <a:cubicBezTo>
                  <a:pt x="90" y="291"/>
                  <a:pt x="78" y="293"/>
                  <a:pt x="69" y="288"/>
                </a:cubicBezTo>
                <a:cubicBezTo>
                  <a:pt x="53" y="279"/>
                  <a:pt x="52" y="250"/>
                  <a:pt x="37" y="240"/>
                </a:cubicBezTo>
                <a:cubicBezTo>
                  <a:pt x="29" y="235"/>
                  <a:pt x="13" y="224"/>
                  <a:pt x="13" y="224"/>
                </a:cubicBezTo>
                <a:cubicBezTo>
                  <a:pt x="8" y="210"/>
                  <a:pt x="0" y="198"/>
                  <a:pt x="9" y="184"/>
                </a:cubicBezTo>
                <a:cubicBezTo>
                  <a:pt x="15" y="176"/>
                  <a:pt x="52" y="171"/>
                  <a:pt x="41" y="160"/>
                </a:cubicBezTo>
                <a:close/>
              </a:path>
            </a:pathLst>
          </a:custGeom>
          <a:solidFill>
            <a:srgbClr val="FFFF99">
              <a:alpha val="50195"/>
            </a:srgbClr>
          </a:solidFill>
          <a:ln w="508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5" name="Группа 55"/>
          <p:cNvGrpSpPr>
            <a:grpSpLocks/>
          </p:cNvGrpSpPr>
          <p:nvPr/>
        </p:nvGrpSpPr>
        <p:grpSpPr bwMode="auto">
          <a:xfrm>
            <a:off x="3995738" y="2708275"/>
            <a:ext cx="1076325" cy="1006475"/>
            <a:chOff x="3995738" y="2708275"/>
            <a:chExt cx="1076324" cy="1006475"/>
          </a:xfrm>
        </p:grpSpPr>
        <p:sp>
          <p:nvSpPr>
            <p:cNvPr id="205847" name="Text Box 23"/>
            <p:cNvSpPr txBox="1">
              <a:spLocks noChangeArrowheads="1"/>
            </p:cNvSpPr>
            <p:nvPr/>
          </p:nvSpPr>
          <p:spPr bwMode="auto">
            <a:xfrm>
              <a:off x="4571999" y="2708275"/>
              <a:ext cx="38258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IV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  <p:sp>
          <p:nvSpPr>
            <p:cNvPr id="23597" name="AutoShape 31"/>
            <p:cNvSpPr>
              <a:spLocks noChangeArrowheads="1"/>
            </p:cNvSpPr>
            <p:nvPr/>
          </p:nvSpPr>
          <p:spPr bwMode="auto">
            <a:xfrm>
              <a:off x="3995738" y="3284538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598" name="AutoShape 32"/>
            <p:cNvSpPr>
              <a:spLocks noChangeArrowheads="1"/>
            </p:cNvSpPr>
            <p:nvPr/>
          </p:nvSpPr>
          <p:spPr bwMode="auto">
            <a:xfrm>
              <a:off x="4284663" y="3068638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599" name="AutoShape 33"/>
            <p:cNvSpPr>
              <a:spLocks noChangeArrowheads="1"/>
            </p:cNvSpPr>
            <p:nvPr/>
          </p:nvSpPr>
          <p:spPr bwMode="auto">
            <a:xfrm>
              <a:off x="4427538" y="3213100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600" name="AutoShape 33"/>
            <p:cNvSpPr>
              <a:spLocks noChangeArrowheads="1"/>
            </p:cNvSpPr>
            <p:nvPr/>
          </p:nvSpPr>
          <p:spPr bwMode="auto">
            <a:xfrm>
              <a:off x="4856162" y="3498850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6" name="Группа 63"/>
          <p:cNvGrpSpPr>
            <a:grpSpLocks/>
          </p:cNvGrpSpPr>
          <p:nvPr/>
        </p:nvGrpSpPr>
        <p:grpSpPr bwMode="auto">
          <a:xfrm>
            <a:off x="5124450" y="3930650"/>
            <a:ext cx="438150" cy="717550"/>
            <a:chOff x="5124450" y="3930650"/>
            <a:chExt cx="437703" cy="717549"/>
          </a:xfrm>
        </p:grpSpPr>
        <p:sp>
          <p:nvSpPr>
            <p:cNvPr id="23594" name="Freeform 9"/>
            <p:cNvSpPr>
              <a:spLocks/>
            </p:cNvSpPr>
            <p:nvPr/>
          </p:nvSpPr>
          <p:spPr bwMode="auto">
            <a:xfrm>
              <a:off x="5361090" y="3930650"/>
              <a:ext cx="201063" cy="203204"/>
            </a:xfrm>
            <a:custGeom>
              <a:avLst/>
              <a:gdLst>
                <a:gd name="T0" fmla="*/ 2147483647 w 128"/>
                <a:gd name="T1" fmla="*/ 2147483647 h 128"/>
                <a:gd name="T2" fmla="*/ 2147483647 w 128"/>
                <a:gd name="T3" fmla="*/ 0 h 128"/>
                <a:gd name="T4" fmla="*/ 2147483647 w 128"/>
                <a:gd name="T5" fmla="*/ 2147483647 h 128"/>
                <a:gd name="T6" fmla="*/ 2147483647 w 128"/>
                <a:gd name="T7" fmla="*/ 2147483647 h 128"/>
                <a:gd name="T8" fmla="*/ 2147483647 w 128"/>
                <a:gd name="T9" fmla="*/ 2147483647 h 128"/>
                <a:gd name="T10" fmla="*/ 2147483647 w 128"/>
                <a:gd name="T11" fmla="*/ 2147483647 h 128"/>
                <a:gd name="T12" fmla="*/ 2147483647 w 128"/>
                <a:gd name="T13" fmla="*/ 2147483647 h 1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8"/>
                <a:gd name="T22" fmla="*/ 0 h 128"/>
                <a:gd name="T23" fmla="*/ 128 w 128"/>
                <a:gd name="T24" fmla="*/ 128 h 1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8" h="128">
                  <a:moveTo>
                    <a:pt x="23" y="72"/>
                  </a:moveTo>
                  <a:cubicBezTo>
                    <a:pt x="0" y="38"/>
                    <a:pt x="20" y="18"/>
                    <a:pt x="47" y="0"/>
                  </a:cubicBezTo>
                  <a:cubicBezTo>
                    <a:pt x="93" y="5"/>
                    <a:pt x="104" y="8"/>
                    <a:pt x="119" y="52"/>
                  </a:cubicBezTo>
                  <a:cubicBezTo>
                    <a:pt x="114" y="128"/>
                    <a:pt x="128" y="122"/>
                    <a:pt x="63" y="116"/>
                  </a:cubicBezTo>
                  <a:cubicBezTo>
                    <a:pt x="39" y="110"/>
                    <a:pt x="47" y="105"/>
                    <a:pt x="35" y="88"/>
                  </a:cubicBezTo>
                  <a:cubicBezTo>
                    <a:pt x="33" y="85"/>
                    <a:pt x="15" y="71"/>
                    <a:pt x="15" y="64"/>
                  </a:cubicBezTo>
                  <a:cubicBezTo>
                    <a:pt x="15" y="60"/>
                    <a:pt x="20" y="69"/>
                    <a:pt x="23" y="72"/>
                  </a:cubicBez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508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5" name="Freeform 10"/>
            <p:cNvSpPr>
              <a:spLocks/>
            </p:cNvSpPr>
            <p:nvPr/>
          </p:nvSpPr>
          <p:spPr bwMode="auto">
            <a:xfrm>
              <a:off x="5124450" y="4343393"/>
              <a:ext cx="326727" cy="304806"/>
            </a:xfrm>
            <a:custGeom>
              <a:avLst/>
              <a:gdLst>
                <a:gd name="T0" fmla="*/ 2147483647 w 208"/>
                <a:gd name="T1" fmla="*/ 0 h 192"/>
                <a:gd name="T2" fmla="*/ 2147483647 w 208"/>
                <a:gd name="T3" fmla="*/ 2147483647 h 192"/>
                <a:gd name="T4" fmla="*/ 2147483647 w 208"/>
                <a:gd name="T5" fmla="*/ 2147483647 h 192"/>
                <a:gd name="T6" fmla="*/ 2147483647 w 208"/>
                <a:gd name="T7" fmla="*/ 2147483647 h 192"/>
                <a:gd name="T8" fmla="*/ 2147483647 w 208"/>
                <a:gd name="T9" fmla="*/ 2147483647 h 192"/>
                <a:gd name="T10" fmla="*/ 2147483647 w 208"/>
                <a:gd name="T11" fmla="*/ 2147483647 h 192"/>
                <a:gd name="T12" fmla="*/ 2147483647 w 208"/>
                <a:gd name="T13" fmla="*/ 2147483647 h 192"/>
                <a:gd name="T14" fmla="*/ 2147483647 w 208"/>
                <a:gd name="T15" fmla="*/ 2147483647 h 192"/>
                <a:gd name="T16" fmla="*/ 2147483647 w 208"/>
                <a:gd name="T17" fmla="*/ 2147483647 h 192"/>
                <a:gd name="T18" fmla="*/ 2147483647 w 208"/>
                <a:gd name="T19" fmla="*/ 2147483647 h 192"/>
                <a:gd name="T20" fmla="*/ 2147483647 w 208"/>
                <a:gd name="T21" fmla="*/ 0 h 192"/>
                <a:gd name="T22" fmla="*/ 2147483647 w 208"/>
                <a:gd name="T23" fmla="*/ 0 h 1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8"/>
                <a:gd name="T37" fmla="*/ 0 h 192"/>
                <a:gd name="T38" fmla="*/ 208 w 208"/>
                <a:gd name="T39" fmla="*/ 192 h 1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8" h="192">
                  <a:moveTo>
                    <a:pt x="124" y="0"/>
                  </a:moveTo>
                  <a:cubicBezTo>
                    <a:pt x="103" y="1"/>
                    <a:pt x="81" y="1"/>
                    <a:pt x="60" y="4"/>
                  </a:cubicBezTo>
                  <a:cubicBezTo>
                    <a:pt x="40" y="7"/>
                    <a:pt x="30" y="44"/>
                    <a:pt x="12" y="56"/>
                  </a:cubicBezTo>
                  <a:cubicBezTo>
                    <a:pt x="5" y="98"/>
                    <a:pt x="0" y="134"/>
                    <a:pt x="36" y="164"/>
                  </a:cubicBezTo>
                  <a:cubicBezTo>
                    <a:pt x="50" y="175"/>
                    <a:pt x="67" y="178"/>
                    <a:pt x="84" y="184"/>
                  </a:cubicBezTo>
                  <a:cubicBezTo>
                    <a:pt x="92" y="187"/>
                    <a:pt x="108" y="192"/>
                    <a:pt x="108" y="192"/>
                  </a:cubicBezTo>
                  <a:cubicBezTo>
                    <a:pt x="154" y="187"/>
                    <a:pt x="162" y="182"/>
                    <a:pt x="192" y="152"/>
                  </a:cubicBezTo>
                  <a:cubicBezTo>
                    <a:pt x="197" y="137"/>
                    <a:pt x="204" y="127"/>
                    <a:pt x="208" y="112"/>
                  </a:cubicBezTo>
                  <a:cubicBezTo>
                    <a:pt x="206" y="89"/>
                    <a:pt x="207" y="50"/>
                    <a:pt x="192" y="28"/>
                  </a:cubicBezTo>
                  <a:cubicBezTo>
                    <a:pt x="185" y="17"/>
                    <a:pt x="185" y="14"/>
                    <a:pt x="172" y="8"/>
                  </a:cubicBezTo>
                  <a:cubicBezTo>
                    <a:pt x="164" y="5"/>
                    <a:pt x="148" y="0"/>
                    <a:pt x="148" y="0"/>
                  </a:cubicBezTo>
                  <a:cubicBezTo>
                    <a:pt x="118" y="4"/>
                    <a:pt x="113" y="11"/>
                    <a:pt x="124" y="0"/>
                  </a:cubicBez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508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8692" name="Freeform 4"/>
          <p:cNvSpPr>
            <a:spLocks/>
          </p:cNvSpPr>
          <p:nvPr/>
        </p:nvSpPr>
        <p:spPr bwMode="auto">
          <a:xfrm>
            <a:off x="904875" y="3706813"/>
            <a:ext cx="1219200" cy="681037"/>
          </a:xfrm>
          <a:custGeom>
            <a:avLst/>
            <a:gdLst>
              <a:gd name="T0" fmla="*/ 2147483647 w 768"/>
              <a:gd name="T1" fmla="*/ 2147483647 h 305"/>
              <a:gd name="T2" fmla="*/ 2147483647 w 768"/>
              <a:gd name="T3" fmla="*/ 2147483647 h 305"/>
              <a:gd name="T4" fmla="*/ 2147483647 w 768"/>
              <a:gd name="T5" fmla="*/ 2147483647 h 305"/>
              <a:gd name="T6" fmla="*/ 2147483647 w 768"/>
              <a:gd name="T7" fmla="*/ 2147483647 h 305"/>
              <a:gd name="T8" fmla="*/ 2147483647 w 768"/>
              <a:gd name="T9" fmla="*/ 2147483647 h 305"/>
              <a:gd name="T10" fmla="*/ 2147483647 w 768"/>
              <a:gd name="T11" fmla="*/ 2147483647 h 305"/>
              <a:gd name="T12" fmla="*/ 2147483647 w 768"/>
              <a:gd name="T13" fmla="*/ 2147483647 h 305"/>
              <a:gd name="T14" fmla="*/ 2147483647 w 768"/>
              <a:gd name="T15" fmla="*/ 2147483647 h 305"/>
              <a:gd name="T16" fmla="*/ 2147483647 w 768"/>
              <a:gd name="T17" fmla="*/ 2147483647 h 305"/>
              <a:gd name="T18" fmla="*/ 2147483647 w 768"/>
              <a:gd name="T19" fmla="*/ 2147483647 h 305"/>
              <a:gd name="T20" fmla="*/ 2147483647 w 768"/>
              <a:gd name="T21" fmla="*/ 2147483647 h 305"/>
              <a:gd name="T22" fmla="*/ 2147483647 w 768"/>
              <a:gd name="T23" fmla="*/ 2147483647 h 305"/>
              <a:gd name="T24" fmla="*/ 2147483647 w 768"/>
              <a:gd name="T25" fmla="*/ 2147483647 h 305"/>
              <a:gd name="T26" fmla="*/ 2147483647 w 768"/>
              <a:gd name="T27" fmla="*/ 2147483647 h 305"/>
              <a:gd name="T28" fmla="*/ 2147483647 w 768"/>
              <a:gd name="T29" fmla="*/ 2147483647 h 305"/>
              <a:gd name="T30" fmla="*/ 2147483647 w 768"/>
              <a:gd name="T31" fmla="*/ 2147483647 h 305"/>
              <a:gd name="T32" fmla="*/ 2147483647 w 768"/>
              <a:gd name="T33" fmla="*/ 2147483647 h 305"/>
              <a:gd name="T34" fmla="*/ 2147483647 w 768"/>
              <a:gd name="T35" fmla="*/ 2147483647 h 305"/>
              <a:gd name="T36" fmla="*/ 2147483647 w 768"/>
              <a:gd name="T37" fmla="*/ 2147483647 h 305"/>
              <a:gd name="T38" fmla="*/ 2147483647 w 768"/>
              <a:gd name="T39" fmla="*/ 2147483647 h 305"/>
              <a:gd name="T40" fmla="*/ 2147483647 w 768"/>
              <a:gd name="T41" fmla="*/ 2147483647 h 305"/>
              <a:gd name="T42" fmla="*/ 2147483647 w 768"/>
              <a:gd name="T43" fmla="*/ 2147483647 h 305"/>
              <a:gd name="T44" fmla="*/ 2147483647 w 768"/>
              <a:gd name="T45" fmla="*/ 2147483647 h 305"/>
              <a:gd name="T46" fmla="*/ 2147483647 w 768"/>
              <a:gd name="T47" fmla="*/ 2147483647 h 305"/>
              <a:gd name="T48" fmla="*/ 2147483647 w 768"/>
              <a:gd name="T49" fmla="*/ 2147483647 h 305"/>
              <a:gd name="T50" fmla="*/ 2147483647 w 768"/>
              <a:gd name="T51" fmla="*/ 2147483647 h 305"/>
              <a:gd name="T52" fmla="*/ 2147483647 w 768"/>
              <a:gd name="T53" fmla="*/ 2147483647 h 305"/>
              <a:gd name="T54" fmla="*/ 2147483647 w 768"/>
              <a:gd name="T55" fmla="*/ 2147483647 h 305"/>
              <a:gd name="T56" fmla="*/ 2147483647 w 768"/>
              <a:gd name="T57" fmla="*/ 2147483647 h 305"/>
              <a:gd name="T58" fmla="*/ 2147483647 w 768"/>
              <a:gd name="T59" fmla="*/ 2147483647 h 305"/>
              <a:gd name="T60" fmla="*/ 2147483647 w 768"/>
              <a:gd name="T61" fmla="*/ 2147483647 h 305"/>
              <a:gd name="T62" fmla="*/ 2147483647 w 768"/>
              <a:gd name="T63" fmla="*/ 2147483647 h 30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768"/>
              <a:gd name="T97" fmla="*/ 0 h 305"/>
              <a:gd name="T98" fmla="*/ 768 w 768"/>
              <a:gd name="T99" fmla="*/ 305 h 30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768" h="305">
                <a:moveTo>
                  <a:pt x="38" y="171"/>
                </a:moveTo>
                <a:cubicBezTo>
                  <a:pt x="0" y="158"/>
                  <a:pt x="26" y="44"/>
                  <a:pt x="26" y="43"/>
                </a:cubicBezTo>
                <a:cubicBezTo>
                  <a:pt x="27" y="31"/>
                  <a:pt x="64" y="15"/>
                  <a:pt x="70" y="11"/>
                </a:cubicBezTo>
                <a:cubicBezTo>
                  <a:pt x="74" y="8"/>
                  <a:pt x="82" y="3"/>
                  <a:pt x="82" y="3"/>
                </a:cubicBezTo>
                <a:cubicBezTo>
                  <a:pt x="109" y="12"/>
                  <a:pt x="80" y="0"/>
                  <a:pt x="102" y="19"/>
                </a:cubicBezTo>
                <a:cubicBezTo>
                  <a:pt x="109" y="25"/>
                  <a:pt x="126" y="35"/>
                  <a:pt x="126" y="35"/>
                </a:cubicBezTo>
                <a:cubicBezTo>
                  <a:pt x="147" y="66"/>
                  <a:pt x="146" y="104"/>
                  <a:pt x="158" y="139"/>
                </a:cubicBezTo>
                <a:cubicBezTo>
                  <a:pt x="166" y="197"/>
                  <a:pt x="180" y="196"/>
                  <a:pt x="234" y="203"/>
                </a:cubicBezTo>
                <a:cubicBezTo>
                  <a:pt x="242" y="200"/>
                  <a:pt x="250" y="198"/>
                  <a:pt x="258" y="195"/>
                </a:cubicBezTo>
                <a:cubicBezTo>
                  <a:pt x="262" y="194"/>
                  <a:pt x="270" y="191"/>
                  <a:pt x="270" y="191"/>
                </a:cubicBezTo>
                <a:cubicBezTo>
                  <a:pt x="277" y="180"/>
                  <a:pt x="278" y="159"/>
                  <a:pt x="286" y="151"/>
                </a:cubicBezTo>
                <a:cubicBezTo>
                  <a:pt x="289" y="148"/>
                  <a:pt x="294" y="149"/>
                  <a:pt x="298" y="147"/>
                </a:cubicBezTo>
                <a:cubicBezTo>
                  <a:pt x="334" y="129"/>
                  <a:pt x="361" y="120"/>
                  <a:pt x="402" y="115"/>
                </a:cubicBezTo>
                <a:cubicBezTo>
                  <a:pt x="434" y="104"/>
                  <a:pt x="454" y="70"/>
                  <a:pt x="486" y="59"/>
                </a:cubicBezTo>
                <a:cubicBezTo>
                  <a:pt x="515" y="49"/>
                  <a:pt x="548" y="50"/>
                  <a:pt x="578" y="47"/>
                </a:cubicBezTo>
                <a:cubicBezTo>
                  <a:pt x="616" y="50"/>
                  <a:pt x="631" y="53"/>
                  <a:pt x="662" y="67"/>
                </a:cubicBezTo>
                <a:cubicBezTo>
                  <a:pt x="662" y="67"/>
                  <a:pt x="692" y="77"/>
                  <a:pt x="698" y="79"/>
                </a:cubicBezTo>
                <a:cubicBezTo>
                  <a:pt x="702" y="80"/>
                  <a:pt x="710" y="83"/>
                  <a:pt x="710" y="83"/>
                </a:cubicBezTo>
                <a:cubicBezTo>
                  <a:pt x="720" y="97"/>
                  <a:pt x="728" y="98"/>
                  <a:pt x="742" y="107"/>
                </a:cubicBezTo>
                <a:cubicBezTo>
                  <a:pt x="747" y="115"/>
                  <a:pt x="755" y="122"/>
                  <a:pt x="758" y="131"/>
                </a:cubicBezTo>
                <a:cubicBezTo>
                  <a:pt x="761" y="139"/>
                  <a:pt x="766" y="155"/>
                  <a:pt x="766" y="155"/>
                </a:cubicBezTo>
                <a:cubicBezTo>
                  <a:pt x="765" y="170"/>
                  <a:pt x="768" y="186"/>
                  <a:pt x="762" y="199"/>
                </a:cubicBezTo>
                <a:cubicBezTo>
                  <a:pt x="758" y="208"/>
                  <a:pt x="738" y="215"/>
                  <a:pt x="738" y="215"/>
                </a:cubicBezTo>
                <a:cubicBezTo>
                  <a:pt x="730" y="240"/>
                  <a:pt x="703" y="247"/>
                  <a:pt x="682" y="259"/>
                </a:cubicBezTo>
                <a:cubicBezTo>
                  <a:pt x="635" y="286"/>
                  <a:pt x="547" y="295"/>
                  <a:pt x="494" y="299"/>
                </a:cubicBezTo>
                <a:cubicBezTo>
                  <a:pt x="405" y="296"/>
                  <a:pt x="386" y="305"/>
                  <a:pt x="326" y="287"/>
                </a:cubicBezTo>
                <a:cubicBezTo>
                  <a:pt x="311" y="282"/>
                  <a:pt x="280" y="276"/>
                  <a:pt x="266" y="267"/>
                </a:cubicBezTo>
                <a:cubicBezTo>
                  <a:pt x="254" y="259"/>
                  <a:pt x="230" y="243"/>
                  <a:pt x="230" y="243"/>
                </a:cubicBezTo>
                <a:cubicBezTo>
                  <a:pt x="208" y="210"/>
                  <a:pt x="173" y="238"/>
                  <a:pt x="146" y="247"/>
                </a:cubicBezTo>
                <a:cubicBezTo>
                  <a:pt x="123" y="224"/>
                  <a:pt x="108" y="230"/>
                  <a:pt x="86" y="215"/>
                </a:cubicBezTo>
                <a:cubicBezTo>
                  <a:pt x="78" y="210"/>
                  <a:pt x="62" y="199"/>
                  <a:pt x="62" y="199"/>
                </a:cubicBezTo>
                <a:cubicBezTo>
                  <a:pt x="44" y="173"/>
                  <a:pt x="55" y="179"/>
                  <a:pt x="38" y="171"/>
                </a:cubicBezTo>
                <a:close/>
              </a:path>
            </a:pathLst>
          </a:custGeom>
          <a:solidFill>
            <a:srgbClr val="FFFF99">
              <a:alpha val="50195"/>
            </a:srgbClr>
          </a:solidFill>
          <a:ln w="508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7" name="Группа 58"/>
          <p:cNvGrpSpPr>
            <a:grpSpLocks/>
          </p:cNvGrpSpPr>
          <p:nvPr/>
        </p:nvGrpSpPr>
        <p:grpSpPr bwMode="auto">
          <a:xfrm>
            <a:off x="5148263" y="4000500"/>
            <a:ext cx="749300" cy="735013"/>
            <a:chOff x="5148273" y="4000500"/>
            <a:chExt cx="749290" cy="735013"/>
          </a:xfrm>
        </p:grpSpPr>
        <p:sp>
          <p:nvSpPr>
            <p:cNvPr id="205848" name="Text Box 24"/>
            <p:cNvSpPr txBox="1">
              <a:spLocks noChangeArrowheads="1"/>
            </p:cNvSpPr>
            <p:nvPr/>
          </p:nvSpPr>
          <p:spPr bwMode="auto">
            <a:xfrm>
              <a:off x="5580067" y="4365625"/>
              <a:ext cx="317496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V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  <p:sp>
          <p:nvSpPr>
            <p:cNvPr id="23592" name="AutoShape 34"/>
            <p:cNvSpPr>
              <a:spLocks noChangeArrowheads="1"/>
            </p:cNvSpPr>
            <p:nvPr/>
          </p:nvSpPr>
          <p:spPr bwMode="auto">
            <a:xfrm>
              <a:off x="5148273" y="4365619"/>
              <a:ext cx="213629" cy="215905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593" name="AutoShape 33"/>
            <p:cNvSpPr>
              <a:spLocks noChangeArrowheads="1"/>
            </p:cNvSpPr>
            <p:nvPr/>
          </p:nvSpPr>
          <p:spPr bwMode="auto">
            <a:xfrm>
              <a:off x="5357914" y="4000500"/>
              <a:ext cx="142943" cy="142878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8" name="Группа 59"/>
          <p:cNvGrpSpPr>
            <a:grpSpLocks/>
          </p:cNvGrpSpPr>
          <p:nvPr/>
        </p:nvGrpSpPr>
        <p:grpSpPr bwMode="auto">
          <a:xfrm>
            <a:off x="971550" y="3786188"/>
            <a:ext cx="1606550" cy="430212"/>
            <a:chOff x="971550" y="3786188"/>
            <a:chExt cx="1606550" cy="430590"/>
          </a:xfrm>
        </p:grpSpPr>
        <p:sp>
          <p:nvSpPr>
            <p:cNvPr id="205849" name="Text Box 25"/>
            <p:cNvSpPr txBox="1">
              <a:spLocks noChangeArrowheads="1"/>
            </p:cNvSpPr>
            <p:nvPr/>
          </p:nvSpPr>
          <p:spPr bwMode="auto">
            <a:xfrm>
              <a:off x="2195513" y="3786188"/>
              <a:ext cx="382587" cy="370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VI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  <p:sp>
          <p:nvSpPr>
            <p:cNvPr id="23588" name="AutoShape 28"/>
            <p:cNvSpPr>
              <a:spLocks noChangeArrowheads="1"/>
            </p:cNvSpPr>
            <p:nvPr/>
          </p:nvSpPr>
          <p:spPr bwMode="auto">
            <a:xfrm>
              <a:off x="971550" y="3933571"/>
              <a:ext cx="215900" cy="216383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589" name="AutoShape 28"/>
            <p:cNvSpPr>
              <a:spLocks noChangeArrowheads="1"/>
            </p:cNvSpPr>
            <p:nvPr/>
          </p:nvSpPr>
          <p:spPr bwMode="auto">
            <a:xfrm>
              <a:off x="1285875" y="4000395"/>
              <a:ext cx="215900" cy="216383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590" name="AutoShape 28"/>
            <p:cNvSpPr>
              <a:spLocks noChangeArrowheads="1"/>
            </p:cNvSpPr>
            <p:nvPr/>
          </p:nvSpPr>
          <p:spPr bwMode="auto">
            <a:xfrm>
              <a:off x="1714500" y="4000395"/>
              <a:ext cx="215900" cy="216383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9" name="Группа 62"/>
          <p:cNvGrpSpPr>
            <a:grpSpLocks/>
          </p:cNvGrpSpPr>
          <p:nvPr/>
        </p:nvGrpSpPr>
        <p:grpSpPr bwMode="auto">
          <a:xfrm>
            <a:off x="1733550" y="4522788"/>
            <a:ext cx="373063" cy="1681162"/>
            <a:chOff x="1733550" y="4523526"/>
            <a:chExt cx="372417" cy="1680424"/>
          </a:xfrm>
        </p:grpSpPr>
        <p:sp>
          <p:nvSpPr>
            <p:cNvPr id="23584" name="Freeform 5"/>
            <p:cNvSpPr>
              <a:spLocks/>
            </p:cNvSpPr>
            <p:nvPr/>
          </p:nvSpPr>
          <p:spPr bwMode="auto">
            <a:xfrm>
              <a:off x="1828800" y="4523526"/>
              <a:ext cx="180103" cy="194523"/>
            </a:xfrm>
            <a:custGeom>
              <a:avLst/>
              <a:gdLst>
                <a:gd name="T0" fmla="*/ 2147483647 w 118"/>
                <a:gd name="T1" fmla="*/ 2147483647 h 136"/>
                <a:gd name="T2" fmla="*/ 2147483647 w 118"/>
                <a:gd name="T3" fmla="*/ 2147483647 h 136"/>
                <a:gd name="T4" fmla="*/ 2147483647 w 118"/>
                <a:gd name="T5" fmla="*/ 2147483647 h 136"/>
                <a:gd name="T6" fmla="*/ 2147483647 w 118"/>
                <a:gd name="T7" fmla="*/ 2147483647 h 136"/>
                <a:gd name="T8" fmla="*/ 0 w 118"/>
                <a:gd name="T9" fmla="*/ 2147483647 h 136"/>
                <a:gd name="T10" fmla="*/ 2147483647 w 118"/>
                <a:gd name="T11" fmla="*/ 2147483647 h 136"/>
                <a:gd name="T12" fmla="*/ 2147483647 w 118"/>
                <a:gd name="T13" fmla="*/ 2147483647 h 136"/>
                <a:gd name="T14" fmla="*/ 2147483647 w 118"/>
                <a:gd name="T15" fmla="*/ 2147483647 h 136"/>
                <a:gd name="T16" fmla="*/ 2147483647 w 118"/>
                <a:gd name="T17" fmla="*/ 2147483647 h 136"/>
                <a:gd name="T18" fmla="*/ 2147483647 w 118"/>
                <a:gd name="T19" fmla="*/ 2147483647 h 136"/>
                <a:gd name="T20" fmla="*/ 2147483647 w 118"/>
                <a:gd name="T21" fmla="*/ 0 h 136"/>
                <a:gd name="T22" fmla="*/ 2147483647 w 118"/>
                <a:gd name="T23" fmla="*/ 2147483647 h 136"/>
                <a:gd name="T24" fmla="*/ 2147483647 w 118"/>
                <a:gd name="T25" fmla="*/ 2147483647 h 1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8"/>
                <a:gd name="T40" fmla="*/ 0 h 136"/>
                <a:gd name="T41" fmla="*/ 118 w 118"/>
                <a:gd name="T42" fmla="*/ 136 h 1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8" h="136">
                  <a:moveTo>
                    <a:pt x="56" y="12"/>
                  </a:moveTo>
                  <a:cubicBezTo>
                    <a:pt x="47" y="15"/>
                    <a:pt x="38" y="17"/>
                    <a:pt x="32" y="24"/>
                  </a:cubicBezTo>
                  <a:cubicBezTo>
                    <a:pt x="26" y="31"/>
                    <a:pt x="16" y="48"/>
                    <a:pt x="16" y="48"/>
                  </a:cubicBezTo>
                  <a:cubicBezTo>
                    <a:pt x="10" y="72"/>
                    <a:pt x="14" y="59"/>
                    <a:pt x="4" y="88"/>
                  </a:cubicBezTo>
                  <a:cubicBezTo>
                    <a:pt x="3" y="92"/>
                    <a:pt x="0" y="100"/>
                    <a:pt x="0" y="100"/>
                  </a:cubicBezTo>
                  <a:cubicBezTo>
                    <a:pt x="1" y="107"/>
                    <a:pt x="0" y="115"/>
                    <a:pt x="4" y="120"/>
                  </a:cubicBezTo>
                  <a:cubicBezTo>
                    <a:pt x="10" y="128"/>
                    <a:pt x="28" y="136"/>
                    <a:pt x="28" y="136"/>
                  </a:cubicBezTo>
                  <a:cubicBezTo>
                    <a:pt x="41" y="135"/>
                    <a:pt x="55" y="136"/>
                    <a:pt x="68" y="132"/>
                  </a:cubicBezTo>
                  <a:cubicBezTo>
                    <a:pt x="77" y="129"/>
                    <a:pt x="92" y="116"/>
                    <a:pt x="92" y="116"/>
                  </a:cubicBezTo>
                  <a:cubicBezTo>
                    <a:pt x="109" y="90"/>
                    <a:pt x="109" y="78"/>
                    <a:pt x="116" y="48"/>
                  </a:cubicBezTo>
                  <a:cubicBezTo>
                    <a:pt x="113" y="25"/>
                    <a:pt x="118" y="7"/>
                    <a:pt x="96" y="0"/>
                  </a:cubicBezTo>
                  <a:cubicBezTo>
                    <a:pt x="93" y="0"/>
                    <a:pt x="50" y="3"/>
                    <a:pt x="48" y="8"/>
                  </a:cubicBezTo>
                  <a:cubicBezTo>
                    <a:pt x="47" y="11"/>
                    <a:pt x="53" y="11"/>
                    <a:pt x="56" y="12"/>
                  </a:cubicBez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508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5" name="Freeform 6"/>
            <p:cNvSpPr>
              <a:spLocks/>
            </p:cNvSpPr>
            <p:nvPr/>
          </p:nvSpPr>
          <p:spPr bwMode="auto">
            <a:xfrm>
              <a:off x="1733550" y="4825909"/>
              <a:ext cx="372417" cy="519204"/>
            </a:xfrm>
            <a:custGeom>
              <a:avLst/>
              <a:gdLst>
                <a:gd name="T0" fmla="*/ 2147483647 w 244"/>
                <a:gd name="T1" fmla="*/ 0 h 363"/>
                <a:gd name="T2" fmla="*/ 0 w 244"/>
                <a:gd name="T3" fmla="*/ 2147483647 h 363"/>
                <a:gd name="T4" fmla="*/ 2147483647 w 244"/>
                <a:gd name="T5" fmla="*/ 2147483647 h 363"/>
                <a:gd name="T6" fmla="*/ 2147483647 w 244"/>
                <a:gd name="T7" fmla="*/ 2147483647 h 363"/>
                <a:gd name="T8" fmla="*/ 2147483647 w 244"/>
                <a:gd name="T9" fmla="*/ 2147483647 h 363"/>
                <a:gd name="T10" fmla="*/ 2147483647 w 244"/>
                <a:gd name="T11" fmla="*/ 2147483647 h 363"/>
                <a:gd name="T12" fmla="*/ 2147483647 w 244"/>
                <a:gd name="T13" fmla="*/ 2147483647 h 363"/>
                <a:gd name="T14" fmla="*/ 2147483647 w 244"/>
                <a:gd name="T15" fmla="*/ 2147483647 h 363"/>
                <a:gd name="T16" fmla="*/ 2147483647 w 244"/>
                <a:gd name="T17" fmla="*/ 2147483647 h 363"/>
                <a:gd name="T18" fmla="*/ 2147483647 w 244"/>
                <a:gd name="T19" fmla="*/ 2147483647 h 363"/>
                <a:gd name="T20" fmla="*/ 2147483647 w 244"/>
                <a:gd name="T21" fmla="*/ 2147483647 h 363"/>
                <a:gd name="T22" fmla="*/ 2147483647 w 244"/>
                <a:gd name="T23" fmla="*/ 2147483647 h 363"/>
                <a:gd name="T24" fmla="*/ 2147483647 w 244"/>
                <a:gd name="T25" fmla="*/ 2147483647 h 363"/>
                <a:gd name="T26" fmla="*/ 2147483647 w 244"/>
                <a:gd name="T27" fmla="*/ 2147483647 h 363"/>
                <a:gd name="T28" fmla="*/ 2147483647 w 244"/>
                <a:gd name="T29" fmla="*/ 0 h 36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4"/>
                <a:gd name="T46" fmla="*/ 0 h 363"/>
                <a:gd name="T47" fmla="*/ 244 w 244"/>
                <a:gd name="T48" fmla="*/ 363 h 36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4" h="363">
                  <a:moveTo>
                    <a:pt x="36" y="0"/>
                  </a:moveTo>
                  <a:cubicBezTo>
                    <a:pt x="14" y="15"/>
                    <a:pt x="8" y="16"/>
                    <a:pt x="0" y="40"/>
                  </a:cubicBezTo>
                  <a:cubicBezTo>
                    <a:pt x="3" y="71"/>
                    <a:pt x="1" y="97"/>
                    <a:pt x="24" y="120"/>
                  </a:cubicBezTo>
                  <a:cubicBezTo>
                    <a:pt x="32" y="145"/>
                    <a:pt x="50" y="154"/>
                    <a:pt x="72" y="168"/>
                  </a:cubicBezTo>
                  <a:cubicBezTo>
                    <a:pt x="79" y="173"/>
                    <a:pt x="96" y="176"/>
                    <a:pt x="96" y="176"/>
                  </a:cubicBezTo>
                  <a:cubicBezTo>
                    <a:pt x="101" y="184"/>
                    <a:pt x="105" y="193"/>
                    <a:pt x="112" y="200"/>
                  </a:cubicBezTo>
                  <a:cubicBezTo>
                    <a:pt x="116" y="204"/>
                    <a:pt x="120" y="208"/>
                    <a:pt x="124" y="212"/>
                  </a:cubicBezTo>
                  <a:cubicBezTo>
                    <a:pt x="138" y="228"/>
                    <a:pt x="137" y="243"/>
                    <a:pt x="156" y="256"/>
                  </a:cubicBezTo>
                  <a:cubicBezTo>
                    <a:pt x="161" y="272"/>
                    <a:pt x="167" y="288"/>
                    <a:pt x="172" y="304"/>
                  </a:cubicBezTo>
                  <a:cubicBezTo>
                    <a:pt x="178" y="322"/>
                    <a:pt x="184" y="360"/>
                    <a:pt x="184" y="360"/>
                  </a:cubicBezTo>
                  <a:cubicBezTo>
                    <a:pt x="199" y="359"/>
                    <a:pt x="215" y="363"/>
                    <a:pt x="228" y="356"/>
                  </a:cubicBezTo>
                  <a:cubicBezTo>
                    <a:pt x="234" y="353"/>
                    <a:pt x="242" y="311"/>
                    <a:pt x="244" y="304"/>
                  </a:cubicBezTo>
                  <a:cubicBezTo>
                    <a:pt x="237" y="223"/>
                    <a:pt x="220" y="124"/>
                    <a:pt x="148" y="76"/>
                  </a:cubicBezTo>
                  <a:cubicBezTo>
                    <a:pt x="130" y="49"/>
                    <a:pt x="105" y="41"/>
                    <a:pt x="80" y="24"/>
                  </a:cubicBezTo>
                  <a:cubicBezTo>
                    <a:pt x="68" y="7"/>
                    <a:pt x="57" y="0"/>
                    <a:pt x="36" y="0"/>
                  </a:cubicBez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508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6" name="Freeform 7"/>
            <p:cNvSpPr>
              <a:spLocks/>
            </p:cNvSpPr>
            <p:nvPr/>
          </p:nvSpPr>
          <p:spPr bwMode="auto">
            <a:xfrm>
              <a:off x="1801813" y="5929330"/>
              <a:ext cx="198419" cy="274620"/>
            </a:xfrm>
            <a:custGeom>
              <a:avLst/>
              <a:gdLst>
                <a:gd name="T0" fmla="*/ 2147483647 w 130"/>
                <a:gd name="T1" fmla="*/ 0 h 192"/>
                <a:gd name="T2" fmla="*/ 2147483647 w 130"/>
                <a:gd name="T3" fmla="*/ 2147483647 h 192"/>
                <a:gd name="T4" fmla="*/ 2147483647 w 130"/>
                <a:gd name="T5" fmla="*/ 2147483647 h 192"/>
                <a:gd name="T6" fmla="*/ 2147483647 w 130"/>
                <a:gd name="T7" fmla="*/ 2147483647 h 192"/>
                <a:gd name="T8" fmla="*/ 2147483647 w 130"/>
                <a:gd name="T9" fmla="*/ 2147483647 h 192"/>
                <a:gd name="T10" fmla="*/ 2147483647 w 130"/>
                <a:gd name="T11" fmla="*/ 2147483647 h 192"/>
                <a:gd name="T12" fmla="*/ 2147483647 w 130"/>
                <a:gd name="T13" fmla="*/ 0 h 1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0"/>
                <a:gd name="T22" fmla="*/ 0 h 192"/>
                <a:gd name="T23" fmla="*/ 130 w 130"/>
                <a:gd name="T24" fmla="*/ 192 h 1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0" h="192">
                  <a:moveTo>
                    <a:pt x="81" y="0"/>
                  </a:moveTo>
                  <a:cubicBezTo>
                    <a:pt x="64" y="6"/>
                    <a:pt x="58" y="25"/>
                    <a:pt x="41" y="36"/>
                  </a:cubicBezTo>
                  <a:cubicBezTo>
                    <a:pt x="28" y="56"/>
                    <a:pt x="9" y="73"/>
                    <a:pt x="1" y="96"/>
                  </a:cubicBezTo>
                  <a:cubicBezTo>
                    <a:pt x="2" y="123"/>
                    <a:pt x="0" y="150"/>
                    <a:pt x="5" y="176"/>
                  </a:cubicBezTo>
                  <a:cubicBezTo>
                    <a:pt x="7" y="189"/>
                    <a:pt x="41" y="192"/>
                    <a:pt x="41" y="192"/>
                  </a:cubicBezTo>
                  <a:cubicBezTo>
                    <a:pt x="99" y="182"/>
                    <a:pt x="111" y="122"/>
                    <a:pt x="121" y="72"/>
                  </a:cubicBezTo>
                  <a:cubicBezTo>
                    <a:pt x="117" y="17"/>
                    <a:pt x="130" y="7"/>
                    <a:pt x="81" y="0"/>
                  </a:cubicBez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508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Группа 60"/>
          <p:cNvGrpSpPr>
            <a:grpSpLocks/>
          </p:cNvGrpSpPr>
          <p:nvPr/>
        </p:nvGrpSpPr>
        <p:grpSpPr bwMode="auto">
          <a:xfrm>
            <a:off x="1763713" y="4429125"/>
            <a:ext cx="803275" cy="1736725"/>
            <a:chOff x="1763713" y="4429125"/>
            <a:chExt cx="803275" cy="1736725"/>
          </a:xfrm>
        </p:grpSpPr>
        <p:sp>
          <p:nvSpPr>
            <p:cNvPr id="205850" name="Text Box 26"/>
            <p:cNvSpPr txBox="1">
              <a:spLocks noChangeArrowheads="1"/>
            </p:cNvSpPr>
            <p:nvPr/>
          </p:nvSpPr>
          <p:spPr bwMode="auto">
            <a:xfrm>
              <a:off x="2124075" y="4724400"/>
              <a:ext cx="4429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VII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  <p:sp>
          <p:nvSpPr>
            <p:cNvPr id="23581" name="AutoShape 29"/>
            <p:cNvSpPr>
              <a:spLocks noChangeArrowheads="1"/>
            </p:cNvSpPr>
            <p:nvPr/>
          </p:nvSpPr>
          <p:spPr bwMode="auto">
            <a:xfrm>
              <a:off x="1763713" y="4868863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582" name="AutoShape 30"/>
            <p:cNvSpPr>
              <a:spLocks noChangeArrowheads="1"/>
            </p:cNvSpPr>
            <p:nvPr/>
          </p:nvSpPr>
          <p:spPr bwMode="auto">
            <a:xfrm>
              <a:off x="1763713" y="5949950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583" name="AutoShape 28"/>
            <p:cNvSpPr>
              <a:spLocks noChangeArrowheads="1"/>
            </p:cNvSpPr>
            <p:nvPr/>
          </p:nvSpPr>
          <p:spPr bwMode="auto">
            <a:xfrm>
              <a:off x="1785938" y="4429125"/>
              <a:ext cx="215900" cy="215900"/>
            </a:xfrm>
            <a:prstGeom prst="star4">
              <a:avLst>
                <a:gd name="adj" fmla="val 19852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8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8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20" grpId="0" animBg="1"/>
      <p:bldP spid="28716" grpId="0" animBg="1"/>
      <p:bldP spid="28711" grpId="0" animBg="1"/>
      <p:bldP spid="28702" grpId="0" animBg="1"/>
      <p:bldP spid="2869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88640"/>
            <a:ext cx="9144000" cy="863600"/>
          </a:xfrm>
          <a:solidFill>
            <a:srgbClr val="FFFFFF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Международные центры ГРР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(CGIAR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39940" name="Picture 3" descr="m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1113"/>
            <a:ext cx="9144000" cy="5576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08908" name="Freeform 12"/>
          <p:cNvSpPr>
            <a:spLocks/>
          </p:cNvSpPr>
          <p:nvPr/>
        </p:nvSpPr>
        <p:spPr bwMode="auto">
          <a:xfrm>
            <a:off x="7267575" y="3270250"/>
            <a:ext cx="1260475" cy="673100"/>
          </a:xfrm>
          <a:custGeom>
            <a:avLst/>
            <a:gdLst>
              <a:gd name="T0" fmla="*/ 2147483647 w 794"/>
              <a:gd name="T1" fmla="*/ 2147483647 h 424"/>
              <a:gd name="T2" fmla="*/ 2147483647 w 794"/>
              <a:gd name="T3" fmla="*/ 2147483647 h 424"/>
              <a:gd name="T4" fmla="*/ 2147483647 w 794"/>
              <a:gd name="T5" fmla="*/ 2147483647 h 424"/>
              <a:gd name="T6" fmla="*/ 2147483647 w 794"/>
              <a:gd name="T7" fmla="*/ 2147483647 h 424"/>
              <a:gd name="T8" fmla="*/ 2147483647 w 794"/>
              <a:gd name="T9" fmla="*/ 2147483647 h 424"/>
              <a:gd name="T10" fmla="*/ 2147483647 w 794"/>
              <a:gd name="T11" fmla="*/ 2147483647 h 424"/>
              <a:gd name="T12" fmla="*/ 2147483647 w 794"/>
              <a:gd name="T13" fmla="*/ 2147483647 h 424"/>
              <a:gd name="T14" fmla="*/ 2147483647 w 794"/>
              <a:gd name="T15" fmla="*/ 2147483647 h 424"/>
              <a:gd name="T16" fmla="*/ 2147483647 w 794"/>
              <a:gd name="T17" fmla="*/ 2147483647 h 424"/>
              <a:gd name="T18" fmla="*/ 2147483647 w 794"/>
              <a:gd name="T19" fmla="*/ 2147483647 h 424"/>
              <a:gd name="T20" fmla="*/ 2147483647 w 794"/>
              <a:gd name="T21" fmla="*/ 2147483647 h 424"/>
              <a:gd name="T22" fmla="*/ 2147483647 w 794"/>
              <a:gd name="T23" fmla="*/ 2147483647 h 424"/>
              <a:gd name="T24" fmla="*/ 2147483647 w 794"/>
              <a:gd name="T25" fmla="*/ 2147483647 h 424"/>
              <a:gd name="T26" fmla="*/ 2147483647 w 794"/>
              <a:gd name="T27" fmla="*/ 2147483647 h 424"/>
              <a:gd name="T28" fmla="*/ 2147483647 w 794"/>
              <a:gd name="T29" fmla="*/ 2147483647 h 424"/>
              <a:gd name="T30" fmla="*/ 2147483647 w 794"/>
              <a:gd name="T31" fmla="*/ 2147483647 h 424"/>
              <a:gd name="T32" fmla="*/ 2147483647 w 794"/>
              <a:gd name="T33" fmla="*/ 0 h 424"/>
              <a:gd name="T34" fmla="*/ 2147483647 w 794"/>
              <a:gd name="T35" fmla="*/ 2147483647 h 424"/>
              <a:gd name="T36" fmla="*/ 2147483647 w 794"/>
              <a:gd name="T37" fmla="*/ 2147483647 h 424"/>
              <a:gd name="T38" fmla="*/ 2147483647 w 794"/>
              <a:gd name="T39" fmla="*/ 2147483647 h 424"/>
              <a:gd name="T40" fmla="*/ 2147483647 w 794"/>
              <a:gd name="T41" fmla="*/ 2147483647 h 424"/>
              <a:gd name="T42" fmla="*/ 2147483647 w 794"/>
              <a:gd name="T43" fmla="*/ 2147483647 h 424"/>
              <a:gd name="T44" fmla="*/ 2147483647 w 794"/>
              <a:gd name="T45" fmla="*/ 2147483647 h 424"/>
              <a:gd name="T46" fmla="*/ 2147483647 w 794"/>
              <a:gd name="T47" fmla="*/ 2147483647 h 424"/>
              <a:gd name="T48" fmla="*/ 2147483647 w 794"/>
              <a:gd name="T49" fmla="*/ 2147483647 h 424"/>
              <a:gd name="T50" fmla="*/ 2147483647 w 794"/>
              <a:gd name="T51" fmla="*/ 2147483647 h 424"/>
              <a:gd name="T52" fmla="*/ 2147483647 w 794"/>
              <a:gd name="T53" fmla="*/ 2147483647 h 424"/>
              <a:gd name="T54" fmla="*/ 2147483647 w 794"/>
              <a:gd name="T55" fmla="*/ 2147483647 h 42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794"/>
              <a:gd name="T85" fmla="*/ 0 h 424"/>
              <a:gd name="T86" fmla="*/ 794 w 794"/>
              <a:gd name="T87" fmla="*/ 424 h 424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794" h="424">
                <a:moveTo>
                  <a:pt x="114" y="424"/>
                </a:moveTo>
                <a:cubicBezTo>
                  <a:pt x="153" y="398"/>
                  <a:pt x="170" y="392"/>
                  <a:pt x="218" y="388"/>
                </a:cubicBezTo>
                <a:cubicBezTo>
                  <a:pt x="323" y="391"/>
                  <a:pt x="375" y="396"/>
                  <a:pt x="470" y="388"/>
                </a:cubicBezTo>
                <a:cubicBezTo>
                  <a:pt x="501" y="386"/>
                  <a:pt x="533" y="369"/>
                  <a:pt x="558" y="352"/>
                </a:cubicBezTo>
                <a:cubicBezTo>
                  <a:pt x="566" y="347"/>
                  <a:pt x="582" y="336"/>
                  <a:pt x="582" y="336"/>
                </a:cubicBezTo>
                <a:cubicBezTo>
                  <a:pt x="598" y="312"/>
                  <a:pt x="635" y="319"/>
                  <a:pt x="658" y="300"/>
                </a:cubicBezTo>
                <a:cubicBezTo>
                  <a:pt x="696" y="269"/>
                  <a:pt x="633" y="312"/>
                  <a:pt x="694" y="272"/>
                </a:cubicBezTo>
                <a:cubicBezTo>
                  <a:pt x="698" y="269"/>
                  <a:pt x="706" y="264"/>
                  <a:pt x="706" y="264"/>
                </a:cubicBezTo>
                <a:cubicBezTo>
                  <a:pt x="723" y="239"/>
                  <a:pt x="758" y="228"/>
                  <a:pt x="770" y="200"/>
                </a:cubicBezTo>
                <a:cubicBezTo>
                  <a:pt x="779" y="180"/>
                  <a:pt x="777" y="178"/>
                  <a:pt x="782" y="160"/>
                </a:cubicBezTo>
                <a:cubicBezTo>
                  <a:pt x="784" y="152"/>
                  <a:pt x="787" y="144"/>
                  <a:pt x="790" y="136"/>
                </a:cubicBezTo>
                <a:cubicBezTo>
                  <a:pt x="791" y="132"/>
                  <a:pt x="794" y="124"/>
                  <a:pt x="794" y="124"/>
                </a:cubicBezTo>
                <a:cubicBezTo>
                  <a:pt x="789" y="61"/>
                  <a:pt x="789" y="62"/>
                  <a:pt x="734" y="44"/>
                </a:cubicBezTo>
                <a:cubicBezTo>
                  <a:pt x="722" y="40"/>
                  <a:pt x="710" y="36"/>
                  <a:pt x="698" y="32"/>
                </a:cubicBezTo>
                <a:cubicBezTo>
                  <a:pt x="690" y="29"/>
                  <a:pt x="674" y="24"/>
                  <a:pt x="674" y="24"/>
                </a:cubicBezTo>
                <a:cubicBezTo>
                  <a:pt x="661" y="5"/>
                  <a:pt x="671" y="14"/>
                  <a:pt x="642" y="4"/>
                </a:cubicBezTo>
                <a:cubicBezTo>
                  <a:pt x="638" y="3"/>
                  <a:pt x="630" y="0"/>
                  <a:pt x="630" y="0"/>
                </a:cubicBezTo>
                <a:cubicBezTo>
                  <a:pt x="594" y="1"/>
                  <a:pt x="558" y="2"/>
                  <a:pt x="522" y="4"/>
                </a:cubicBezTo>
                <a:cubicBezTo>
                  <a:pt x="484" y="6"/>
                  <a:pt x="449" y="35"/>
                  <a:pt x="410" y="36"/>
                </a:cubicBezTo>
                <a:cubicBezTo>
                  <a:pt x="334" y="38"/>
                  <a:pt x="258" y="39"/>
                  <a:pt x="182" y="40"/>
                </a:cubicBezTo>
                <a:cubicBezTo>
                  <a:pt x="140" y="46"/>
                  <a:pt x="100" y="55"/>
                  <a:pt x="58" y="60"/>
                </a:cubicBezTo>
                <a:cubicBezTo>
                  <a:pt x="35" y="68"/>
                  <a:pt x="39" y="93"/>
                  <a:pt x="26" y="112"/>
                </a:cubicBezTo>
                <a:cubicBezTo>
                  <a:pt x="16" y="126"/>
                  <a:pt x="8" y="143"/>
                  <a:pt x="2" y="160"/>
                </a:cubicBezTo>
                <a:cubicBezTo>
                  <a:pt x="5" y="229"/>
                  <a:pt x="0" y="341"/>
                  <a:pt x="70" y="388"/>
                </a:cubicBezTo>
                <a:cubicBezTo>
                  <a:pt x="83" y="407"/>
                  <a:pt x="73" y="398"/>
                  <a:pt x="102" y="408"/>
                </a:cubicBezTo>
                <a:cubicBezTo>
                  <a:pt x="107" y="410"/>
                  <a:pt x="113" y="410"/>
                  <a:pt x="118" y="412"/>
                </a:cubicBezTo>
                <a:cubicBezTo>
                  <a:pt x="122" y="413"/>
                  <a:pt x="131" y="412"/>
                  <a:pt x="130" y="416"/>
                </a:cubicBezTo>
                <a:cubicBezTo>
                  <a:pt x="128" y="422"/>
                  <a:pt x="119" y="421"/>
                  <a:pt x="114" y="424"/>
                </a:cubicBezTo>
                <a:close/>
              </a:path>
            </a:pathLst>
          </a:custGeom>
          <a:solidFill>
            <a:srgbClr val="FF0066">
              <a:alpha val="50195"/>
            </a:srgbClr>
          </a:solidFill>
          <a:ln w="5080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277813" y="3805238"/>
            <a:ext cx="1846262" cy="512762"/>
            <a:chOff x="175" y="2397"/>
            <a:chExt cx="1163" cy="323"/>
          </a:xfrm>
        </p:grpSpPr>
        <p:sp>
          <p:nvSpPr>
            <p:cNvPr id="39985" name="Freeform 4"/>
            <p:cNvSpPr>
              <a:spLocks/>
            </p:cNvSpPr>
            <p:nvPr/>
          </p:nvSpPr>
          <p:spPr bwMode="auto">
            <a:xfrm>
              <a:off x="570" y="2397"/>
              <a:ext cx="768" cy="305"/>
            </a:xfrm>
            <a:custGeom>
              <a:avLst/>
              <a:gdLst>
                <a:gd name="T0" fmla="*/ 38 w 768"/>
                <a:gd name="T1" fmla="*/ 171 h 305"/>
                <a:gd name="T2" fmla="*/ 26 w 768"/>
                <a:gd name="T3" fmla="*/ 43 h 305"/>
                <a:gd name="T4" fmla="*/ 70 w 768"/>
                <a:gd name="T5" fmla="*/ 11 h 305"/>
                <a:gd name="T6" fmla="*/ 82 w 768"/>
                <a:gd name="T7" fmla="*/ 3 h 305"/>
                <a:gd name="T8" fmla="*/ 102 w 768"/>
                <a:gd name="T9" fmla="*/ 19 h 305"/>
                <a:gd name="T10" fmla="*/ 126 w 768"/>
                <a:gd name="T11" fmla="*/ 35 h 305"/>
                <a:gd name="T12" fmla="*/ 158 w 768"/>
                <a:gd name="T13" fmla="*/ 139 h 305"/>
                <a:gd name="T14" fmla="*/ 234 w 768"/>
                <a:gd name="T15" fmla="*/ 203 h 305"/>
                <a:gd name="T16" fmla="*/ 258 w 768"/>
                <a:gd name="T17" fmla="*/ 195 h 305"/>
                <a:gd name="T18" fmla="*/ 270 w 768"/>
                <a:gd name="T19" fmla="*/ 191 h 305"/>
                <a:gd name="T20" fmla="*/ 286 w 768"/>
                <a:gd name="T21" fmla="*/ 151 h 305"/>
                <a:gd name="T22" fmla="*/ 298 w 768"/>
                <a:gd name="T23" fmla="*/ 147 h 305"/>
                <a:gd name="T24" fmla="*/ 402 w 768"/>
                <a:gd name="T25" fmla="*/ 115 h 305"/>
                <a:gd name="T26" fmla="*/ 486 w 768"/>
                <a:gd name="T27" fmla="*/ 59 h 305"/>
                <a:gd name="T28" fmla="*/ 578 w 768"/>
                <a:gd name="T29" fmla="*/ 47 h 305"/>
                <a:gd name="T30" fmla="*/ 662 w 768"/>
                <a:gd name="T31" fmla="*/ 67 h 305"/>
                <a:gd name="T32" fmla="*/ 698 w 768"/>
                <a:gd name="T33" fmla="*/ 79 h 305"/>
                <a:gd name="T34" fmla="*/ 710 w 768"/>
                <a:gd name="T35" fmla="*/ 83 h 305"/>
                <a:gd name="T36" fmla="*/ 742 w 768"/>
                <a:gd name="T37" fmla="*/ 107 h 305"/>
                <a:gd name="T38" fmla="*/ 758 w 768"/>
                <a:gd name="T39" fmla="*/ 131 h 305"/>
                <a:gd name="T40" fmla="*/ 766 w 768"/>
                <a:gd name="T41" fmla="*/ 155 h 305"/>
                <a:gd name="T42" fmla="*/ 762 w 768"/>
                <a:gd name="T43" fmla="*/ 199 h 305"/>
                <a:gd name="T44" fmla="*/ 738 w 768"/>
                <a:gd name="T45" fmla="*/ 215 h 305"/>
                <a:gd name="T46" fmla="*/ 682 w 768"/>
                <a:gd name="T47" fmla="*/ 259 h 305"/>
                <a:gd name="T48" fmla="*/ 494 w 768"/>
                <a:gd name="T49" fmla="*/ 299 h 305"/>
                <a:gd name="T50" fmla="*/ 326 w 768"/>
                <a:gd name="T51" fmla="*/ 287 h 305"/>
                <a:gd name="T52" fmla="*/ 266 w 768"/>
                <a:gd name="T53" fmla="*/ 267 h 305"/>
                <a:gd name="T54" fmla="*/ 230 w 768"/>
                <a:gd name="T55" fmla="*/ 243 h 305"/>
                <a:gd name="T56" fmla="*/ 146 w 768"/>
                <a:gd name="T57" fmla="*/ 247 h 305"/>
                <a:gd name="T58" fmla="*/ 86 w 768"/>
                <a:gd name="T59" fmla="*/ 215 h 305"/>
                <a:gd name="T60" fmla="*/ 62 w 768"/>
                <a:gd name="T61" fmla="*/ 199 h 305"/>
                <a:gd name="T62" fmla="*/ 38 w 768"/>
                <a:gd name="T63" fmla="*/ 171 h 30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68"/>
                <a:gd name="T97" fmla="*/ 0 h 305"/>
                <a:gd name="T98" fmla="*/ 768 w 768"/>
                <a:gd name="T99" fmla="*/ 305 h 30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68" h="305">
                  <a:moveTo>
                    <a:pt x="38" y="171"/>
                  </a:moveTo>
                  <a:cubicBezTo>
                    <a:pt x="0" y="158"/>
                    <a:pt x="26" y="44"/>
                    <a:pt x="26" y="43"/>
                  </a:cubicBezTo>
                  <a:cubicBezTo>
                    <a:pt x="27" y="31"/>
                    <a:pt x="64" y="15"/>
                    <a:pt x="70" y="11"/>
                  </a:cubicBezTo>
                  <a:cubicBezTo>
                    <a:pt x="74" y="8"/>
                    <a:pt x="82" y="3"/>
                    <a:pt x="82" y="3"/>
                  </a:cubicBezTo>
                  <a:cubicBezTo>
                    <a:pt x="109" y="12"/>
                    <a:pt x="80" y="0"/>
                    <a:pt x="102" y="19"/>
                  </a:cubicBezTo>
                  <a:cubicBezTo>
                    <a:pt x="109" y="25"/>
                    <a:pt x="126" y="35"/>
                    <a:pt x="126" y="35"/>
                  </a:cubicBezTo>
                  <a:cubicBezTo>
                    <a:pt x="147" y="66"/>
                    <a:pt x="146" y="104"/>
                    <a:pt x="158" y="139"/>
                  </a:cubicBezTo>
                  <a:cubicBezTo>
                    <a:pt x="166" y="197"/>
                    <a:pt x="180" y="196"/>
                    <a:pt x="234" y="203"/>
                  </a:cubicBezTo>
                  <a:cubicBezTo>
                    <a:pt x="242" y="200"/>
                    <a:pt x="250" y="198"/>
                    <a:pt x="258" y="195"/>
                  </a:cubicBezTo>
                  <a:cubicBezTo>
                    <a:pt x="262" y="194"/>
                    <a:pt x="270" y="191"/>
                    <a:pt x="270" y="191"/>
                  </a:cubicBezTo>
                  <a:cubicBezTo>
                    <a:pt x="277" y="180"/>
                    <a:pt x="278" y="159"/>
                    <a:pt x="286" y="151"/>
                  </a:cubicBezTo>
                  <a:cubicBezTo>
                    <a:pt x="289" y="148"/>
                    <a:pt x="294" y="149"/>
                    <a:pt x="298" y="147"/>
                  </a:cubicBezTo>
                  <a:cubicBezTo>
                    <a:pt x="334" y="129"/>
                    <a:pt x="361" y="120"/>
                    <a:pt x="402" y="115"/>
                  </a:cubicBezTo>
                  <a:cubicBezTo>
                    <a:pt x="434" y="104"/>
                    <a:pt x="454" y="70"/>
                    <a:pt x="486" y="59"/>
                  </a:cubicBezTo>
                  <a:cubicBezTo>
                    <a:pt x="515" y="49"/>
                    <a:pt x="548" y="50"/>
                    <a:pt x="578" y="47"/>
                  </a:cubicBezTo>
                  <a:cubicBezTo>
                    <a:pt x="616" y="50"/>
                    <a:pt x="631" y="53"/>
                    <a:pt x="662" y="67"/>
                  </a:cubicBezTo>
                  <a:cubicBezTo>
                    <a:pt x="662" y="67"/>
                    <a:pt x="692" y="77"/>
                    <a:pt x="698" y="79"/>
                  </a:cubicBezTo>
                  <a:cubicBezTo>
                    <a:pt x="702" y="80"/>
                    <a:pt x="710" y="83"/>
                    <a:pt x="710" y="83"/>
                  </a:cubicBezTo>
                  <a:cubicBezTo>
                    <a:pt x="720" y="97"/>
                    <a:pt x="728" y="98"/>
                    <a:pt x="742" y="107"/>
                  </a:cubicBezTo>
                  <a:cubicBezTo>
                    <a:pt x="747" y="115"/>
                    <a:pt x="755" y="122"/>
                    <a:pt x="758" y="131"/>
                  </a:cubicBezTo>
                  <a:cubicBezTo>
                    <a:pt x="761" y="139"/>
                    <a:pt x="766" y="155"/>
                    <a:pt x="766" y="155"/>
                  </a:cubicBezTo>
                  <a:cubicBezTo>
                    <a:pt x="765" y="170"/>
                    <a:pt x="768" y="186"/>
                    <a:pt x="762" y="199"/>
                  </a:cubicBezTo>
                  <a:cubicBezTo>
                    <a:pt x="758" y="208"/>
                    <a:pt x="738" y="215"/>
                    <a:pt x="738" y="215"/>
                  </a:cubicBezTo>
                  <a:cubicBezTo>
                    <a:pt x="730" y="240"/>
                    <a:pt x="703" y="247"/>
                    <a:pt x="682" y="259"/>
                  </a:cubicBezTo>
                  <a:cubicBezTo>
                    <a:pt x="635" y="286"/>
                    <a:pt x="547" y="295"/>
                    <a:pt x="494" y="299"/>
                  </a:cubicBezTo>
                  <a:cubicBezTo>
                    <a:pt x="405" y="296"/>
                    <a:pt x="386" y="305"/>
                    <a:pt x="326" y="287"/>
                  </a:cubicBezTo>
                  <a:cubicBezTo>
                    <a:pt x="311" y="282"/>
                    <a:pt x="280" y="276"/>
                    <a:pt x="266" y="267"/>
                  </a:cubicBezTo>
                  <a:cubicBezTo>
                    <a:pt x="254" y="259"/>
                    <a:pt x="230" y="243"/>
                    <a:pt x="230" y="243"/>
                  </a:cubicBezTo>
                  <a:cubicBezTo>
                    <a:pt x="208" y="210"/>
                    <a:pt x="173" y="238"/>
                    <a:pt x="146" y="247"/>
                  </a:cubicBezTo>
                  <a:cubicBezTo>
                    <a:pt x="123" y="224"/>
                    <a:pt x="108" y="230"/>
                    <a:pt x="86" y="215"/>
                  </a:cubicBezTo>
                  <a:cubicBezTo>
                    <a:pt x="78" y="210"/>
                    <a:pt x="62" y="199"/>
                    <a:pt x="62" y="199"/>
                  </a:cubicBezTo>
                  <a:cubicBezTo>
                    <a:pt x="44" y="173"/>
                    <a:pt x="55" y="179"/>
                    <a:pt x="38" y="171"/>
                  </a:cubicBezTo>
                  <a:close/>
                </a:path>
              </a:pathLst>
            </a:custGeom>
            <a:solidFill>
              <a:srgbClr val="FF0066">
                <a:alpha val="50195"/>
              </a:srgbClr>
            </a:solidFill>
            <a:ln w="508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986" name="Rectangle 21"/>
            <p:cNvSpPr>
              <a:spLocks noChangeArrowheads="1"/>
            </p:cNvSpPr>
            <p:nvPr/>
          </p:nvSpPr>
          <p:spPr bwMode="auto">
            <a:xfrm>
              <a:off x="839" y="2568"/>
              <a:ext cx="83" cy="8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8918" name="Text Box 22"/>
            <p:cNvSpPr txBox="1">
              <a:spLocks noChangeArrowheads="1"/>
            </p:cNvSpPr>
            <p:nvPr/>
          </p:nvSpPr>
          <p:spPr bwMode="auto">
            <a:xfrm>
              <a:off x="175" y="2508"/>
              <a:ext cx="68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600" b="1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СИММИТ</a:t>
              </a:r>
            </a:p>
          </p:txBody>
        </p:sp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1193800" y="4379913"/>
            <a:ext cx="1481138" cy="1824037"/>
            <a:chOff x="752" y="2759"/>
            <a:chExt cx="933" cy="1149"/>
          </a:xfrm>
        </p:grpSpPr>
        <p:sp>
          <p:nvSpPr>
            <p:cNvPr id="39978" name="Freeform 5"/>
            <p:cNvSpPr>
              <a:spLocks/>
            </p:cNvSpPr>
            <p:nvPr/>
          </p:nvSpPr>
          <p:spPr bwMode="auto">
            <a:xfrm>
              <a:off x="1152" y="2836"/>
              <a:ext cx="118" cy="136"/>
            </a:xfrm>
            <a:custGeom>
              <a:avLst/>
              <a:gdLst>
                <a:gd name="T0" fmla="*/ 56 w 118"/>
                <a:gd name="T1" fmla="*/ 12 h 136"/>
                <a:gd name="T2" fmla="*/ 32 w 118"/>
                <a:gd name="T3" fmla="*/ 24 h 136"/>
                <a:gd name="T4" fmla="*/ 16 w 118"/>
                <a:gd name="T5" fmla="*/ 48 h 136"/>
                <a:gd name="T6" fmla="*/ 4 w 118"/>
                <a:gd name="T7" fmla="*/ 88 h 136"/>
                <a:gd name="T8" fmla="*/ 0 w 118"/>
                <a:gd name="T9" fmla="*/ 100 h 136"/>
                <a:gd name="T10" fmla="*/ 4 w 118"/>
                <a:gd name="T11" fmla="*/ 120 h 136"/>
                <a:gd name="T12" fmla="*/ 28 w 118"/>
                <a:gd name="T13" fmla="*/ 136 h 136"/>
                <a:gd name="T14" fmla="*/ 68 w 118"/>
                <a:gd name="T15" fmla="*/ 132 h 136"/>
                <a:gd name="T16" fmla="*/ 92 w 118"/>
                <a:gd name="T17" fmla="*/ 116 h 136"/>
                <a:gd name="T18" fmla="*/ 116 w 118"/>
                <a:gd name="T19" fmla="*/ 48 h 136"/>
                <a:gd name="T20" fmla="*/ 96 w 118"/>
                <a:gd name="T21" fmla="*/ 0 h 136"/>
                <a:gd name="T22" fmla="*/ 48 w 118"/>
                <a:gd name="T23" fmla="*/ 8 h 136"/>
                <a:gd name="T24" fmla="*/ 56 w 118"/>
                <a:gd name="T25" fmla="*/ 12 h 1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8"/>
                <a:gd name="T40" fmla="*/ 0 h 136"/>
                <a:gd name="T41" fmla="*/ 118 w 118"/>
                <a:gd name="T42" fmla="*/ 136 h 1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8" h="136">
                  <a:moveTo>
                    <a:pt x="56" y="12"/>
                  </a:moveTo>
                  <a:cubicBezTo>
                    <a:pt x="47" y="15"/>
                    <a:pt x="38" y="17"/>
                    <a:pt x="32" y="24"/>
                  </a:cubicBezTo>
                  <a:cubicBezTo>
                    <a:pt x="26" y="31"/>
                    <a:pt x="16" y="48"/>
                    <a:pt x="16" y="48"/>
                  </a:cubicBezTo>
                  <a:cubicBezTo>
                    <a:pt x="10" y="72"/>
                    <a:pt x="14" y="59"/>
                    <a:pt x="4" y="88"/>
                  </a:cubicBezTo>
                  <a:cubicBezTo>
                    <a:pt x="3" y="92"/>
                    <a:pt x="0" y="100"/>
                    <a:pt x="0" y="100"/>
                  </a:cubicBezTo>
                  <a:cubicBezTo>
                    <a:pt x="1" y="107"/>
                    <a:pt x="0" y="115"/>
                    <a:pt x="4" y="120"/>
                  </a:cubicBezTo>
                  <a:cubicBezTo>
                    <a:pt x="10" y="128"/>
                    <a:pt x="28" y="136"/>
                    <a:pt x="28" y="136"/>
                  </a:cubicBezTo>
                  <a:cubicBezTo>
                    <a:pt x="41" y="135"/>
                    <a:pt x="55" y="136"/>
                    <a:pt x="68" y="132"/>
                  </a:cubicBezTo>
                  <a:cubicBezTo>
                    <a:pt x="77" y="129"/>
                    <a:pt x="92" y="116"/>
                    <a:pt x="92" y="116"/>
                  </a:cubicBezTo>
                  <a:cubicBezTo>
                    <a:pt x="109" y="90"/>
                    <a:pt x="109" y="78"/>
                    <a:pt x="116" y="48"/>
                  </a:cubicBezTo>
                  <a:cubicBezTo>
                    <a:pt x="113" y="25"/>
                    <a:pt x="118" y="7"/>
                    <a:pt x="96" y="0"/>
                  </a:cubicBezTo>
                  <a:cubicBezTo>
                    <a:pt x="93" y="0"/>
                    <a:pt x="50" y="3"/>
                    <a:pt x="48" y="8"/>
                  </a:cubicBezTo>
                  <a:cubicBezTo>
                    <a:pt x="47" y="11"/>
                    <a:pt x="53" y="11"/>
                    <a:pt x="56" y="12"/>
                  </a:cubicBezTo>
                  <a:close/>
                </a:path>
              </a:pathLst>
            </a:custGeom>
            <a:solidFill>
              <a:srgbClr val="FF0066">
                <a:alpha val="50195"/>
              </a:srgbClr>
            </a:solidFill>
            <a:ln w="508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979" name="Freeform 6"/>
            <p:cNvSpPr>
              <a:spLocks/>
            </p:cNvSpPr>
            <p:nvPr/>
          </p:nvSpPr>
          <p:spPr bwMode="auto">
            <a:xfrm>
              <a:off x="1092" y="3004"/>
              <a:ext cx="244" cy="363"/>
            </a:xfrm>
            <a:custGeom>
              <a:avLst/>
              <a:gdLst>
                <a:gd name="T0" fmla="*/ 36 w 244"/>
                <a:gd name="T1" fmla="*/ 0 h 363"/>
                <a:gd name="T2" fmla="*/ 0 w 244"/>
                <a:gd name="T3" fmla="*/ 40 h 363"/>
                <a:gd name="T4" fmla="*/ 24 w 244"/>
                <a:gd name="T5" fmla="*/ 120 h 363"/>
                <a:gd name="T6" fmla="*/ 72 w 244"/>
                <a:gd name="T7" fmla="*/ 168 h 363"/>
                <a:gd name="T8" fmla="*/ 96 w 244"/>
                <a:gd name="T9" fmla="*/ 176 h 363"/>
                <a:gd name="T10" fmla="*/ 112 w 244"/>
                <a:gd name="T11" fmla="*/ 200 h 363"/>
                <a:gd name="T12" fmla="*/ 124 w 244"/>
                <a:gd name="T13" fmla="*/ 212 h 363"/>
                <a:gd name="T14" fmla="*/ 156 w 244"/>
                <a:gd name="T15" fmla="*/ 256 h 363"/>
                <a:gd name="T16" fmla="*/ 172 w 244"/>
                <a:gd name="T17" fmla="*/ 304 h 363"/>
                <a:gd name="T18" fmla="*/ 184 w 244"/>
                <a:gd name="T19" fmla="*/ 360 h 363"/>
                <a:gd name="T20" fmla="*/ 228 w 244"/>
                <a:gd name="T21" fmla="*/ 356 h 363"/>
                <a:gd name="T22" fmla="*/ 244 w 244"/>
                <a:gd name="T23" fmla="*/ 304 h 363"/>
                <a:gd name="T24" fmla="*/ 148 w 244"/>
                <a:gd name="T25" fmla="*/ 76 h 363"/>
                <a:gd name="T26" fmla="*/ 80 w 244"/>
                <a:gd name="T27" fmla="*/ 24 h 363"/>
                <a:gd name="T28" fmla="*/ 36 w 244"/>
                <a:gd name="T29" fmla="*/ 0 h 36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4"/>
                <a:gd name="T46" fmla="*/ 0 h 363"/>
                <a:gd name="T47" fmla="*/ 244 w 244"/>
                <a:gd name="T48" fmla="*/ 363 h 36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4" h="363">
                  <a:moveTo>
                    <a:pt x="36" y="0"/>
                  </a:moveTo>
                  <a:cubicBezTo>
                    <a:pt x="14" y="15"/>
                    <a:pt x="8" y="16"/>
                    <a:pt x="0" y="40"/>
                  </a:cubicBezTo>
                  <a:cubicBezTo>
                    <a:pt x="3" y="71"/>
                    <a:pt x="1" y="97"/>
                    <a:pt x="24" y="120"/>
                  </a:cubicBezTo>
                  <a:cubicBezTo>
                    <a:pt x="32" y="145"/>
                    <a:pt x="50" y="154"/>
                    <a:pt x="72" y="168"/>
                  </a:cubicBezTo>
                  <a:cubicBezTo>
                    <a:pt x="79" y="173"/>
                    <a:pt x="96" y="176"/>
                    <a:pt x="96" y="176"/>
                  </a:cubicBezTo>
                  <a:cubicBezTo>
                    <a:pt x="101" y="184"/>
                    <a:pt x="105" y="193"/>
                    <a:pt x="112" y="200"/>
                  </a:cubicBezTo>
                  <a:cubicBezTo>
                    <a:pt x="116" y="204"/>
                    <a:pt x="120" y="208"/>
                    <a:pt x="124" y="212"/>
                  </a:cubicBezTo>
                  <a:cubicBezTo>
                    <a:pt x="138" y="228"/>
                    <a:pt x="137" y="243"/>
                    <a:pt x="156" y="256"/>
                  </a:cubicBezTo>
                  <a:cubicBezTo>
                    <a:pt x="161" y="272"/>
                    <a:pt x="167" y="288"/>
                    <a:pt x="172" y="304"/>
                  </a:cubicBezTo>
                  <a:cubicBezTo>
                    <a:pt x="178" y="322"/>
                    <a:pt x="184" y="360"/>
                    <a:pt x="184" y="360"/>
                  </a:cubicBezTo>
                  <a:cubicBezTo>
                    <a:pt x="199" y="359"/>
                    <a:pt x="215" y="363"/>
                    <a:pt x="228" y="356"/>
                  </a:cubicBezTo>
                  <a:cubicBezTo>
                    <a:pt x="234" y="353"/>
                    <a:pt x="242" y="311"/>
                    <a:pt x="244" y="304"/>
                  </a:cubicBezTo>
                  <a:cubicBezTo>
                    <a:pt x="237" y="223"/>
                    <a:pt x="220" y="124"/>
                    <a:pt x="148" y="76"/>
                  </a:cubicBezTo>
                  <a:cubicBezTo>
                    <a:pt x="130" y="49"/>
                    <a:pt x="105" y="41"/>
                    <a:pt x="80" y="24"/>
                  </a:cubicBezTo>
                  <a:cubicBezTo>
                    <a:pt x="68" y="7"/>
                    <a:pt x="57" y="0"/>
                    <a:pt x="36" y="0"/>
                  </a:cubicBezTo>
                  <a:close/>
                </a:path>
              </a:pathLst>
            </a:custGeom>
            <a:solidFill>
              <a:srgbClr val="FF0066">
                <a:alpha val="50195"/>
              </a:srgbClr>
            </a:solidFill>
            <a:ln w="508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980" name="Freeform 7"/>
            <p:cNvSpPr>
              <a:spLocks/>
            </p:cNvSpPr>
            <p:nvPr/>
          </p:nvSpPr>
          <p:spPr bwMode="auto">
            <a:xfrm>
              <a:off x="1135" y="3716"/>
              <a:ext cx="130" cy="192"/>
            </a:xfrm>
            <a:custGeom>
              <a:avLst/>
              <a:gdLst>
                <a:gd name="T0" fmla="*/ 81 w 130"/>
                <a:gd name="T1" fmla="*/ 0 h 192"/>
                <a:gd name="T2" fmla="*/ 41 w 130"/>
                <a:gd name="T3" fmla="*/ 36 h 192"/>
                <a:gd name="T4" fmla="*/ 1 w 130"/>
                <a:gd name="T5" fmla="*/ 96 h 192"/>
                <a:gd name="T6" fmla="*/ 5 w 130"/>
                <a:gd name="T7" fmla="*/ 176 h 192"/>
                <a:gd name="T8" fmla="*/ 41 w 130"/>
                <a:gd name="T9" fmla="*/ 192 h 192"/>
                <a:gd name="T10" fmla="*/ 121 w 130"/>
                <a:gd name="T11" fmla="*/ 72 h 192"/>
                <a:gd name="T12" fmla="*/ 81 w 130"/>
                <a:gd name="T13" fmla="*/ 0 h 1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0"/>
                <a:gd name="T22" fmla="*/ 0 h 192"/>
                <a:gd name="T23" fmla="*/ 130 w 130"/>
                <a:gd name="T24" fmla="*/ 192 h 1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0" h="192">
                  <a:moveTo>
                    <a:pt x="81" y="0"/>
                  </a:moveTo>
                  <a:cubicBezTo>
                    <a:pt x="64" y="6"/>
                    <a:pt x="58" y="25"/>
                    <a:pt x="41" y="36"/>
                  </a:cubicBezTo>
                  <a:cubicBezTo>
                    <a:pt x="28" y="56"/>
                    <a:pt x="9" y="73"/>
                    <a:pt x="1" y="96"/>
                  </a:cubicBezTo>
                  <a:cubicBezTo>
                    <a:pt x="2" y="123"/>
                    <a:pt x="0" y="150"/>
                    <a:pt x="5" y="176"/>
                  </a:cubicBezTo>
                  <a:cubicBezTo>
                    <a:pt x="7" y="189"/>
                    <a:pt x="41" y="192"/>
                    <a:pt x="41" y="192"/>
                  </a:cubicBezTo>
                  <a:cubicBezTo>
                    <a:pt x="99" y="182"/>
                    <a:pt x="111" y="122"/>
                    <a:pt x="121" y="72"/>
                  </a:cubicBezTo>
                  <a:cubicBezTo>
                    <a:pt x="117" y="17"/>
                    <a:pt x="130" y="7"/>
                    <a:pt x="81" y="0"/>
                  </a:cubicBezTo>
                  <a:close/>
                </a:path>
              </a:pathLst>
            </a:custGeom>
            <a:solidFill>
              <a:srgbClr val="FF0066">
                <a:alpha val="50195"/>
              </a:srgbClr>
            </a:solidFill>
            <a:ln w="508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981" name="Rectangle 23"/>
            <p:cNvSpPr>
              <a:spLocks noChangeArrowheads="1"/>
            </p:cNvSpPr>
            <p:nvPr/>
          </p:nvSpPr>
          <p:spPr bwMode="auto">
            <a:xfrm>
              <a:off x="1146" y="2832"/>
              <a:ext cx="83" cy="8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8920" name="Text Box 24"/>
            <p:cNvSpPr txBox="1">
              <a:spLocks noChangeArrowheads="1"/>
            </p:cNvSpPr>
            <p:nvPr/>
          </p:nvSpPr>
          <p:spPr bwMode="auto">
            <a:xfrm>
              <a:off x="1215" y="2759"/>
              <a:ext cx="4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600" b="1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СИАТ</a:t>
              </a:r>
            </a:p>
          </p:txBody>
        </p:sp>
        <p:sp>
          <p:nvSpPr>
            <p:cNvPr id="208921" name="Text Box 25"/>
            <p:cNvSpPr txBox="1">
              <a:spLocks noChangeArrowheads="1"/>
            </p:cNvSpPr>
            <p:nvPr/>
          </p:nvSpPr>
          <p:spPr bwMode="auto">
            <a:xfrm>
              <a:off x="752" y="2958"/>
              <a:ext cx="3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600" b="1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СИП</a:t>
              </a:r>
            </a:p>
          </p:txBody>
        </p:sp>
        <p:sp>
          <p:nvSpPr>
            <p:cNvPr id="39984" name="Rectangle 26"/>
            <p:cNvSpPr>
              <a:spLocks noChangeArrowheads="1"/>
            </p:cNvSpPr>
            <p:nvPr/>
          </p:nvSpPr>
          <p:spPr bwMode="auto">
            <a:xfrm>
              <a:off x="1111" y="3022"/>
              <a:ext cx="83" cy="8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2987675" y="4192588"/>
            <a:ext cx="995363" cy="336550"/>
            <a:chOff x="1882" y="2641"/>
            <a:chExt cx="627" cy="212"/>
          </a:xfrm>
        </p:grpSpPr>
        <p:sp>
          <p:nvSpPr>
            <p:cNvPr id="39976" name="Rectangle 27"/>
            <p:cNvSpPr>
              <a:spLocks noChangeArrowheads="1"/>
            </p:cNvSpPr>
            <p:nvPr/>
          </p:nvSpPr>
          <p:spPr bwMode="auto">
            <a:xfrm>
              <a:off x="2426" y="2704"/>
              <a:ext cx="83" cy="8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8930" name="Text Box 34"/>
            <p:cNvSpPr txBox="1">
              <a:spLocks noChangeArrowheads="1"/>
            </p:cNvSpPr>
            <p:nvPr/>
          </p:nvSpPr>
          <p:spPr bwMode="auto">
            <a:xfrm>
              <a:off x="1882" y="2641"/>
              <a:ext cx="5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600" b="1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ВАРДА</a:t>
              </a:r>
            </a:p>
          </p:txBody>
        </p:sp>
      </p:grp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3856038" y="4365625"/>
            <a:ext cx="746125" cy="415925"/>
            <a:chOff x="2429" y="2750"/>
            <a:chExt cx="470" cy="262"/>
          </a:xfrm>
        </p:grpSpPr>
        <p:sp>
          <p:nvSpPr>
            <p:cNvPr id="39974" name="Rectangle 28"/>
            <p:cNvSpPr>
              <a:spLocks noChangeArrowheads="1"/>
            </p:cNvSpPr>
            <p:nvPr/>
          </p:nvSpPr>
          <p:spPr bwMode="auto">
            <a:xfrm>
              <a:off x="2608" y="2750"/>
              <a:ext cx="83" cy="8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8931" name="Text Box 35"/>
            <p:cNvSpPr txBox="1">
              <a:spLocks noChangeArrowheads="1"/>
            </p:cNvSpPr>
            <p:nvPr/>
          </p:nvSpPr>
          <p:spPr bwMode="auto">
            <a:xfrm>
              <a:off x="2429" y="2800"/>
              <a:ext cx="4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600" b="1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ИИТА</a:t>
              </a:r>
            </a:p>
          </p:txBody>
        </p: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5124450" y="3930650"/>
            <a:ext cx="1028700" cy="717550"/>
            <a:chOff x="3228" y="2476"/>
            <a:chExt cx="648" cy="452"/>
          </a:xfrm>
        </p:grpSpPr>
        <p:sp>
          <p:nvSpPr>
            <p:cNvPr id="39970" name="Freeform 9"/>
            <p:cNvSpPr>
              <a:spLocks/>
            </p:cNvSpPr>
            <p:nvPr/>
          </p:nvSpPr>
          <p:spPr bwMode="auto">
            <a:xfrm>
              <a:off x="3377" y="2476"/>
              <a:ext cx="128" cy="128"/>
            </a:xfrm>
            <a:custGeom>
              <a:avLst/>
              <a:gdLst>
                <a:gd name="T0" fmla="*/ 23 w 128"/>
                <a:gd name="T1" fmla="*/ 72 h 128"/>
                <a:gd name="T2" fmla="*/ 47 w 128"/>
                <a:gd name="T3" fmla="*/ 0 h 128"/>
                <a:gd name="T4" fmla="*/ 119 w 128"/>
                <a:gd name="T5" fmla="*/ 52 h 128"/>
                <a:gd name="T6" fmla="*/ 63 w 128"/>
                <a:gd name="T7" fmla="*/ 116 h 128"/>
                <a:gd name="T8" fmla="*/ 35 w 128"/>
                <a:gd name="T9" fmla="*/ 88 h 128"/>
                <a:gd name="T10" fmla="*/ 15 w 128"/>
                <a:gd name="T11" fmla="*/ 64 h 128"/>
                <a:gd name="T12" fmla="*/ 23 w 128"/>
                <a:gd name="T13" fmla="*/ 72 h 1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8"/>
                <a:gd name="T22" fmla="*/ 0 h 128"/>
                <a:gd name="T23" fmla="*/ 128 w 128"/>
                <a:gd name="T24" fmla="*/ 128 h 1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8" h="128">
                  <a:moveTo>
                    <a:pt x="23" y="72"/>
                  </a:moveTo>
                  <a:cubicBezTo>
                    <a:pt x="0" y="38"/>
                    <a:pt x="20" y="18"/>
                    <a:pt x="47" y="0"/>
                  </a:cubicBezTo>
                  <a:cubicBezTo>
                    <a:pt x="93" y="5"/>
                    <a:pt x="104" y="8"/>
                    <a:pt x="119" y="52"/>
                  </a:cubicBezTo>
                  <a:cubicBezTo>
                    <a:pt x="114" y="128"/>
                    <a:pt x="128" y="122"/>
                    <a:pt x="63" y="116"/>
                  </a:cubicBezTo>
                  <a:cubicBezTo>
                    <a:pt x="39" y="110"/>
                    <a:pt x="47" y="105"/>
                    <a:pt x="35" y="88"/>
                  </a:cubicBezTo>
                  <a:cubicBezTo>
                    <a:pt x="33" y="85"/>
                    <a:pt x="15" y="71"/>
                    <a:pt x="15" y="64"/>
                  </a:cubicBezTo>
                  <a:cubicBezTo>
                    <a:pt x="15" y="60"/>
                    <a:pt x="20" y="69"/>
                    <a:pt x="23" y="72"/>
                  </a:cubicBezTo>
                  <a:close/>
                </a:path>
              </a:pathLst>
            </a:custGeom>
            <a:solidFill>
              <a:srgbClr val="FF0066">
                <a:alpha val="50195"/>
              </a:srgbClr>
            </a:solidFill>
            <a:ln w="508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971" name="Freeform 10"/>
            <p:cNvSpPr>
              <a:spLocks/>
            </p:cNvSpPr>
            <p:nvPr/>
          </p:nvSpPr>
          <p:spPr bwMode="auto">
            <a:xfrm>
              <a:off x="3228" y="2736"/>
              <a:ext cx="208" cy="192"/>
            </a:xfrm>
            <a:custGeom>
              <a:avLst/>
              <a:gdLst>
                <a:gd name="T0" fmla="*/ 124 w 208"/>
                <a:gd name="T1" fmla="*/ 0 h 192"/>
                <a:gd name="T2" fmla="*/ 60 w 208"/>
                <a:gd name="T3" fmla="*/ 4 h 192"/>
                <a:gd name="T4" fmla="*/ 12 w 208"/>
                <a:gd name="T5" fmla="*/ 56 h 192"/>
                <a:gd name="T6" fmla="*/ 36 w 208"/>
                <a:gd name="T7" fmla="*/ 164 h 192"/>
                <a:gd name="T8" fmla="*/ 84 w 208"/>
                <a:gd name="T9" fmla="*/ 184 h 192"/>
                <a:gd name="T10" fmla="*/ 108 w 208"/>
                <a:gd name="T11" fmla="*/ 192 h 192"/>
                <a:gd name="T12" fmla="*/ 192 w 208"/>
                <a:gd name="T13" fmla="*/ 152 h 192"/>
                <a:gd name="T14" fmla="*/ 208 w 208"/>
                <a:gd name="T15" fmla="*/ 112 h 192"/>
                <a:gd name="T16" fmla="*/ 192 w 208"/>
                <a:gd name="T17" fmla="*/ 28 h 192"/>
                <a:gd name="T18" fmla="*/ 172 w 208"/>
                <a:gd name="T19" fmla="*/ 8 h 192"/>
                <a:gd name="T20" fmla="*/ 148 w 208"/>
                <a:gd name="T21" fmla="*/ 0 h 192"/>
                <a:gd name="T22" fmla="*/ 124 w 208"/>
                <a:gd name="T23" fmla="*/ 0 h 1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8"/>
                <a:gd name="T37" fmla="*/ 0 h 192"/>
                <a:gd name="T38" fmla="*/ 208 w 208"/>
                <a:gd name="T39" fmla="*/ 192 h 1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8" h="192">
                  <a:moveTo>
                    <a:pt x="124" y="0"/>
                  </a:moveTo>
                  <a:cubicBezTo>
                    <a:pt x="103" y="1"/>
                    <a:pt x="81" y="1"/>
                    <a:pt x="60" y="4"/>
                  </a:cubicBezTo>
                  <a:cubicBezTo>
                    <a:pt x="40" y="7"/>
                    <a:pt x="30" y="44"/>
                    <a:pt x="12" y="56"/>
                  </a:cubicBezTo>
                  <a:cubicBezTo>
                    <a:pt x="5" y="98"/>
                    <a:pt x="0" y="134"/>
                    <a:pt x="36" y="164"/>
                  </a:cubicBezTo>
                  <a:cubicBezTo>
                    <a:pt x="50" y="175"/>
                    <a:pt x="67" y="178"/>
                    <a:pt x="84" y="184"/>
                  </a:cubicBezTo>
                  <a:cubicBezTo>
                    <a:pt x="92" y="187"/>
                    <a:pt x="108" y="192"/>
                    <a:pt x="108" y="192"/>
                  </a:cubicBezTo>
                  <a:cubicBezTo>
                    <a:pt x="154" y="187"/>
                    <a:pt x="162" y="182"/>
                    <a:pt x="192" y="152"/>
                  </a:cubicBezTo>
                  <a:cubicBezTo>
                    <a:pt x="197" y="137"/>
                    <a:pt x="204" y="127"/>
                    <a:pt x="208" y="112"/>
                  </a:cubicBezTo>
                  <a:cubicBezTo>
                    <a:pt x="206" y="89"/>
                    <a:pt x="207" y="50"/>
                    <a:pt x="192" y="28"/>
                  </a:cubicBezTo>
                  <a:cubicBezTo>
                    <a:pt x="185" y="17"/>
                    <a:pt x="185" y="14"/>
                    <a:pt x="172" y="8"/>
                  </a:cubicBezTo>
                  <a:cubicBezTo>
                    <a:pt x="164" y="5"/>
                    <a:pt x="148" y="0"/>
                    <a:pt x="148" y="0"/>
                  </a:cubicBezTo>
                  <a:cubicBezTo>
                    <a:pt x="118" y="4"/>
                    <a:pt x="113" y="11"/>
                    <a:pt x="124" y="0"/>
                  </a:cubicBezTo>
                  <a:close/>
                </a:path>
              </a:pathLst>
            </a:custGeom>
            <a:solidFill>
              <a:srgbClr val="FF0066">
                <a:alpha val="50195"/>
              </a:srgbClr>
            </a:solidFill>
            <a:ln w="508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972" name="Rectangle 29"/>
            <p:cNvSpPr>
              <a:spLocks noChangeArrowheads="1"/>
            </p:cNvSpPr>
            <p:nvPr/>
          </p:nvSpPr>
          <p:spPr bwMode="auto">
            <a:xfrm>
              <a:off x="3334" y="2750"/>
              <a:ext cx="83" cy="8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8932" name="Text Box 36"/>
            <p:cNvSpPr txBox="1">
              <a:spLocks noChangeArrowheads="1"/>
            </p:cNvSpPr>
            <p:nvPr/>
          </p:nvSpPr>
          <p:spPr bwMode="auto">
            <a:xfrm>
              <a:off x="3408" y="2684"/>
              <a:ext cx="4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600" b="1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ИЛКА</a:t>
              </a:r>
            </a:p>
          </p:txBody>
        </p:sp>
      </p:grpSp>
      <p:grpSp>
        <p:nvGrpSpPr>
          <p:cNvPr id="7" name="Group 47"/>
          <p:cNvGrpSpPr>
            <a:grpSpLocks/>
          </p:cNvGrpSpPr>
          <p:nvPr/>
        </p:nvGrpSpPr>
        <p:grpSpPr bwMode="auto">
          <a:xfrm>
            <a:off x="6223000" y="3776663"/>
            <a:ext cx="1973263" cy="1322387"/>
            <a:chOff x="3920" y="2379"/>
            <a:chExt cx="1243" cy="833"/>
          </a:xfrm>
        </p:grpSpPr>
        <p:sp>
          <p:nvSpPr>
            <p:cNvPr id="39965" name="Freeform 11"/>
            <p:cNvSpPr>
              <a:spLocks/>
            </p:cNvSpPr>
            <p:nvPr/>
          </p:nvSpPr>
          <p:spPr bwMode="auto">
            <a:xfrm>
              <a:off x="3920" y="2379"/>
              <a:ext cx="1208" cy="833"/>
            </a:xfrm>
            <a:custGeom>
              <a:avLst/>
              <a:gdLst>
                <a:gd name="T0" fmla="*/ 0 w 1208"/>
                <a:gd name="T1" fmla="*/ 77 h 833"/>
                <a:gd name="T2" fmla="*/ 148 w 1208"/>
                <a:gd name="T3" fmla="*/ 1 h 833"/>
                <a:gd name="T4" fmla="*/ 240 w 1208"/>
                <a:gd name="T5" fmla="*/ 13 h 833"/>
                <a:gd name="T6" fmla="*/ 288 w 1208"/>
                <a:gd name="T7" fmla="*/ 41 h 833"/>
                <a:gd name="T8" fmla="*/ 364 w 1208"/>
                <a:gd name="T9" fmla="*/ 77 h 833"/>
                <a:gd name="T10" fmla="*/ 512 w 1208"/>
                <a:gd name="T11" fmla="*/ 133 h 833"/>
                <a:gd name="T12" fmla="*/ 560 w 1208"/>
                <a:gd name="T13" fmla="*/ 153 h 833"/>
                <a:gd name="T14" fmla="*/ 652 w 1208"/>
                <a:gd name="T15" fmla="*/ 181 h 833"/>
                <a:gd name="T16" fmla="*/ 808 w 1208"/>
                <a:gd name="T17" fmla="*/ 161 h 833"/>
                <a:gd name="T18" fmla="*/ 844 w 1208"/>
                <a:gd name="T19" fmla="*/ 149 h 833"/>
                <a:gd name="T20" fmla="*/ 868 w 1208"/>
                <a:gd name="T21" fmla="*/ 141 h 833"/>
                <a:gd name="T22" fmla="*/ 928 w 1208"/>
                <a:gd name="T23" fmla="*/ 109 h 833"/>
                <a:gd name="T24" fmla="*/ 952 w 1208"/>
                <a:gd name="T25" fmla="*/ 93 h 833"/>
                <a:gd name="T26" fmla="*/ 1040 w 1208"/>
                <a:gd name="T27" fmla="*/ 117 h 833"/>
                <a:gd name="T28" fmla="*/ 1080 w 1208"/>
                <a:gd name="T29" fmla="*/ 161 h 833"/>
                <a:gd name="T30" fmla="*/ 1136 w 1208"/>
                <a:gd name="T31" fmla="*/ 245 h 833"/>
                <a:gd name="T32" fmla="*/ 1156 w 1208"/>
                <a:gd name="T33" fmla="*/ 301 h 833"/>
                <a:gd name="T34" fmla="*/ 1176 w 1208"/>
                <a:gd name="T35" fmla="*/ 337 h 833"/>
                <a:gd name="T36" fmla="*/ 1192 w 1208"/>
                <a:gd name="T37" fmla="*/ 381 h 833"/>
                <a:gd name="T38" fmla="*/ 1200 w 1208"/>
                <a:gd name="T39" fmla="*/ 421 h 833"/>
                <a:gd name="T40" fmla="*/ 1208 w 1208"/>
                <a:gd name="T41" fmla="*/ 445 h 833"/>
                <a:gd name="T42" fmla="*/ 1164 w 1208"/>
                <a:gd name="T43" fmla="*/ 537 h 833"/>
                <a:gd name="T44" fmla="*/ 1088 w 1208"/>
                <a:gd name="T45" fmla="*/ 749 h 833"/>
                <a:gd name="T46" fmla="*/ 1036 w 1208"/>
                <a:gd name="T47" fmla="*/ 801 h 833"/>
                <a:gd name="T48" fmla="*/ 984 w 1208"/>
                <a:gd name="T49" fmla="*/ 833 h 833"/>
                <a:gd name="T50" fmla="*/ 848 w 1208"/>
                <a:gd name="T51" fmla="*/ 817 h 833"/>
                <a:gd name="T52" fmla="*/ 808 w 1208"/>
                <a:gd name="T53" fmla="*/ 809 h 833"/>
                <a:gd name="T54" fmla="*/ 784 w 1208"/>
                <a:gd name="T55" fmla="*/ 801 h 833"/>
                <a:gd name="T56" fmla="*/ 664 w 1208"/>
                <a:gd name="T57" fmla="*/ 769 h 833"/>
                <a:gd name="T58" fmla="*/ 632 w 1208"/>
                <a:gd name="T59" fmla="*/ 741 h 833"/>
                <a:gd name="T60" fmla="*/ 564 w 1208"/>
                <a:gd name="T61" fmla="*/ 693 h 833"/>
                <a:gd name="T62" fmla="*/ 488 w 1208"/>
                <a:gd name="T63" fmla="*/ 637 h 833"/>
                <a:gd name="T64" fmla="*/ 440 w 1208"/>
                <a:gd name="T65" fmla="*/ 605 h 833"/>
                <a:gd name="T66" fmla="*/ 376 w 1208"/>
                <a:gd name="T67" fmla="*/ 569 h 833"/>
                <a:gd name="T68" fmla="*/ 256 w 1208"/>
                <a:gd name="T69" fmla="*/ 501 h 833"/>
                <a:gd name="T70" fmla="*/ 232 w 1208"/>
                <a:gd name="T71" fmla="*/ 493 h 833"/>
                <a:gd name="T72" fmla="*/ 128 w 1208"/>
                <a:gd name="T73" fmla="*/ 429 h 833"/>
                <a:gd name="T74" fmla="*/ 104 w 1208"/>
                <a:gd name="T75" fmla="*/ 413 h 833"/>
                <a:gd name="T76" fmla="*/ 76 w 1208"/>
                <a:gd name="T77" fmla="*/ 381 h 833"/>
                <a:gd name="T78" fmla="*/ 44 w 1208"/>
                <a:gd name="T79" fmla="*/ 317 h 833"/>
                <a:gd name="T80" fmla="*/ 36 w 1208"/>
                <a:gd name="T81" fmla="*/ 293 h 833"/>
                <a:gd name="T82" fmla="*/ 12 w 1208"/>
                <a:gd name="T83" fmla="*/ 245 h 833"/>
                <a:gd name="T84" fmla="*/ 8 w 1208"/>
                <a:gd name="T85" fmla="*/ 233 h 833"/>
                <a:gd name="T86" fmla="*/ 16 w 1208"/>
                <a:gd name="T87" fmla="*/ 137 h 833"/>
                <a:gd name="T88" fmla="*/ 0 w 1208"/>
                <a:gd name="T89" fmla="*/ 77 h 83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08"/>
                <a:gd name="T136" fmla="*/ 0 h 833"/>
                <a:gd name="T137" fmla="*/ 1208 w 1208"/>
                <a:gd name="T138" fmla="*/ 833 h 83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08" h="833">
                  <a:moveTo>
                    <a:pt x="0" y="77"/>
                  </a:moveTo>
                  <a:cubicBezTo>
                    <a:pt x="21" y="13"/>
                    <a:pt x="92" y="9"/>
                    <a:pt x="148" y="1"/>
                  </a:cubicBezTo>
                  <a:cubicBezTo>
                    <a:pt x="167" y="2"/>
                    <a:pt x="216" y="0"/>
                    <a:pt x="240" y="13"/>
                  </a:cubicBezTo>
                  <a:cubicBezTo>
                    <a:pt x="258" y="23"/>
                    <a:pt x="269" y="35"/>
                    <a:pt x="288" y="41"/>
                  </a:cubicBezTo>
                  <a:cubicBezTo>
                    <a:pt x="303" y="63"/>
                    <a:pt x="341" y="62"/>
                    <a:pt x="364" y="77"/>
                  </a:cubicBezTo>
                  <a:cubicBezTo>
                    <a:pt x="407" y="106"/>
                    <a:pt x="462" y="118"/>
                    <a:pt x="512" y="133"/>
                  </a:cubicBezTo>
                  <a:cubicBezTo>
                    <a:pt x="532" y="139"/>
                    <a:pt x="543" y="144"/>
                    <a:pt x="560" y="153"/>
                  </a:cubicBezTo>
                  <a:cubicBezTo>
                    <a:pt x="588" y="167"/>
                    <a:pt x="622" y="171"/>
                    <a:pt x="652" y="181"/>
                  </a:cubicBezTo>
                  <a:cubicBezTo>
                    <a:pt x="708" y="175"/>
                    <a:pt x="750" y="164"/>
                    <a:pt x="808" y="161"/>
                  </a:cubicBezTo>
                  <a:cubicBezTo>
                    <a:pt x="820" y="157"/>
                    <a:pt x="832" y="153"/>
                    <a:pt x="844" y="149"/>
                  </a:cubicBezTo>
                  <a:cubicBezTo>
                    <a:pt x="852" y="146"/>
                    <a:pt x="868" y="141"/>
                    <a:pt x="868" y="141"/>
                  </a:cubicBezTo>
                  <a:cubicBezTo>
                    <a:pt x="891" y="118"/>
                    <a:pt x="906" y="124"/>
                    <a:pt x="928" y="109"/>
                  </a:cubicBezTo>
                  <a:cubicBezTo>
                    <a:pt x="936" y="104"/>
                    <a:pt x="952" y="93"/>
                    <a:pt x="952" y="93"/>
                  </a:cubicBezTo>
                  <a:cubicBezTo>
                    <a:pt x="983" y="97"/>
                    <a:pt x="1014" y="100"/>
                    <a:pt x="1040" y="117"/>
                  </a:cubicBezTo>
                  <a:cubicBezTo>
                    <a:pt x="1053" y="137"/>
                    <a:pt x="1060" y="148"/>
                    <a:pt x="1080" y="161"/>
                  </a:cubicBezTo>
                  <a:cubicBezTo>
                    <a:pt x="1099" y="189"/>
                    <a:pt x="1117" y="218"/>
                    <a:pt x="1136" y="245"/>
                  </a:cubicBezTo>
                  <a:cubicBezTo>
                    <a:pt x="1148" y="262"/>
                    <a:pt x="1149" y="282"/>
                    <a:pt x="1156" y="301"/>
                  </a:cubicBezTo>
                  <a:cubicBezTo>
                    <a:pt x="1160" y="311"/>
                    <a:pt x="1171" y="329"/>
                    <a:pt x="1176" y="337"/>
                  </a:cubicBezTo>
                  <a:cubicBezTo>
                    <a:pt x="1185" y="374"/>
                    <a:pt x="1178" y="360"/>
                    <a:pt x="1192" y="381"/>
                  </a:cubicBezTo>
                  <a:cubicBezTo>
                    <a:pt x="1195" y="397"/>
                    <a:pt x="1196" y="406"/>
                    <a:pt x="1200" y="421"/>
                  </a:cubicBezTo>
                  <a:cubicBezTo>
                    <a:pt x="1202" y="429"/>
                    <a:pt x="1208" y="445"/>
                    <a:pt x="1208" y="445"/>
                  </a:cubicBezTo>
                  <a:cubicBezTo>
                    <a:pt x="1203" y="477"/>
                    <a:pt x="1193" y="518"/>
                    <a:pt x="1164" y="537"/>
                  </a:cubicBezTo>
                  <a:cubicBezTo>
                    <a:pt x="1147" y="604"/>
                    <a:pt x="1130" y="693"/>
                    <a:pt x="1088" y="749"/>
                  </a:cubicBezTo>
                  <a:cubicBezTo>
                    <a:pt x="1074" y="767"/>
                    <a:pt x="1057" y="794"/>
                    <a:pt x="1036" y="801"/>
                  </a:cubicBezTo>
                  <a:cubicBezTo>
                    <a:pt x="1011" y="826"/>
                    <a:pt x="1014" y="825"/>
                    <a:pt x="984" y="833"/>
                  </a:cubicBezTo>
                  <a:cubicBezTo>
                    <a:pt x="924" y="830"/>
                    <a:pt x="899" y="829"/>
                    <a:pt x="848" y="817"/>
                  </a:cubicBezTo>
                  <a:cubicBezTo>
                    <a:pt x="835" y="814"/>
                    <a:pt x="821" y="812"/>
                    <a:pt x="808" y="809"/>
                  </a:cubicBezTo>
                  <a:cubicBezTo>
                    <a:pt x="800" y="807"/>
                    <a:pt x="784" y="801"/>
                    <a:pt x="784" y="801"/>
                  </a:cubicBezTo>
                  <a:cubicBezTo>
                    <a:pt x="757" y="774"/>
                    <a:pt x="700" y="776"/>
                    <a:pt x="664" y="769"/>
                  </a:cubicBezTo>
                  <a:cubicBezTo>
                    <a:pt x="652" y="757"/>
                    <a:pt x="648" y="746"/>
                    <a:pt x="632" y="741"/>
                  </a:cubicBezTo>
                  <a:cubicBezTo>
                    <a:pt x="618" y="719"/>
                    <a:pt x="586" y="708"/>
                    <a:pt x="564" y="693"/>
                  </a:cubicBezTo>
                  <a:cubicBezTo>
                    <a:pt x="546" y="666"/>
                    <a:pt x="513" y="657"/>
                    <a:pt x="488" y="637"/>
                  </a:cubicBezTo>
                  <a:cubicBezTo>
                    <a:pt x="472" y="624"/>
                    <a:pt x="460" y="612"/>
                    <a:pt x="440" y="605"/>
                  </a:cubicBezTo>
                  <a:cubicBezTo>
                    <a:pt x="419" y="584"/>
                    <a:pt x="403" y="578"/>
                    <a:pt x="376" y="569"/>
                  </a:cubicBezTo>
                  <a:cubicBezTo>
                    <a:pt x="349" y="533"/>
                    <a:pt x="296" y="519"/>
                    <a:pt x="256" y="501"/>
                  </a:cubicBezTo>
                  <a:cubicBezTo>
                    <a:pt x="248" y="498"/>
                    <a:pt x="239" y="498"/>
                    <a:pt x="232" y="493"/>
                  </a:cubicBezTo>
                  <a:lnTo>
                    <a:pt x="128" y="429"/>
                  </a:lnTo>
                  <a:cubicBezTo>
                    <a:pt x="128" y="429"/>
                    <a:pt x="104" y="413"/>
                    <a:pt x="104" y="413"/>
                  </a:cubicBezTo>
                  <a:cubicBezTo>
                    <a:pt x="57" y="366"/>
                    <a:pt x="110" y="404"/>
                    <a:pt x="76" y="381"/>
                  </a:cubicBezTo>
                  <a:cubicBezTo>
                    <a:pt x="70" y="358"/>
                    <a:pt x="57" y="337"/>
                    <a:pt x="44" y="317"/>
                  </a:cubicBezTo>
                  <a:cubicBezTo>
                    <a:pt x="39" y="310"/>
                    <a:pt x="41" y="300"/>
                    <a:pt x="36" y="293"/>
                  </a:cubicBezTo>
                  <a:cubicBezTo>
                    <a:pt x="15" y="262"/>
                    <a:pt x="23" y="278"/>
                    <a:pt x="12" y="245"/>
                  </a:cubicBezTo>
                  <a:cubicBezTo>
                    <a:pt x="11" y="241"/>
                    <a:pt x="8" y="233"/>
                    <a:pt x="8" y="233"/>
                  </a:cubicBezTo>
                  <a:cubicBezTo>
                    <a:pt x="10" y="201"/>
                    <a:pt x="16" y="169"/>
                    <a:pt x="16" y="137"/>
                  </a:cubicBezTo>
                  <a:cubicBezTo>
                    <a:pt x="16" y="113"/>
                    <a:pt x="0" y="97"/>
                    <a:pt x="0" y="77"/>
                  </a:cubicBezTo>
                  <a:close/>
                </a:path>
              </a:pathLst>
            </a:custGeom>
            <a:solidFill>
              <a:srgbClr val="FF0066">
                <a:alpha val="50195"/>
              </a:srgbClr>
            </a:solidFill>
            <a:ln w="508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966" name="Rectangle 30"/>
            <p:cNvSpPr>
              <a:spLocks noChangeArrowheads="1"/>
            </p:cNvSpPr>
            <p:nvPr/>
          </p:nvSpPr>
          <p:spPr bwMode="auto">
            <a:xfrm>
              <a:off x="3969" y="2478"/>
              <a:ext cx="83" cy="8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967" name="Rectangle 31"/>
            <p:cNvSpPr>
              <a:spLocks noChangeArrowheads="1"/>
            </p:cNvSpPr>
            <p:nvPr/>
          </p:nvSpPr>
          <p:spPr bwMode="auto">
            <a:xfrm>
              <a:off x="4876" y="2614"/>
              <a:ext cx="83" cy="8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8933" name="Text Box 37"/>
            <p:cNvSpPr txBox="1">
              <a:spLocks noChangeArrowheads="1"/>
            </p:cNvSpPr>
            <p:nvPr/>
          </p:nvSpPr>
          <p:spPr bwMode="auto">
            <a:xfrm>
              <a:off x="4032" y="2408"/>
              <a:ext cx="7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600" b="1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ИКРИСАТ</a:t>
              </a:r>
            </a:p>
          </p:txBody>
        </p:sp>
        <p:sp>
          <p:nvSpPr>
            <p:cNvPr id="208934" name="Text Box 38"/>
            <p:cNvSpPr txBox="1">
              <a:spLocks noChangeArrowheads="1"/>
            </p:cNvSpPr>
            <p:nvPr/>
          </p:nvSpPr>
          <p:spPr bwMode="auto">
            <a:xfrm>
              <a:off x="4693" y="2684"/>
              <a:ext cx="4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600" b="1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ИРРИ</a:t>
              </a:r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3654425" y="3073400"/>
            <a:ext cx="1603375" cy="928688"/>
            <a:chOff x="2302" y="1936"/>
            <a:chExt cx="1010" cy="585"/>
          </a:xfrm>
        </p:grpSpPr>
        <p:sp>
          <p:nvSpPr>
            <p:cNvPr id="39962" name="Freeform 8"/>
            <p:cNvSpPr>
              <a:spLocks/>
            </p:cNvSpPr>
            <p:nvPr/>
          </p:nvSpPr>
          <p:spPr bwMode="auto">
            <a:xfrm>
              <a:off x="2499" y="1936"/>
              <a:ext cx="813" cy="585"/>
            </a:xfrm>
            <a:custGeom>
              <a:avLst/>
              <a:gdLst>
                <a:gd name="T0" fmla="*/ 41 w 813"/>
                <a:gd name="T1" fmla="*/ 160 h 585"/>
                <a:gd name="T2" fmla="*/ 81 w 813"/>
                <a:gd name="T3" fmla="*/ 108 h 585"/>
                <a:gd name="T4" fmla="*/ 153 w 813"/>
                <a:gd name="T5" fmla="*/ 64 h 585"/>
                <a:gd name="T6" fmla="*/ 245 w 813"/>
                <a:gd name="T7" fmla="*/ 24 h 585"/>
                <a:gd name="T8" fmla="*/ 293 w 813"/>
                <a:gd name="T9" fmla="*/ 0 h 585"/>
                <a:gd name="T10" fmla="*/ 485 w 813"/>
                <a:gd name="T11" fmla="*/ 16 h 585"/>
                <a:gd name="T12" fmla="*/ 517 w 813"/>
                <a:gd name="T13" fmla="*/ 24 h 585"/>
                <a:gd name="T14" fmla="*/ 565 w 813"/>
                <a:gd name="T15" fmla="*/ 56 h 585"/>
                <a:gd name="T16" fmla="*/ 609 w 813"/>
                <a:gd name="T17" fmla="*/ 128 h 585"/>
                <a:gd name="T18" fmla="*/ 633 w 813"/>
                <a:gd name="T19" fmla="*/ 172 h 585"/>
                <a:gd name="T20" fmla="*/ 769 w 813"/>
                <a:gd name="T21" fmla="*/ 244 h 585"/>
                <a:gd name="T22" fmla="*/ 793 w 813"/>
                <a:gd name="T23" fmla="*/ 276 h 585"/>
                <a:gd name="T24" fmla="*/ 781 w 813"/>
                <a:gd name="T25" fmla="*/ 392 h 585"/>
                <a:gd name="T26" fmla="*/ 729 w 813"/>
                <a:gd name="T27" fmla="*/ 432 h 585"/>
                <a:gd name="T28" fmla="*/ 717 w 813"/>
                <a:gd name="T29" fmla="*/ 444 h 585"/>
                <a:gd name="T30" fmla="*/ 709 w 813"/>
                <a:gd name="T31" fmla="*/ 468 h 585"/>
                <a:gd name="T32" fmla="*/ 717 w 813"/>
                <a:gd name="T33" fmla="*/ 528 h 585"/>
                <a:gd name="T34" fmla="*/ 733 w 813"/>
                <a:gd name="T35" fmla="*/ 564 h 585"/>
                <a:gd name="T36" fmla="*/ 689 w 813"/>
                <a:gd name="T37" fmla="*/ 556 h 585"/>
                <a:gd name="T38" fmla="*/ 665 w 813"/>
                <a:gd name="T39" fmla="*/ 508 h 585"/>
                <a:gd name="T40" fmla="*/ 609 w 813"/>
                <a:gd name="T41" fmla="*/ 408 h 585"/>
                <a:gd name="T42" fmla="*/ 601 w 813"/>
                <a:gd name="T43" fmla="*/ 396 h 585"/>
                <a:gd name="T44" fmla="*/ 577 w 813"/>
                <a:gd name="T45" fmla="*/ 388 h 585"/>
                <a:gd name="T46" fmla="*/ 521 w 813"/>
                <a:gd name="T47" fmla="*/ 360 h 585"/>
                <a:gd name="T48" fmla="*/ 473 w 813"/>
                <a:gd name="T49" fmla="*/ 364 h 585"/>
                <a:gd name="T50" fmla="*/ 449 w 813"/>
                <a:gd name="T51" fmla="*/ 404 h 585"/>
                <a:gd name="T52" fmla="*/ 417 w 813"/>
                <a:gd name="T53" fmla="*/ 376 h 585"/>
                <a:gd name="T54" fmla="*/ 333 w 813"/>
                <a:gd name="T55" fmla="*/ 356 h 585"/>
                <a:gd name="T56" fmla="*/ 297 w 813"/>
                <a:gd name="T57" fmla="*/ 280 h 585"/>
                <a:gd name="T58" fmla="*/ 273 w 813"/>
                <a:gd name="T59" fmla="*/ 260 h 585"/>
                <a:gd name="T60" fmla="*/ 101 w 813"/>
                <a:gd name="T61" fmla="*/ 292 h 585"/>
                <a:gd name="T62" fmla="*/ 69 w 813"/>
                <a:gd name="T63" fmla="*/ 288 h 585"/>
                <a:gd name="T64" fmla="*/ 37 w 813"/>
                <a:gd name="T65" fmla="*/ 240 h 585"/>
                <a:gd name="T66" fmla="*/ 13 w 813"/>
                <a:gd name="T67" fmla="*/ 224 h 585"/>
                <a:gd name="T68" fmla="*/ 9 w 813"/>
                <a:gd name="T69" fmla="*/ 184 h 585"/>
                <a:gd name="T70" fmla="*/ 41 w 813"/>
                <a:gd name="T71" fmla="*/ 160 h 5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13"/>
                <a:gd name="T109" fmla="*/ 0 h 585"/>
                <a:gd name="T110" fmla="*/ 813 w 813"/>
                <a:gd name="T111" fmla="*/ 585 h 5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13" h="585">
                  <a:moveTo>
                    <a:pt x="41" y="160"/>
                  </a:moveTo>
                  <a:cubicBezTo>
                    <a:pt x="62" y="146"/>
                    <a:pt x="64" y="125"/>
                    <a:pt x="81" y="108"/>
                  </a:cubicBezTo>
                  <a:cubicBezTo>
                    <a:pt x="101" y="88"/>
                    <a:pt x="125" y="70"/>
                    <a:pt x="153" y="64"/>
                  </a:cubicBezTo>
                  <a:cubicBezTo>
                    <a:pt x="181" y="43"/>
                    <a:pt x="215" y="39"/>
                    <a:pt x="245" y="24"/>
                  </a:cubicBezTo>
                  <a:cubicBezTo>
                    <a:pt x="261" y="16"/>
                    <a:pt x="276" y="6"/>
                    <a:pt x="293" y="0"/>
                  </a:cubicBezTo>
                  <a:cubicBezTo>
                    <a:pt x="361" y="3"/>
                    <a:pt x="420" y="7"/>
                    <a:pt x="485" y="16"/>
                  </a:cubicBezTo>
                  <a:cubicBezTo>
                    <a:pt x="495" y="19"/>
                    <a:pt x="507" y="20"/>
                    <a:pt x="517" y="24"/>
                  </a:cubicBezTo>
                  <a:cubicBezTo>
                    <a:pt x="536" y="31"/>
                    <a:pt x="545" y="49"/>
                    <a:pt x="565" y="56"/>
                  </a:cubicBezTo>
                  <a:cubicBezTo>
                    <a:pt x="586" y="77"/>
                    <a:pt x="588" y="107"/>
                    <a:pt x="609" y="128"/>
                  </a:cubicBezTo>
                  <a:cubicBezTo>
                    <a:pt x="617" y="151"/>
                    <a:pt x="615" y="160"/>
                    <a:pt x="633" y="172"/>
                  </a:cubicBezTo>
                  <a:cubicBezTo>
                    <a:pt x="649" y="221"/>
                    <a:pt x="725" y="239"/>
                    <a:pt x="769" y="244"/>
                  </a:cubicBezTo>
                  <a:cubicBezTo>
                    <a:pt x="774" y="260"/>
                    <a:pt x="779" y="267"/>
                    <a:pt x="793" y="276"/>
                  </a:cubicBezTo>
                  <a:cubicBezTo>
                    <a:pt x="813" y="306"/>
                    <a:pt x="813" y="371"/>
                    <a:pt x="781" y="392"/>
                  </a:cubicBezTo>
                  <a:cubicBezTo>
                    <a:pt x="765" y="416"/>
                    <a:pt x="757" y="423"/>
                    <a:pt x="729" y="432"/>
                  </a:cubicBezTo>
                  <a:cubicBezTo>
                    <a:pt x="725" y="436"/>
                    <a:pt x="720" y="439"/>
                    <a:pt x="717" y="444"/>
                  </a:cubicBezTo>
                  <a:cubicBezTo>
                    <a:pt x="713" y="451"/>
                    <a:pt x="709" y="468"/>
                    <a:pt x="709" y="468"/>
                  </a:cubicBezTo>
                  <a:cubicBezTo>
                    <a:pt x="710" y="479"/>
                    <a:pt x="709" y="512"/>
                    <a:pt x="717" y="528"/>
                  </a:cubicBezTo>
                  <a:cubicBezTo>
                    <a:pt x="723" y="540"/>
                    <a:pt x="733" y="564"/>
                    <a:pt x="733" y="564"/>
                  </a:cubicBezTo>
                  <a:cubicBezTo>
                    <a:pt x="702" y="585"/>
                    <a:pt x="714" y="573"/>
                    <a:pt x="689" y="556"/>
                  </a:cubicBezTo>
                  <a:cubicBezTo>
                    <a:pt x="679" y="542"/>
                    <a:pt x="671" y="525"/>
                    <a:pt x="665" y="508"/>
                  </a:cubicBezTo>
                  <a:cubicBezTo>
                    <a:pt x="660" y="418"/>
                    <a:pt x="673" y="429"/>
                    <a:pt x="609" y="408"/>
                  </a:cubicBezTo>
                  <a:cubicBezTo>
                    <a:pt x="606" y="404"/>
                    <a:pt x="605" y="399"/>
                    <a:pt x="601" y="396"/>
                  </a:cubicBezTo>
                  <a:cubicBezTo>
                    <a:pt x="594" y="392"/>
                    <a:pt x="577" y="388"/>
                    <a:pt x="577" y="388"/>
                  </a:cubicBezTo>
                  <a:cubicBezTo>
                    <a:pt x="570" y="367"/>
                    <a:pt x="541" y="365"/>
                    <a:pt x="521" y="360"/>
                  </a:cubicBezTo>
                  <a:cubicBezTo>
                    <a:pt x="505" y="361"/>
                    <a:pt x="488" y="360"/>
                    <a:pt x="473" y="364"/>
                  </a:cubicBezTo>
                  <a:cubicBezTo>
                    <a:pt x="463" y="367"/>
                    <a:pt x="465" y="393"/>
                    <a:pt x="449" y="404"/>
                  </a:cubicBezTo>
                  <a:cubicBezTo>
                    <a:pt x="408" y="396"/>
                    <a:pt x="440" y="395"/>
                    <a:pt x="417" y="376"/>
                  </a:cubicBezTo>
                  <a:cubicBezTo>
                    <a:pt x="395" y="359"/>
                    <a:pt x="358" y="359"/>
                    <a:pt x="333" y="356"/>
                  </a:cubicBezTo>
                  <a:cubicBezTo>
                    <a:pt x="295" y="343"/>
                    <a:pt x="316" y="304"/>
                    <a:pt x="297" y="280"/>
                  </a:cubicBezTo>
                  <a:cubicBezTo>
                    <a:pt x="290" y="272"/>
                    <a:pt x="280" y="267"/>
                    <a:pt x="273" y="260"/>
                  </a:cubicBezTo>
                  <a:cubicBezTo>
                    <a:pt x="212" y="263"/>
                    <a:pt x="158" y="273"/>
                    <a:pt x="101" y="292"/>
                  </a:cubicBezTo>
                  <a:cubicBezTo>
                    <a:pt x="90" y="291"/>
                    <a:pt x="78" y="293"/>
                    <a:pt x="69" y="288"/>
                  </a:cubicBezTo>
                  <a:cubicBezTo>
                    <a:pt x="53" y="279"/>
                    <a:pt x="52" y="250"/>
                    <a:pt x="37" y="240"/>
                  </a:cubicBezTo>
                  <a:cubicBezTo>
                    <a:pt x="29" y="235"/>
                    <a:pt x="13" y="224"/>
                    <a:pt x="13" y="224"/>
                  </a:cubicBezTo>
                  <a:cubicBezTo>
                    <a:pt x="8" y="210"/>
                    <a:pt x="0" y="198"/>
                    <a:pt x="9" y="184"/>
                  </a:cubicBezTo>
                  <a:cubicBezTo>
                    <a:pt x="15" y="176"/>
                    <a:pt x="52" y="171"/>
                    <a:pt x="41" y="160"/>
                  </a:cubicBezTo>
                  <a:close/>
                </a:path>
              </a:pathLst>
            </a:custGeom>
            <a:solidFill>
              <a:srgbClr val="FF0066">
                <a:alpha val="50195"/>
              </a:srgbClr>
            </a:solidFill>
            <a:ln w="508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963" name="Rectangle 32"/>
            <p:cNvSpPr>
              <a:spLocks noChangeArrowheads="1"/>
            </p:cNvSpPr>
            <p:nvPr/>
          </p:nvSpPr>
          <p:spPr bwMode="auto">
            <a:xfrm>
              <a:off x="2820" y="2061"/>
              <a:ext cx="83" cy="8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8937" name="Text Box 41"/>
            <p:cNvSpPr txBox="1">
              <a:spLocks noChangeArrowheads="1"/>
            </p:cNvSpPr>
            <p:nvPr/>
          </p:nvSpPr>
          <p:spPr bwMode="auto">
            <a:xfrm>
              <a:off x="2302" y="1992"/>
              <a:ext cx="55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600" b="1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МИГРР</a:t>
              </a:r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5087938" y="3243263"/>
            <a:ext cx="1290637" cy="544512"/>
            <a:chOff x="3205" y="2043"/>
            <a:chExt cx="813" cy="343"/>
          </a:xfrm>
        </p:grpSpPr>
        <p:sp>
          <p:nvSpPr>
            <p:cNvPr id="39959" name="Freeform 13"/>
            <p:cNvSpPr>
              <a:spLocks/>
            </p:cNvSpPr>
            <p:nvPr/>
          </p:nvSpPr>
          <p:spPr bwMode="auto">
            <a:xfrm>
              <a:off x="3205" y="2043"/>
              <a:ext cx="813" cy="343"/>
            </a:xfrm>
            <a:custGeom>
              <a:avLst/>
              <a:gdLst>
                <a:gd name="T0" fmla="*/ 11 w 813"/>
                <a:gd name="T1" fmla="*/ 83 h 343"/>
                <a:gd name="T2" fmla="*/ 148 w 813"/>
                <a:gd name="T3" fmla="*/ 76 h 343"/>
                <a:gd name="T4" fmla="*/ 189 w 813"/>
                <a:gd name="T5" fmla="*/ 69 h 343"/>
                <a:gd name="T6" fmla="*/ 203 w 813"/>
                <a:gd name="T7" fmla="*/ 48 h 343"/>
                <a:gd name="T8" fmla="*/ 224 w 813"/>
                <a:gd name="T9" fmla="*/ 42 h 343"/>
                <a:gd name="T10" fmla="*/ 299 w 813"/>
                <a:gd name="T11" fmla="*/ 28 h 343"/>
                <a:gd name="T12" fmla="*/ 333 w 813"/>
                <a:gd name="T13" fmla="*/ 131 h 343"/>
                <a:gd name="T14" fmla="*/ 388 w 813"/>
                <a:gd name="T15" fmla="*/ 165 h 343"/>
                <a:gd name="T16" fmla="*/ 416 w 813"/>
                <a:gd name="T17" fmla="*/ 158 h 343"/>
                <a:gd name="T18" fmla="*/ 422 w 813"/>
                <a:gd name="T19" fmla="*/ 138 h 343"/>
                <a:gd name="T20" fmla="*/ 470 w 813"/>
                <a:gd name="T21" fmla="*/ 83 h 343"/>
                <a:gd name="T22" fmla="*/ 553 w 813"/>
                <a:gd name="T23" fmla="*/ 48 h 343"/>
                <a:gd name="T24" fmla="*/ 573 w 813"/>
                <a:gd name="T25" fmla="*/ 42 h 343"/>
                <a:gd name="T26" fmla="*/ 656 w 813"/>
                <a:gd name="T27" fmla="*/ 0 h 343"/>
                <a:gd name="T28" fmla="*/ 758 w 813"/>
                <a:gd name="T29" fmla="*/ 7 h 343"/>
                <a:gd name="T30" fmla="*/ 813 w 813"/>
                <a:gd name="T31" fmla="*/ 117 h 343"/>
                <a:gd name="T32" fmla="*/ 806 w 813"/>
                <a:gd name="T33" fmla="*/ 151 h 343"/>
                <a:gd name="T34" fmla="*/ 786 w 813"/>
                <a:gd name="T35" fmla="*/ 165 h 343"/>
                <a:gd name="T36" fmla="*/ 738 w 813"/>
                <a:gd name="T37" fmla="*/ 261 h 343"/>
                <a:gd name="T38" fmla="*/ 697 w 813"/>
                <a:gd name="T39" fmla="*/ 288 h 343"/>
                <a:gd name="T40" fmla="*/ 553 w 813"/>
                <a:gd name="T41" fmla="*/ 343 h 343"/>
                <a:gd name="T42" fmla="*/ 429 w 813"/>
                <a:gd name="T43" fmla="*/ 336 h 343"/>
                <a:gd name="T44" fmla="*/ 347 w 813"/>
                <a:gd name="T45" fmla="*/ 288 h 343"/>
                <a:gd name="T46" fmla="*/ 278 w 813"/>
                <a:gd name="T47" fmla="*/ 254 h 343"/>
                <a:gd name="T48" fmla="*/ 189 w 813"/>
                <a:gd name="T49" fmla="*/ 213 h 343"/>
                <a:gd name="T50" fmla="*/ 134 w 813"/>
                <a:gd name="T51" fmla="*/ 172 h 343"/>
                <a:gd name="T52" fmla="*/ 80 w 813"/>
                <a:gd name="T53" fmla="*/ 131 h 343"/>
                <a:gd name="T54" fmla="*/ 38 w 813"/>
                <a:gd name="T55" fmla="*/ 117 h 343"/>
                <a:gd name="T56" fmla="*/ 18 w 813"/>
                <a:gd name="T57" fmla="*/ 110 h 343"/>
                <a:gd name="T58" fmla="*/ 4 w 813"/>
                <a:gd name="T59" fmla="*/ 90 h 343"/>
                <a:gd name="T60" fmla="*/ 11 w 813"/>
                <a:gd name="T61" fmla="*/ 83 h 34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13"/>
                <a:gd name="T94" fmla="*/ 0 h 343"/>
                <a:gd name="T95" fmla="*/ 813 w 813"/>
                <a:gd name="T96" fmla="*/ 343 h 34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13" h="343">
                  <a:moveTo>
                    <a:pt x="11" y="83"/>
                  </a:moveTo>
                  <a:cubicBezTo>
                    <a:pt x="30" y="25"/>
                    <a:pt x="101" y="60"/>
                    <a:pt x="148" y="76"/>
                  </a:cubicBezTo>
                  <a:cubicBezTo>
                    <a:pt x="162" y="74"/>
                    <a:pt x="177" y="75"/>
                    <a:pt x="189" y="69"/>
                  </a:cubicBezTo>
                  <a:cubicBezTo>
                    <a:pt x="196" y="65"/>
                    <a:pt x="196" y="53"/>
                    <a:pt x="203" y="48"/>
                  </a:cubicBezTo>
                  <a:cubicBezTo>
                    <a:pt x="209" y="44"/>
                    <a:pt x="217" y="44"/>
                    <a:pt x="224" y="42"/>
                  </a:cubicBezTo>
                  <a:cubicBezTo>
                    <a:pt x="254" y="21"/>
                    <a:pt x="261" y="20"/>
                    <a:pt x="299" y="28"/>
                  </a:cubicBezTo>
                  <a:cubicBezTo>
                    <a:pt x="311" y="62"/>
                    <a:pt x="322" y="96"/>
                    <a:pt x="333" y="131"/>
                  </a:cubicBezTo>
                  <a:cubicBezTo>
                    <a:pt x="340" y="152"/>
                    <a:pt x="388" y="165"/>
                    <a:pt x="388" y="165"/>
                  </a:cubicBezTo>
                  <a:cubicBezTo>
                    <a:pt x="397" y="163"/>
                    <a:pt x="408" y="164"/>
                    <a:pt x="416" y="158"/>
                  </a:cubicBezTo>
                  <a:cubicBezTo>
                    <a:pt x="421" y="154"/>
                    <a:pt x="419" y="144"/>
                    <a:pt x="422" y="138"/>
                  </a:cubicBezTo>
                  <a:cubicBezTo>
                    <a:pt x="438" y="109"/>
                    <a:pt x="444" y="96"/>
                    <a:pt x="470" y="83"/>
                  </a:cubicBezTo>
                  <a:cubicBezTo>
                    <a:pt x="497" y="70"/>
                    <a:pt x="524" y="58"/>
                    <a:pt x="553" y="48"/>
                  </a:cubicBezTo>
                  <a:cubicBezTo>
                    <a:pt x="560" y="46"/>
                    <a:pt x="573" y="42"/>
                    <a:pt x="573" y="42"/>
                  </a:cubicBezTo>
                  <a:cubicBezTo>
                    <a:pt x="598" y="25"/>
                    <a:pt x="627" y="10"/>
                    <a:pt x="656" y="0"/>
                  </a:cubicBezTo>
                  <a:cubicBezTo>
                    <a:pt x="690" y="2"/>
                    <a:pt x="724" y="1"/>
                    <a:pt x="758" y="7"/>
                  </a:cubicBezTo>
                  <a:cubicBezTo>
                    <a:pt x="800" y="14"/>
                    <a:pt x="805" y="87"/>
                    <a:pt x="813" y="117"/>
                  </a:cubicBezTo>
                  <a:cubicBezTo>
                    <a:pt x="811" y="128"/>
                    <a:pt x="812" y="141"/>
                    <a:pt x="806" y="151"/>
                  </a:cubicBezTo>
                  <a:cubicBezTo>
                    <a:pt x="802" y="158"/>
                    <a:pt x="790" y="158"/>
                    <a:pt x="786" y="165"/>
                  </a:cubicBezTo>
                  <a:cubicBezTo>
                    <a:pt x="757" y="211"/>
                    <a:pt x="781" y="225"/>
                    <a:pt x="738" y="261"/>
                  </a:cubicBezTo>
                  <a:cubicBezTo>
                    <a:pt x="705" y="289"/>
                    <a:pt x="731" y="278"/>
                    <a:pt x="697" y="288"/>
                  </a:cubicBezTo>
                  <a:cubicBezTo>
                    <a:pt x="642" y="325"/>
                    <a:pt x="611" y="323"/>
                    <a:pt x="553" y="343"/>
                  </a:cubicBezTo>
                  <a:cubicBezTo>
                    <a:pt x="512" y="341"/>
                    <a:pt x="470" y="340"/>
                    <a:pt x="429" y="336"/>
                  </a:cubicBezTo>
                  <a:cubicBezTo>
                    <a:pt x="398" y="333"/>
                    <a:pt x="378" y="298"/>
                    <a:pt x="347" y="288"/>
                  </a:cubicBezTo>
                  <a:cubicBezTo>
                    <a:pt x="324" y="266"/>
                    <a:pt x="307" y="264"/>
                    <a:pt x="278" y="254"/>
                  </a:cubicBezTo>
                  <a:cubicBezTo>
                    <a:pt x="250" y="234"/>
                    <a:pt x="218" y="232"/>
                    <a:pt x="189" y="213"/>
                  </a:cubicBezTo>
                  <a:cubicBezTo>
                    <a:pt x="173" y="188"/>
                    <a:pt x="162" y="181"/>
                    <a:pt x="134" y="172"/>
                  </a:cubicBezTo>
                  <a:cubicBezTo>
                    <a:pt x="120" y="150"/>
                    <a:pt x="104" y="141"/>
                    <a:pt x="80" y="131"/>
                  </a:cubicBezTo>
                  <a:cubicBezTo>
                    <a:pt x="66" y="125"/>
                    <a:pt x="52" y="122"/>
                    <a:pt x="38" y="117"/>
                  </a:cubicBezTo>
                  <a:cubicBezTo>
                    <a:pt x="31" y="115"/>
                    <a:pt x="18" y="110"/>
                    <a:pt x="18" y="110"/>
                  </a:cubicBezTo>
                  <a:cubicBezTo>
                    <a:pt x="13" y="103"/>
                    <a:pt x="5" y="98"/>
                    <a:pt x="4" y="90"/>
                  </a:cubicBezTo>
                  <a:cubicBezTo>
                    <a:pt x="0" y="69"/>
                    <a:pt x="58" y="36"/>
                    <a:pt x="11" y="83"/>
                  </a:cubicBezTo>
                  <a:close/>
                </a:path>
              </a:pathLst>
            </a:custGeom>
            <a:solidFill>
              <a:srgbClr val="FF0066">
                <a:alpha val="50195"/>
              </a:srgbClr>
            </a:solidFill>
            <a:ln w="508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960" name="Rectangle 33"/>
            <p:cNvSpPr>
              <a:spLocks noChangeArrowheads="1"/>
            </p:cNvSpPr>
            <p:nvPr/>
          </p:nvSpPr>
          <p:spPr bwMode="auto">
            <a:xfrm>
              <a:off x="3243" y="2205"/>
              <a:ext cx="83" cy="8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8935" name="Text Box 39"/>
            <p:cNvSpPr txBox="1">
              <a:spLocks noChangeArrowheads="1"/>
            </p:cNvSpPr>
            <p:nvPr/>
          </p:nvSpPr>
          <p:spPr bwMode="auto">
            <a:xfrm>
              <a:off x="3321" y="2138"/>
              <a:ext cx="64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600" b="1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ИКАРДА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8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1142984"/>
          </a:xfrm>
          <a:prstGeom prst="rect">
            <a:avLst/>
          </a:prstGeom>
          <a:solidFill>
            <a:srgbClr val="FFFFFF"/>
          </a:solidFill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Мегагенцентры</a:t>
            </a:r>
            <a:r>
              <a:rPr lang="ru-RU" sz="2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видового </a:t>
            </a:r>
            <a:r>
              <a:rPr lang="ru-RU" sz="2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разнообразия растений </a:t>
            </a:r>
            <a:endParaRPr lang="ru-RU" sz="2800" b="1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lang="ru-RU" sz="2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П. М. Жуковский, 1970)</a:t>
            </a:r>
          </a:p>
        </p:txBody>
      </p:sp>
      <p:pic>
        <p:nvPicPr>
          <p:cNvPr id="44" name="Picture 3" descr="m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" y="1309688"/>
            <a:ext cx="8988425" cy="5481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grpSp>
        <p:nvGrpSpPr>
          <p:cNvPr id="2" name="Group 131"/>
          <p:cNvGrpSpPr>
            <a:grpSpLocks/>
          </p:cNvGrpSpPr>
          <p:nvPr/>
        </p:nvGrpSpPr>
        <p:grpSpPr bwMode="auto">
          <a:xfrm>
            <a:off x="3733800" y="3092450"/>
            <a:ext cx="1503363" cy="717550"/>
            <a:chOff x="2352" y="1948"/>
            <a:chExt cx="947" cy="452"/>
          </a:xfrm>
        </p:grpSpPr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2352" y="1948"/>
              <a:ext cx="947" cy="452"/>
            </a:xfrm>
            <a:custGeom>
              <a:avLst/>
              <a:gdLst>
                <a:gd name="T0" fmla="*/ 80 w 947"/>
                <a:gd name="T1" fmla="*/ 96 h 452"/>
                <a:gd name="T2" fmla="*/ 156 w 947"/>
                <a:gd name="T3" fmla="*/ 60 h 452"/>
                <a:gd name="T4" fmla="*/ 192 w 947"/>
                <a:gd name="T5" fmla="*/ 48 h 452"/>
                <a:gd name="T6" fmla="*/ 216 w 947"/>
                <a:gd name="T7" fmla="*/ 40 h 452"/>
                <a:gd name="T8" fmla="*/ 280 w 947"/>
                <a:gd name="T9" fmla="*/ 36 h 452"/>
                <a:gd name="T10" fmla="*/ 308 w 947"/>
                <a:gd name="T11" fmla="*/ 76 h 452"/>
                <a:gd name="T12" fmla="*/ 444 w 947"/>
                <a:gd name="T13" fmla="*/ 32 h 452"/>
                <a:gd name="T14" fmla="*/ 484 w 947"/>
                <a:gd name="T15" fmla="*/ 8 h 452"/>
                <a:gd name="T16" fmla="*/ 508 w 947"/>
                <a:gd name="T17" fmla="*/ 0 h 452"/>
                <a:gd name="T18" fmla="*/ 552 w 947"/>
                <a:gd name="T19" fmla="*/ 32 h 452"/>
                <a:gd name="T20" fmla="*/ 564 w 947"/>
                <a:gd name="T21" fmla="*/ 84 h 452"/>
                <a:gd name="T22" fmla="*/ 740 w 947"/>
                <a:gd name="T23" fmla="*/ 140 h 452"/>
                <a:gd name="T24" fmla="*/ 784 w 947"/>
                <a:gd name="T25" fmla="*/ 264 h 452"/>
                <a:gd name="T26" fmla="*/ 852 w 947"/>
                <a:gd name="T27" fmla="*/ 288 h 452"/>
                <a:gd name="T28" fmla="*/ 908 w 947"/>
                <a:gd name="T29" fmla="*/ 296 h 452"/>
                <a:gd name="T30" fmla="*/ 900 w 947"/>
                <a:gd name="T31" fmla="*/ 364 h 452"/>
                <a:gd name="T32" fmla="*/ 860 w 947"/>
                <a:gd name="T33" fmla="*/ 424 h 452"/>
                <a:gd name="T34" fmla="*/ 728 w 947"/>
                <a:gd name="T35" fmla="*/ 452 h 452"/>
                <a:gd name="T36" fmla="*/ 568 w 947"/>
                <a:gd name="T37" fmla="*/ 436 h 452"/>
                <a:gd name="T38" fmla="*/ 460 w 947"/>
                <a:gd name="T39" fmla="*/ 420 h 452"/>
                <a:gd name="T40" fmla="*/ 148 w 947"/>
                <a:gd name="T41" fmla="*/ 376 h 452"/>
                <a:gd name="T42" fmla="*/ 112 w 947"/>
                <a:gd name="T43" fmla="*/ 348 h 452"/>
                <a:gd name="T44" fmla="*/ 60 w 947"/>
                <a:gd name="T45" fmla="*/ 300 h 452"/>
                <a:gd name="T46" fmla="*/ 24 w 947"/>
                <a:gd name="T47" fmla="*/ 268 h 452"/>
                <a:gd name="T48" fmla="*/ 24 w 947"/>
                <a:gd name="T49" fmla="*/ 120 h 452"/>
                <a:gd name="T50" fmla="*/ 80 w 947"/>
                <a:gd name="T51" fmla="*/ 96 h 4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47"/>
                <a:gd name="T79" fmla="*/ 0 h 452"/>
                <a:gd name="T80" fmla="*/ 947 w 947"/>
                <a:gd name="T81" fmla="*/ 452 h 4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47" h="452">
                  <a:moveTo>
                    <a:pt x="80" y="96"/>
                  </a:moveTo>
                  <a:cubicBezTo>
                    <a:pt x="108" y="87"/>
                    <a:pt x="129" y="71"/>
                    <a:pt x="156" y="60"/>
                  </a:cubicBezTo>
                  <a:cubicBezTo>
                    <a:pt x="156" y="60"/>
                    <a:pt x="186" y="50"/>
                    <a:pt x="192" y="48"/>
                  </a:cubicBezTo>
                  <a:cubicBezTo>
                    <a:pt x="200" y="45"/>
                    <a:pt x="216" y="40"/>
                    <a:pt x="216" y="40"/>
                  </a:cubicBezTo>
                  <a:cubicBezTo>
                    <a:pt x="235" y="21"/>
                    <a:pt x="255" y="28"/>
                    <a:pt x="280" y="36"/>
                  </a:cubicBezTo>
                  <a:cubicBezTo>
                    <a:pt x="286" y="53"/>
                    <a:pt x="292" y="71"/>
                    <a:pt x="308" y="76"/>
                  </a:cubicBezTo>
                  <a:cubicBezTo>
                    <a:pt x="356" y="71"/>
                    <a:pt x="404" y="59"/>
                    <a:pt x="444" y="32"/>
                  </a:cubicBezTo>
                  <a:cubicBezTo>
                    <a:pt x="459" y="22"/>
                    <a:pt x="467" y="15"/>
                    <a:pt x="484" y="8"/>
                  </a:cubicBezTo>
                  <a:cubicBezTo>
                    <a:pt x="492" y="5"/>
                    <a:pt x="508" y="0"/>
                    <a:pt x="508" y="0"/>
                  </a:cubicBezTo>
                  <a:cubicBezTo>
                    <a:pt x="544" y="7"/>
                    <a:pt x="534" y="5"/>
                    <a:pt x="552" y="32"/>
                  </a:cubicBezTo>
                  <a:cubicBezTo>
                    <a:pt x="549" y="57"/>
                    <a:pt x="539" y="76"/>
                    <a:pt x="564" y="84"/>
                  </a:cubicBezTo>
                  <a:cubicBezTo>
                    <a:pt x="592" y="126"/>
                    <a:pt x="691" y="136"/>
                    <a:pt x="740" y="140"/>
                  </a:cubicBezTo>
                  <a:cubicBezTo>
                    <a:pt x="777" y="165"/>
                    <a:pt x="751" y="231"/>
                    <a:pt x="784" y="264"/>
                  </a:cubicBezTo>
                  <a:cubicBezTo>
                    <a:pt x="801" y="281"/>
                    <a:pt x="831" y="285"/>
                    <a:pt x="852" y="288"/>
                  </a:cubicBezTo>
                  <a:cubicBezTo>
                    <a:pt x="871" y="291"/>
                    <a:pt x="908" y="296"/>
                    <a:pt x="908" y="296"/>
                  </a:cubicBezTo>
                  <a:cubicBezTo>
                    <a:pt x="947" y="309"/>
                    <a:pt x="914" y="343"/>
                    <a:pt x="900" y="364"/>
                  </a:cubicBezTo>
                  <a:cubicBezTo>
                    <a:pt x="888" y="383"/>
                    <a:pt x="879" y="409"/>
                    <a:pt x="860" y="424"/>
                  </a:cubicBezTo>
                  <a:cubicBezTo>
                    <a:pt x="826" y="451"/>
                    <a:pt x="766" y="450"/>
                    <a:pt x="728" y="452"/>
                  </a:cubicBezTo>
                  <a:cubicBezTo>
                    <a:pt x="669" y="449"/>
                    <a:pt x="623" y="444"/>
                    <a:pt x="568" y="436"/>
                  </a:cubicBezTo>
                  <a:cubicBezTo>
                    <a:pt x="533" y="424"/>
                    <a:pt x="495" y="432"/>
                    <a:pt x="460" y="420"/>
                  </a:cubicBezTo>
                  <a:cubicBezTo>
                    <a:pt x="362" y="387"/>
                    <a:pt x="250" y="380"/>
                    <a:pt x="148" y="376"/>
                  </a:cubicBezTo>
                  <a:cubicBezTo>
                    <a:pt x="135" y="367"/>
                    <a:pt x="125" y="357"/>
                    <a:pt x="112" y="348"/>
                  </a:cubicBezTo>
                  <a:cubicBezTo>
                    <a:pt x="98" y="327"/>
                    <a:pt x="85" y="308"/>
                    <a:pt x="60" y="300"/>
                  </a:cubicBezTo>
                  <a:cubicBezTo>
                    <a:pt x="48" y="288"/>
                    <a:pt x="36" y="280"/>
                    <a:pt x="24" y="268"/>
                  </a:cubicBezTo>
                  <a:cubicBezTo>
                    <a:pt x="17" y="233"/>
                    <a:pt x="0" y="150"/>
                    <a:pt x="24" y="120"/>
                  </a:cubicBezTo>
                  <a:cubicBezTo>
                    <a:pt x="31" y="112"/>
                    <a:pt x="74" y="90"/>
                    <a:pt x="80" y="96"/>
                  </a:cubicBezTo>
                  <a:close/>
                </a:path>
              </a:pathLst>
            </a:custGeom>
            <a:solidFill>
              <a:schemeClr val="tx1">
                <a:alpha val="50195"/>
              </a:schemeClr>
            </a:solidFill>
            <a:ln w="63500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47" name="Text Box 115"/>
            <p:cNvSpPr txBox="1">
              <a:spLocks noChangeArrowheads="1"/>
            </p:cNvSpPr>
            <p:nvPr/>
          </p:nvSpPr>
          <p:spPr bwMode="auto">
            <a:xfrm>
              <a:off x="2699" y="2069"/>
              <a:ext cx="2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VII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3" name="Group 130"/>
          <p:cNvGrpSpPr>
            <a:grpSpLocks/>
          </p:cNvGrpSpPr>
          <p:nvPr/>
        </p:nvGrpSpPr>
        <p:grpSpPr bwMode="auto">
          <a:xfrm>
            <a:off x="4013200" y="2228850"/>
            <a:ext cx="3273425" cy="1054100"/>
            <a:chOff x="2528" y="1404"/>
            <a:chExt cx="2062" cy="664"/>
          </a:xfrm>
        </p:grpSpPr>
        <p:sp>
          <p:nvSpPr>
            <p:cNvPr id="49" name="Freeform 19"/>
            <p:cNvSpPr>
              <a:spLocks/>
            </p:cNvSpPr>
            <p:nvPr/>
          </p:nvSpPr>
          <p:spPr bwMode="auto">
            <a:xfrm>
              <a:off x="2528" y="1404"/>
              <a:ext cx="2062" cy="664"/>
            </a:xfrm>
            <a:custGeom>
              <a:avLst/>
              <a:gdLst>
                <a:gd name="T0" fmla="*/ 0 w 2062"/>
                <a:gd name="T1" fmla="*/ 484 h 664"/>
                <a:gd name="T2" fmla="*/ 64 w 2062"/>
                <a:gd name="T3" fmla="*/ 460 h 664"/>
                <a:gd name="T4" fmla="*/ 96 w 2062"/>
                <a:gd name="T5" fmla="*/ 452 h 664"/>
                <a:gd name="T6" fmla="*/ 152 w 2062"/>
                <a:gd name="T7" fmla="*/ 420 h 664"/>
                <a:gd name="T8" fmla="*/ 200 w 2062"/>
                <a:gd name="T9" fmla="*/ 320 h 664"/>
                <a:gd name="T10" fmla="*/ 244 w 2062"/>
                <a:gd name="T11" fmla="*/ 288 h 664"/>
                <a:gd name="T12" fmla="*/ 256 w 2062"/>
                <a:gd name="T13" fmla="*/ 280 h 664"/>
                <a:gd name="T14" fmla="*/ 328 w 2062"/>
                <a:gd name="T15" fmla="*/ 188 h 664"/>
                <a:gd name="T16" fmla="*/ 408 w 2062"/>
                <a:gd name="T17" fmla="*/ 100 h 664"/>
                <a:gd name="T18" fmla="*/ 420 w 2062"/>
                <a:gd name="T19" fmla="*/ 76 h 664"/>
                <a:gd name="T20" fmla="*/ 444 w 2062"/>
                <a:gd name="T21" fmla="*/ 60 h 664"/>
                <a:gd name="T22" fmla="*/ 488 w 2062"/>
                <a:gd name="T23" fmla="*/ 28 h 664"/>
                <a:gd name="T24" fmla="*/ 544 w 2062"/>
                <a:gd name="T25" fmla="*/ 0 h 664"/>
                <a:gd name="T26" fmla="*/ 592 w 2062"/>
                <a:gd name="T27" fmla="*/ 4 h 664"/>
                <a:gd name="T28" fmla="*/ 616 w 2062"/>
                <a:gd name="T29" fmla="*/ 20 h 664"/>
                <a:gd name="T30" fmla="*/ 628 w 2062"/>
                <a:gd name="T31" fmla="*/ 28 h 664"/>
                <a:gd name="T32" fmla="*/ 636 w 2062"/>
                <a:gd name="T33" fmla="*/ 40 h 664"/>
                <a:gd name="T34" fmla="*/ 648 w 2062"/>
                <a:gd name="T35" fmla="*/ 48 h 664"/>
                <a:gd name="T36" fmla="*/ 660 w 2062"/>
                <a:gd name="T37" fmla="*/ 72 h 664"/>
                <a:gd name="T38" fmla="*/ 716 w 2062"/>
                <a:gd name="T39" fmla="*/ 176 h 664"/>
                <a:gd name="T40" fmla="*/ 740 w 2062"/>
                <a:gd name="T41" fmla="*/ 188 h 664"/>
                <a:gd name="T42" fmla="*/ 792 w 2062"/>
                <a:gd name="T43" fmla="*/ 192 h 664"/>
                <a:gd name="T44" fmla="*/ 944 w 2062"/>
                <a:gd name="T45" fmla="*/ 188 h 664"/>
                <a:gd name="T46" fmla="*/ 948 w 2062"/>
                <a:gd name="T47" fmla="*/ 176 h 664"/>
                <a:gd name="T48" fmla="*/ 964 w 2062"/>
                <a:gd name="T49" fmla="*/ 188 h 664"/>
                <a:gd name="T50" fmla="*/ 1308 w 2062"/>
                <a:gd name="T51" fmla="*/ 192 h 664"/>
                <a:gd name="T52" fmla="*/ 1328 w 2062"/>
                <a:gd name="T53" fmla="*/ 196 h 664"/>
                <a:gd name="T54" fmla="*/ 1364 w 2062"/>
                <a:gd name="T55" fmla="*/ 200 h 664"/>
                <a:gd name="T56" fmla="*/ 1412 w 2062"/>
                <a:gd name="T57" fmla="*/ 220 h 664"/>
                <a:gd name="T58" fmla="*/ 1592 w 2062"/>
                <a:gd name="T59" fmla="*/ 272 h 664"/>
                <a:gd name="T60" fmla="*/ 1712 w 2062"/>
                <a:gd name="T61" fmla="*/ 292 h 664"/>
                <a:gd name="T62" fmla="*/ 1948 w 2062"/>
                <a:gd name="T63" fmla="*/ 308 h 664"/>
                <a:gd name="T64" fmla="*/ 2044 w 2062"/>
                <a:gd name="T65" fmla="*/ 336 h 664"/>
                <a:gd name="T66" fmla="*/ 2020 w 2062"/>
                <a:gd name="T67" fmla="*/ 396 h 664"/>
                <a:gd name="T68" fmla="*/ 1916 w 2062"/>
                <a:gd name="T69" fmla="*/ 428 h 664"/>
                <a:gd name="T70" fmla="*/ 1500 w 2062"/>
                <a:gd name="T71" fmla="*/ 424 h 664"/>
                <a:gd name="T72" fmla="*/ 1328 w 2062"/>
                <a:gd name="T73" fmla="*/ 460 h 664"/>
                <a:gd name="T74" fmla="*/ 1228 w 2062"/>
                <a:gd name="T75" fmla="*/ 476 h 664"/>
                <a:gd name="T76" fmla="*/ 1156 w 2062"/>
                <a:gd name="T77" fmla="*/ 500 h 664"/>
                <a:gd name="T78" fmla="*/ 1068 w 2062"/>
                <a:gd name="T79" fmla="*/ 520 h 664"/>
                <a:gd name="T80" fmla="*/ 996 w 2062"/>
                <a:gd name="T81" fmla="*/ 556 h 664"/>
                <a:gd name="T82" fmla="*/ 928 w 2062"/>
                <a:gd name="T83" fmla="*/ 536 h 664"/>
                <a:gd name="T84" fmla="*/ 792 w 2062"/>
                <a:gd name="T85" fmla="*/ 548 h 664"/>
                <a:gd name="T86" fmla="*/ 760 w 2062"/>
                <a:gd name="T87" fmla="*/ 572 h 664"/>
                <a:gd name="T88" fmla="*/ 712 w 2062"/>
                <a:gd name="T89" fmla="*/ 552 h 664"/>
                <a:gd name="T90" fmla="*/ 692 w 2062"/>
                <a:gd name="T91" fmla="*/ 516 h 664"/>
                <a:gd name="T92" fmla="*/ 632 w 2062"/>
                <a:gd name="T93" fmla="*/ 572 h 664"/>
                <a:gd name="T94" fmla="*/ 608 w 2062"/>
                <a:gd name="T95" fmla="*/ 596 h 664"/>
                <a:gd name="T96" fmla="*/ 584 w 2062"/>
                <a:gd name="T97" fmla="*/ 612 h 664"/>
                <a:gd name="T98" fmla="*/ 552 w 2062"/>
                <a:gd name="T99" fmla="*/ 664 h 664"/>
                <a:gd name="T100" fmla="*/ 456 w 2062"/>
                <a:gd name="T101" fmla="*/ 632 h 664"/>
                <a:gd name="T102" fmla="*/ 420 w 2062"/>
                <a:gd name="T103" fmla="*/ 616 h 664"/>
                <a:gd name="T104" fmla="*/ 408 w 2062"/>
                <a:gd name="T105" fmla="*/ 604 h 664"/>
                <a:gd name="T106" fmla="*/ 408 w 2062"/>
                <a:gd name="T107" fmla="*/ 568 h 664"/>
                <a:gd name="T108" fmla="*/ 384 w 2062"/>
                <a:gd name="T109" fmla="*/ 564 h 664"/>
                <a:gd name="T110" fmla="*/ 396 w 2062"/>
                <a:gd name="T111" fmla="*/ 540 h 664"/>
                <a:gd name="T112" fmla="*/ 384 w 2062"/>
                <a:gd name="T113" fmla="*/ 536 h 664"/>
                <a:gd name="T114" fmla="*/ 324 w 2062"/>
                <a:gd name="T115" fmla="*/ 532 h 664"/>
                <a:gd name="T116" fmla="*/ 144 w 2062"/>
                <a:gd name="T117" fmla="*/ 600 h 664"/>
                <a:gd name="T118" fmla="*/ 92 w 2062"/>
                <a:gd name="T119" fmla="*/ 544 h 664"/>
                <a:gd name="T120" fmla="*/ 0 w 2062"/>
                <a:gd name="T121" fmla="*/ 484 h 6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62"/>
                <a:gd name="T184" fmla="*/ 0 h 664"/>
                <a:gd name="T185" fmla="*/ 2062 w 2062"/>
                <a:gd name="T186" fmla="*/ 664 h 66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62" h="664">
                  <a:moveTo>
                    <a:pt x="0" y="484"/>
                  </a:moveTo>
                  <a:cubicBezTo>
                    <a:pt x="24" y="492"/>
                    <a:pt x="38" y="466"/>
                    <a:pt x="64" y="460"/>
                  </a:cubicBezTo>
                  <a:cubicBezTo>
                    <a:pt x="75" y="457"/>
                    <a:pt x="96" y="452"/>
                    <a:pt x="96" y="452"/>
                  </a:cubicBezTo>
                  <a:cubicBezTo>
                    <a:pt x="113" y="439"/>
                    <a:pt x="132" y="427"/>
                    <a:pt x="152" y="420"/>
                  </a:cubicBezTo>
                  <a:cubicBezTo>
                    <a:pt x="179" y="393"/>
                    <a:pt x="173" y="347"/>
                    <a:pt x="200" y="320"/>
                  </a:cubicBezTo>
                  <a:cubicBezTo>
                    <a:pt x="211" y="309"/>
                    <a:pt x="231" y="296"/>
                    <a:pt x="244" y="288"/>
                  </a:cubicBezTo>
                  <a:cubicBezTo>
                    <a:pt x="248" y="285"/>
                    <a:pt x="256" y="280"/>
                    <a:pt x="256" y="280"/>
                  </a:cubicBezTo>
                  <a:cubicBezTo>
                    <a:pt x="278" y="248"/>
                    <a:pt x="294" y="210"/>
                    <a:pt x="328" y="188"/>
                  </a:cubicBezTo>
                  <a:cubicBezTo>
                    <a:pt x="340" y="153"/>
                    <a:pt x="383" y="125"/>
                    <a:pt x="408" y="100"/>
                  </a:cubicBezTo>
                  <a:cubicBezTo>
                    <a:pt x="414" y="94"/>
                    <a:pt x="414" y="82"/>
                    <a:pt x="420" y="76"/>
                  </a:cubicBezTo>
                  <a:cubicBezTo>
                    <a:pt x="427" y="69"/>
                    <a:pt x="444" y="60"/>
                    <a:pt x="444" y="60"/>
                  </a:cubicBezTo>
                  <a:cubicBezTo>
                    <a:pt x="455" y="43"/>
                    <a:pt x="469" y="34"/>
                    <a:pt x="488" y="28"/>
                  </a:cubicBezTo>
                  <a:cubicBezTo>
                    <a:pt x="501" y="9"/>
                    <a:pt x="522" y="4"/>
                    <a:pt x="544" y="0"/>
                  </a:cubicBezTo>
                  <a:cubicBezTo>
                    <a:pt x="560" y="1"/>
                    <a:pt x="577" y="0"/>
                    <a:pt x="592" y="4"/>
                  </a:cubicBezTo>
                  <a:cubicBezTo>
                    <a:pt x="601" y="7"/>
                    <a:pt x="608" y="15"/>
                    <a:pt x="616" y="20"/>
                  </a:cubicBezTo>
                  <a:cubicBezTo>
                    <a:pt x="620" y="23"/>
                    <a:pt x="628" y="28"/>
                    <a:pt x="628" y="28"/>
                  </a:cubicBezTo>
                  <a:cubicBezTo>
                    <a:pt x="631" y="32"/>
                    <a:pt x="633" y="37"/>
                    <a:pt x="636" y="40"/>
                  </a:cubicBezTo>
                  <a:cubicBezTo>
                    <a:pt x="639" y="43"/>
                    <a:pt x="645" y="44"/>
                    <a:pt x="648" y="48"/>
                  </a:cubicBezTo>
                  <a:cubicBezTo>
                    <a:pt x="654" y="55"/>
                    <a:pt x="655" y="65"/>
                    <a:pt x="660" y="72"/>
                  </a:cubicBezTo>
                  <a:cubicBezTo>
                    <a:pt x="666" y="134"/>
                    <a:pt x="665" y="147"/>
                    <a:pt x="716" y="176"/>
                  </a:cubicBezTo>
                  <a:cubicBezTo>
                    <a:pt x="726" y="182"/>
                    <a:pt x="728" y="187"/>
                    <a:pt x="740" y="188"/>
                  </a:cubicBezTo>
                  <a:cubicBezTo>
                    <a:pt x="757" y="190"/>
                    <a:pt x="775" y="191"/>
                    <a:pt x="792" y="192"/>
                  </a:cubicBezTo>
                  <a:cubicBezTo>
                    <a:pt x="843" y="191"/>
                    <a:pt x="894" y="193"/>
                    <a:pt x="944" y="188"/>
                  </a:cubicBezTo>
                  <a:cubicBezTo>
                    <a:pt x="948" y="188"/>
                    <a:pt x="944" y="176"/>
                    <a:pt x="948" y="176"/>
                  </a:cubicBezTo>
                  <a:cubicBezTo>
                    <a:pt x="955" y="176"/>
                    <a:pt x="957" y="188"/>
                    <a:pt x="964" y="188"/>
                  </a:cubicBezTo>
                  <a:cubicBezTo>
                    <a:pt x="1079" y="193"/>
                    <a:pt x="1193" y="191"/>
                    <a:pt x="1308" y="192"/>
                  </a:cubicBezTo>
                  <a:cubicBezTo>
                    <a:pt x="1315" y="193"/>
                    <a:pt x="1321" y="195"/>
                    <a:pt x="1328" y="196"/>
                  </a:cubicBezTo>
                  <a:cubicBezTo>
                    <a:pt x="1340" y="198"/>
                    <a:pt x="1352" y="198"/>
                    <a:pt x="1364" y="200"/>
                  </a:cubicBezTo>
                  <a:cubicBezTo>
                    <a:pt x="1380" y="203"/>
                    <a:pt x="1397" y="215"/>
                    <a:pt x="1412" y="220"/>
                  </a:cubicBezTo>
                  <a:cubicBezTo>
                    <a:pt x="1471" y="240"/>
                    <a:pt x="1532" y="257"/>
                    <a:pt x="1592" y="272"/>
                  </a:cubicBezTo>
                  <a:cubicBezTo>
                    <a:pt x="1622" y="292"/>
                    <a:pt x="1676" y="289"/>
                    <a:pt x="1712" y="292"/>
                  </a:cubicBezTo>
                  <a:cubicBezTo>
                    <a:pt x="1777" y="314"/>
                    <a:pt x="1895" y="307"/>
                    <a:pt x="1948" y="308"/>
                  </a:cubicBezTo>
                  <a:cubicBezTo>
                    <a:pt x="1985" y="315"/>
                    <a:pt x="2010" y="325"/>
                    <a:pt x="2044" y="336"/>
                  </a:cubicBezTo>
                  <a:cubicBezTo>
                    <a:pt x="2062" y="364"/>
                    <a:pt x="2043" y="381"/>
                    <a:pt x="2020" y="396"/>
                  </a:cubicBezTo>
                  <a:cubicBezTo>
                    <a:pt x="1994" y="413"/>
                    <a:pt x="1947" y="420"/>
                    <a:pt x="1916" y="428"/>
                  </a:cubicBezTo>
                  <a:cubicBezTo>
                    <a:pt x="1760" y="424"/>
                    <a:pt x="1661" y="421"/>
                    <a:pt x="1500" y="424"/>
                  </a:cubicBezTo>
                  <a:cubicBezTo>
                    <a:pt x="1433" y="441"/>
                    <a:pt x="1401" y="455"/>
                    <a:pt x="1328" y="460"/>
                  </a:cubicBezTo>
                  <a:cubicBezTo>
                    <a:pt x="1295" y="470"/>
                    <a:pt x="1263" y="473"/>
                    <a:pt x="1228" y="476"/>
                  </a:cubicBezTo>
                  <a:cubicBezTo>
                    <a:pt x="1202" y="482"/>
                    <a:pt x="1182" y="493"/>
                    <a:pt x="1156" y="500"/>
                  </a:cubicBezTo>
                  <a:cubicBezTo>
                    <a:pt x="1129" y="507"/>
                    <a:pt x="1094" y="506"/>
                    <a:pt x="1068" y="520"/>
                  </a:cubicBezTo>
                  <a:cubicBezTo>
                    <a:pt x="1044" y="533"/>
                    <a:pt x="1022" y="547"/>
                    <a:pt x="996" y="556"/>
                  </a:cubicBezTo>
                  <a:cubicBezTo>
                    <a:pt x="970" y="553"/>
                    <a:pt x="950" y="550"/>
                    <a:pt x="928" y="536"/>
                  </a:cubicBezTo>
                  <a:cubicBezTo>
                    <a:pt x="885" y="539"/>
                    <a:pt x="832" y="535"/>
                    <a:pt x="792" y="548"/>
                  </a:cubicBezTo>
                  <a:cubicBezTo>
                    <a:pt x="783" y="562"/>
                    <a:pt x="776" y="567"/>
                    <a:pt x="760" y="572"/>
                  </a:cubicBezTo>
                  <a:cubicBezTo>
                    <a:pt x="739" y="569"/>
                    <a:pt x="722" y="572"/>
                    <a:pt x="712" y="552"/>
                  </a:cubicBezTo>
                  <a:cubicBezTo>
                    <a:pt x="706" y="540"/>
                    <a:pt x="692" y="516"/>
                    <a:pt x="692" y="516"/>
                  </a:cubicBezTo>
                  <a:cubicBezTo>
                    <a:pt x="647" y="531"/>
                    <a:pt x="654" y="544"/>
                    <a:pt x="632" y="572"/>
                  </a:cubicBezTo>
                  <a:cubicBezTo>
                    <a:pt x="625" y="581"/>
                    <a:pt x="616" y="588"/>
                    <a:pt x="608" y="596"/>
                  </a:cubicBezTo>
                  <a:cubicBezTo>
                    <a:pt x="601" y="603"/>
                    <a:pt x="584" y="612"/>
                    <a:pt x="584" y="612"/>
                  </a:cubicBezTo>
                  <a:cubicBezTo>
                    <a:pt x="578" y="631"/>
                    <a:pt x="572" y="657"/>
                    <a:pt x="552" y="664"/>
                  </a:cubicBezTo>
                  <a:cubicBezTo>
                    <a:pt x="516" y="657"/>
                    <a:pt x="492" y="637"/>
                    <a:pt x="456" y="632"/>
                  </a:cubicBezTo>
                  <a:cubicBezTo>
                    <a:pt x="443" y="628"/>
                    <a:pt x="433" y="620"/>
                    <a:pt x="420" y="616"/>
                  </a:cubicBezTo>
                  <a:cubicBezTo>
                    <a:pt x="416" y="612"/>
                    <a:pt x="409" y="609"/>
                    <a:pt x="408" y="604"/>
                  </a:cubicBezTo>
                  <a:cubicBezTo>
                    <a:pt x="406" y="597"/>
                    <a:pt x="419" y="576"/>
                    <a:pt x="408" y="568"/>
                  </a:cubicBezTo>
                  <a:cubicBezTo>
                    <a:pt x="401" y="563"/>
                    <a:pt x="392" y="565"/>
                    <a:pt x="384" y="564"/>
                  </a:cubicBezTo>
                  <a:cubicBezTo>
                    <a:pt x="387" y="556"/>
                    <a:pt x="398" y="549"/>
                    <a:pt x="396" y="540"/>
                  </a:cubicBezTo>
                  <a:cubicBezTo>
                    <a:pt x="395" y="536"/>
                    <a:pt x="388" y="536"/>
                    <a:pt x="384" y="536"/>
                  </a:cubicBezTo>
                  <a:cubicBezTo>
                    <a:pt x="364" y="534"/>
                    <a:pt x="344" y="533"/>
                    <a:pt x="324" y="532"/>
                  </a:cubicBezTo>
                  <a:cubicBezTo>
                    <a:pt x="268" y="523"/>
                    <a:pt x="203" y="604"/>
                    <a:pt x="144" y="600"/>
                  </a:cubicBezTo>
                  <a:cubicBezTo>
                    <a:pt x="115" y="590"/>
                    <a:pt x="121" y="539"/>
                    <a:pt x="92" y="544"/>
                  </a:cubicBezTo>
                  <a:cubicBezTo>
                    <a:pt x="60" y="566"/>
                    <a:pt x="13" y="517"/>
                    <a:pt x="0" y="484"/>
                  </a:cubicBezTo>
                  <a:close/>
                </a:path>
              </a:pathLst>
            </a:custGeom>
            <a:solidFill>
              <a:srgbClr val="FF99CC">
                <a:alpha val="50195"/>
              </a:srgbClr>
            </a:solidFill>
            <a:ln w="63500">
              <a:solidFill>
                <a:srgbClr val="FF99CC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50" name="Text Box 116"/>
            <p:cNvSpPr txBox="1">
              <a:spLocks noChangeArrowheads="1"/>
            </p:cNvSpPr>
            <p:nvPr/>
          </p:nvSpPr>
          <p:spPr bwMode="auto">
            <a:xfrm>
              <a:off x="3152" y="1661"/>
              <a:ext cx="2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IX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5" name="Group 132"/>
          <p:cNvGrpSpPr>
            <a:grpSpLocks/>
          </p:cNvGrpSpPr>
          <p:nvPr/>
        </p:nvGrpSpPr>
        <p:grpSpPr bwMode="auto">
          <a:xfrm>
            <a:off x="4972050" y="3149600"/>
            <a:ext cx="949325" cy="1117600"/>
            <a:chOff x="3132" y="1984"/>
            <a:chExt cx="598" cy="704"/>
          </a:xfrm>
        </p:grpSpPr>
        <p:sp>
          <p:nvSpPr>
            <p:cNvPr id="52" name="Freeform 20"/>
            <p:cNvSpPr>
              <a:spLocks/>
            </p:cNvSpPr>
            <p:nvPr/>
          </p:nvSpPr>
          <p:spPr bwMode="auto">
            <a:xfrm>
              <a:off x="3132" y="1984"/>
              <a:ext cx="598" cy="704"/>
            </a:xfrm>
            <a:custGeom>
              <a:avLst/>
              <a:gdLst>
                <a:gd name="T0" fmla="*/ 96 w 598"/>
                <a:gd name="T1" fmla="*/ 0 h 704"/>
                <a:gd name="T2" fmla="*/ 276 w 598"/>
                <a:gd name="T3" fmla="*/ 16 h 704"/>
                <a:gd name="T4" fmla="*/ 304 w 598"/>
                <a:gd name="T5" fmla="*/ 24 h 704"/>
                <a:gd name="T6" fmla="*/ 328 w 598"/>
                <a:gd name="T7" fmla="*/ 40 h 704"/>
                <a:gd name="T8" fmla="*/ 368 w 598"/>
                <a:gd name="T9" fmla="*/ 96 h 704"/>
                <a:gd name="T10" fmla="*/ 380 w 598"/>
                <a:gd name="T11" fmla="*/ 152 h 704"/>
                <a:gd name="T12" fmla="*/ 328 w 598"/>
                <a:gd name="T13" fmla="*/ 200 h 704"/>
                <a:gd name="T14" fmla="*/ 324 w 598"/>
                <a:gd name="T15" fmla="*/ 212 h 704"/>
                <a:gd name="T16" fmla="*/ 312 w 598"/>
                <a:gd name="T17" fmla="*/ 216 h 704"/>
                <a:gd name="T18" fmla="*/ 324 w 598"/>
                <a:gd name="T19" fmla="*/ 268 h 704"/>
                <a:gd name="T20" fmla="*/ 332 w 598"/>
                <a:gd name="T21" fmla="*/ 292 h 704"/>
                <a:gd name="T22" fmla="*/ 356 w 598"/>
                <a:gd name="T23" fmla="*/ 372 h 704"/>
                <a:gd name="T24" fmla="*/ 396 w 598"/>
                <a:gd name="T25" fmla="*/ 440 h 704"/>
                <a:gd name="T26" fmla="*/ 428 w 598"/>
                <a:gd name="T27" fmla="*/ 484 h 704"/>
                <a:gd name="T28" fmla="*/ 460 w 598"/>
                <a:gd name="T29" fmla="*/ 508 h 704"/>
                <a:gd name="T30" fmla="*/ 564 w 598"/>
                <a:gd name="T31" fmla="*/ 480 h 704"/>
                <a:gd name="T32" fmla="*/ 592 w 598"/>
                <a:gd name="T33" fmla="*/ 508 h 704"/>
                <a:gd name="T34" fmla="*/ 584 w 598"/>
                <a:gd name="T35" fmla="*/ 600 h 704"/>
                <a:gd name="T36" fmla="*/ 516 w 598"/>
                <a:gd name="T37" fmla="*/ 640 h 704"/>
                <a:gd name="T38" fmla="*/ 372 w 598"/>
                <a:gd name="T39" fmla="*/ 684 h 704"/>
                <a:gd name="T40" fmla="*/ 320 w 598"/>
                <a:gd name="T41" fmla="*/ 704 h 704"/>
                <a:gd name="T42" fmla="*/ 272 w 598"/>
                <a:gd name="T43" fmla="*/ 616 h 704"/>
                <a:gd name="T44" fmla="*/ 220 w 598"/>
                <a:gd name="T45" fmla="*/ 540 h 704"/>
                <a:gd name="T46" fmla="*/ 188 w 598"/>
                <a:gd name="T47" fmla="*/ 496 h 704"/>
                <a:gd name="T48" fmla="*/ 160 w 598"/>
                <a:gd name="T49" fmla="*/ 452 h 704"/>
                <a:gd name="T50" fmla="*/ 128 w 598"/>
                <a:gd name="T51" fmla="*/ 412 h 704"/>
                <a:gd name="T52" fmla="*/ 144 w 598"/>
                <a:gd name="T53" fmla="*/ 340 h 704"/>
                <a:gd name="T54" fmla="*/ 172 w 598"/>
                <a:gd name="T55" fmla="*/ 304 h 704"/>
                <a:gd name="T56" fmla="*/ 184 w 598"/>
                <a:gd name="T57" fmla="*/ 260 h 704"/>
                <a:gd name="T58" fmla="*/ 176 w 598"/>
                <a:gd name="T59" fmla="*/ 236 h 704"/>
                <a:gd name="T60" fmla="*/ 36 w 598"/>
                <a:gd name="T61" fmla="*/ 212 h 704"/>
                <a:gd name="T62" fmla="*/ 0 w 598"/>
                <a:gd name="T63" fmla="*/ 184 h 704"/>
                <a:gd name="T64" fmla="*/ 40 w 598"/>
                <a:gd name="T65" fmla="*/ 140 h 704"/>
                <a:gd name="T66" fmla="*/ 64 w 598"/>
                <a:gd name="T67" fmla="*/ 136 h 704"/>
                <a:gd name="T68" fmla="*/ 88 w 598"/>
                <a:gd name="T69" fmla="*/ 128 h 704"/>
                <a:gd name="T70" fmla="*/ 208 w 598"/>
                <a:gd name="T71" fmla="*/ 136 h 704"/>
                <a:gd name="T72" fmla="*/ 256 w 598"/>
                <a:gd name="T73" fmla="*/ 120 h 704"/>
                <a:gd name="T74" fmla="*/ 236 w 598"/>
                <a:gd name="T75" fmla="*/ 64 h 704"/>
                <a:gd name="T76" fmla="*/ 212 w 598"/>
                <a:gd name="T77" fmla="*/ 56 h 704"/>
                <a:gd name="T78" fmla="*/ 100 w 598"/>
                <a:gd name="T79" fmla="*/ 24 h 704"/>
                <a:gd name="T80" fmla="*/ 96 w 598"/>
                <a:gd name="T81" fmla="*/ 0 h 70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98"/>
                <a:gd name="T124" fmla="*/ 0 h 704"/>
                <a:gd name="T125" fmla="*/ 598 w 598"/>
                <a:gd name="T126" fmla="*/ 704 h 70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98" h="704">
                  <a:moveTo>
                    <a:pt x="96" y="0"/>
                  </a:moveTo>
                  <a:cubicBezTo>
                    <a:pt x="158" y="3"/>
                    <a:pt x="215" y="10"/>
                    <a:pt x="276" y="16"/>
                  </a:cubicBezTo>
                  <a:cubicBezTo>
                    <a:pt x="280" y="17"/>
                    <a:pt x="299" y="21"/>
                    <a:pt x="304" y="24"/>
                  </a:cubicBezTo>
                  <a:cubicBezTo>
                    <a:pt x="312" y="29"/>
                    <a:pt x="328" y="40"/>
                    <a:pt x="328" y="40"/>
                  </a:cubicBezTo>
                  <a:cubicBezTo>
                    <a:pt x="341" y="60"/>
                    <a:pt x="360" y="72"/>
                    <a:pt x="368" y="96"/>
                  </a:cubicBezTo>
                  <a:cubicBezTo>
                    <a:pt x="371" y="116"/>
                    <a:pt x="374" y="133"/>
                    <a:pt x="380" y="152"/>
                  </a:cubicBezTo>
                  <a:cubicBezTo>
                    <a:pt x="373" y="237"/>
                    <a:pt x="395" y="190"/>
                    <a:pt x="328" y="200"/>
                  </a:cubicBezTo>
                  <a:cubicBezTo>
                    <a:pt x="324" y="201"/>
                    <a:pt x="327" y="209"/>
                    <a:pt x="324" y="212"/>
                  </a:cubicBezTo>
                  <a:cubicBezTo>
                    <a:pt x="321" y="215"/>
                    <a:pt x="316" y="215"/>
                    <a:pt x="312" y="216"/>
                  </a:cubicBezTo>
                  <a:cubicBezTo>
                    <a:pt x="305" y="238"/>
                    <a:pt x="316" y="249"/>
                    <a:pt x="324" y="268"/>
                  </a:cubicBezTo>
                  <a:cubicBezTo>
                    <a:pt x="327" y="276"/>
                    <a:pt x="332" y="292"/>
                    <a:pt x="332" y="292"/>
                  </a:cubicBezTo>
                  <a:cubicBezTo>
                    <a:pt x="335" y="323"/>
                    <a:pt x="333" y="349"/>
                    <a:pt x="356" y="372"/>
                  </a:cubicBezTo>
                  <a:cubicBezTo>
                    <a:pt x="365" y="399"/>
                    <a:pt x="371" y="423"/>
                    <a:pt x="396" y="440"/>
                  </a:cubicBezTo>
                  <a:cubicBezTo>
                    <a:pt x="407" y="457"/>
                    <a:pt x="410" y="472"/>
                    <a:pt x="428" y="484"/>
                  </a:cubicBezTo>
                  <a:cubicBezTo>
                    <a:pt x="437" y="498"/>
                    <a:pt x="444" y="503"/>
                    <a:pt x="460" y="508"/>
                  </a:cubicBezTo>
                  <a:cubicBezTo>
                    <a:pt x="496" y="505"/>
                    <a:pt x="533" y="501"/>
                    <a:pt x="564" y="480"/>
                  </a:cubicBezTo>
                  <a:cubicBezTo>
                    <a:pt x="584" y="485"/>
                    <a:pt x="586" y="489"/>
                    <a:pt x="592" y="508"/>
                  </a:cubicBezTo>
                  <a:cubicBezTo>
                    <a:pt x="590" y="539"/>
                    <a:pt x="598" y="572"/>
                    <a:pt x="584" y="600"/>
                  </a:cubicBezTo>
                  <a:cubicBezTo>
                    <a:pt x="572" y="625"/>
                    <a:pt x="538" y="629"/>
                    <a:pt x="516" y="640"/>
                  </a:cubicBezTo>
                  <a:cubicBezTo>
                    <a:pt x="463" y="667"/>
                    <a:pt x="433" y="675"/>
                    <a:pt x="372" y="684"/>
                  </a:cubicBezTo>
                  <a:cubicBezTo>
                    <a:pt x="354" y="690"/>
                    <a:pt x="338" y="698"/>
                    <a:pt x="320" y="704"/>
                  </a:cubicBezTo>
                  <a:cubicBezTo>
                    <a:pt x="264" y="690"/>
                    <a:pt x="296" y="651"/>
                    <a:pt x="272" y="616"/>
                  </a:cubicBezTo>
                  <a:cubicBezTo>
                    <a:pt x="255" y="591"/>
                    <a:pt x="240" y="563"/>
                    <a:pt x="220" y="540"/>
                  </a:cubicBezTo>
                  <a:cubicBezTo>
                    <a:pt x="206" y="524"/>
                    <a:pt x="207" y="509"/>
                    <a:pt x="188" y="496"/>
                  </a:cubicBezTo>
                  <a:cubicBezTo>
                    <a:pt x="182" y="479"/>
                    <a:pt x="175" y="462"/>
                    <a:pt x="160" y="452"/>
                  </a:cubicBezTo>
                  <a:cubicBezTo>
                    <a:pt x="152" y="429"/>
                    <a:pt x="152" y="420"/>
                    <a:pt x="128" y="412"/>
                  </a:cubicBezTo>
                  <a:cubicBezTo>
                    <a:pt x="118" y="383"/>
                    <a:pt x="115" y="354"/>
                    <a:pt x="144" y="340"/>
                  </a:cubicBezTo>
                  <a:cubicBezTo>
                    <a:pt x="163" y="311"/>
                    <a:pt x="153" y="323"/>
                    <a:pt x="172" y="304"/>
                  </a:cubicBezTo>
                  <a:cubicBezTo>
                    <a:pt x="182" y="274"/>
                    <a:pt x="178" y="288"/>
                    <a:pt x="184" y="260"/>
                  </a:cubicBezTo>
                  <a:cubicBezTo>
                    <a:pt x="181" y="252"/>
                    <a:pt x="184" y="239"/>
                    <a:pt x="176" y="236"/>
                  </a:cubicBezTo>
                  <a:cubicBezTo>
                    <a:pt x="118" y="217"/>
                    <a:pt x="108" y="216"/>
                    <a:pt x="36" y="212"/>
                  </a:cubicBezTo>
                  <a:cubicBezTo>
                    <a:pt x="10" y="208"/>
                    <a:pt x="8" y="208"/>
                    <a:pt x="0" y="184"/>
                  </a:cubicBezTo>
                  <a:cubicBezTo>
                    <a:pt x="5" y="151"/>
                    <a:pt x="12" y="159"/>
                    <a:pt x="40" y="140"/>
                  </a:cubicBezTo>
                  <a:cubicBezTo>
                    <a:pt x="47" y="136"/>
                    <a:pt x="56" y="138"/>
                    <a:pt x="64" y="136"/>
                  </a:cubicBezTo>
                  <a:cubicBezTo>
                    <a:pt x="72" y="134"/>
                    <a:pt x="88" y="128"/>
                    <a:pt x="88" y="128"/>
                  </a:cubicBezTo>
                  <a:cubicBezTo>
                    <a:pt x="133" y="151"/>
                    <a:pt x="135" y="139"/>
                    <a:pt x="208" y="136"/>
                  </a:cubicBezTo>
                  <a:cubicBezTo>
                    <a:pt x="213" y="135"/>
                    <a:pt x="253" y="139"/>
                    <a:pt x="256" y="120"/>
                  </a:cubicBezTo>
                  <a:cubicBezTo>
                    <a:pt x="261" y="93"/>
                    <a:pt x="249" y="84"/>
                    <a:pt x="236" y="64"/>
                  </a:cubicBezTo>
                  <a:cubicBezTo>
                    <a:pt x="231" y="57"/>
                    <a:pt x="212" y="56"/>
                    <a:pt x="212" y="56"/>
                  </a:cubicBezTo>
                  <a:cubicBezTo>
                    <a:pt x="181" y="25"/>
                    <a:pt x="142" y="27"/>
                    <a:pt x="100" y="24"/>
                  </a:cubicBezTo>
                  <a:cubicBezTo>
                    <a:pt x="82" y="18"/>
                    <a:pt x="89" y="14"/>
                    <a:pt x="96" y="0"/>
                  </a:cubicBezTo>
                  <a:close/>
                </a:path>
              </a:pathLst>
            </a:custGeom>
            <a:solidFill>
              <a:srgbClr val="00FFFF">
                <a:alpha val="50195"/>
              </a:srgbClr>
            </a:solidFill>
            <a:ln w="63500">
              <a:solidFill>
                <a:srgbClr val="33CCCC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53" name="Text Box 117"/>
            <p:cNvSpPr txBox="1">
              <a:spLocks noChangeArrowheads="1"/>
            </p:cNvSpPr>
            <p:nvPr/>
          </p:nvSpPr>
          <p:spPr bwMode="auto">
            <a:xfrm>
              <a:off x="3198" y="2115"/>
              <a:ext cx="2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VI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6" name="Group 133"/>
          <p:cNvGrpSpPr>
            <a:grpSpLocks/>
          </p:cNvGrpSpPr>
          <p:nvPr/>
        </p:nvGrpSpPr>
        <p:grpSpPr bwMode="auto">
          <a:xfrm>
            <a:off x="5518150" y="3022600"/>
            <a:ext cx="1228725" cy="869950"/>
            <a:chOff x="3476" y="1904"/>
            <a:chExt cx="774" cy="548"/>
          </a:xfrm>
        </p:grpSpPr>
        <p:sp>
          <p:nvSpPr>
            <p:cNvPr id="55" name="Freeform 27"/>
            <p:cNvSpPr>
              <a:spLocks/>
            </p:cNvSpPr>
            <p:nvPr/>
          </p:nvSpPr>
          <p:spPr bwMode="auto">
            <a:xfrm>
              <a:off x="3476" y="1904"/>
              <a:ext cx="774" cy="548"/>
            </a:xfrm>
            <a:custGeom>
              <a:avLst/>
              <a:gdLst>
                <a:gd name="T0" fmla="*/ 146 w 774"/>
                <a:gd name="T1" fmla="*/ 288 h 548"/>
                <a:gd name="T2" fmla="*/ 164 w 774"/>
                <a:gd name="T3" fmla="*/ 262 h 548"/>
                <a:gd name="T4" fmla="*/ 198 w 774"/>
                <a:gd name="T5" fmla="*/ 194 h 548"/>
                <a:gd name="T6" fmla="*/ 222 w 774"/>
                <a:gd name="T7" fmla="*/ 170 h 548"/>
                <a:gd name="T8" fmla="*/ 276 w 774"/>
                <a:gd name="T9" fmla="*/ 114 h 548"/>
                <a:gd name="T10" fmla="*/ 294 w 774"/>
                <a:gd name="T11" fmla="*/ 96 h 548"/>
                <a:gd name="T12" fmla="*/ 312 w 774"/>
                <a:gd name="T13" fmla="*/ 84 h 548"/>
                <a:gd name="T14" fmla="*/ 350 w 774"/>
                <a:gd name="T15" fmla="*/ 58 h 548"/>
                <a:gd name="T16" fmla="*/ 458 w 774"/>
                <a:gd name="T17" fmla="*/ 16 h 548"/>
                <a:gd name="T18" fmla="*/ 472 w 774"/>
                <a:gd name="T19" fmla="*/ 14 h 548"/>
                <a:gd name="T20" fmla="*/ 484 w 774"/>
                <a:gd name="T21" fmla="*/ 12 h 548"/>
                <a:gd name="T22" fmla="*/ 522 w 774"/>
                <a:gd name="T23" fmla="*/ 8 h 548"/>
                <a:gd name="T24" fmla="*/ 530 w 774"/>
                <a:gd name="T25" fmla="*/ 6 h 548"/>
                <a:gd name="T26" fmla="*/ 546 w 774"/>
                <a:gd name="T27" fmla="*/ 4 h 548"/>
                <a:gd name="T28" fmla="*/ 558 w 774"/>
                <a:gd name="T29" fmla="*/ 0 h 548"/>
                <a:gd name="T30" fmla="*/ 682 w 774"/>
                <a:gd name="T31" fmla="*/ 32 h 548"/>
                <a:gd name="T32" fmla="*/ 712 w 774"/>
                <a:gd name="T33" fmla="*/ 66 h 548"/>
                <a:gd name="T34" fmla="*/ 734 w 774"/>
                <a:gd name="T35" fmla="*/ 94 h 548"/>
                <a:gd name="T36" fmla="*/ 748 w 774"/>
                <a:gd name="T37" fmla="*/ 112 h 548"/>
                <a:gd name="T38" fmla="*/ 770 w 774"/>
                <a:gd name="T39" fmla="*/ 182 h 548"/>
                <a:gd name="T40" fmla="*/ 744 w 774"/>
                <a:gd name="T41" fmla="*/ 282 h 548"/>
                <a:gd name="T42" fmla="*/ 724 w 774"/>
                <a:gd name="T43" fmla="*/ 304 h 548"/>
                <a:gd name="T44" fmla="*/ 688 w 774"/>
                <a:gd name="T45" fmla="*/ 338 h 548"/>
                <a:gd name="T46" fmla="*/ 554 w 774"/>
                <a:gd name="T47" fmla="*/ 378 h 548"/>
                <a:gd name="T48" fmla="*/ 462 w 774"/>
                <a:gd name="T49" fmla="*/ 402 h 548"/>
                <a:gd name="T50" fmla="*/ 426 w 774"/>
                <a:gd name="T51" fmla="*/ 414 h 548"/>
                <a:gd name="T52" fmla="*/ 396 w 774"/>
                <a:gd name="T53" fmla="*/ 432 h 548"/>
                <a:gd name="T54" fmla="*/ 334 w 774"/>
                <a:gd name="T55" fmla="*/ 520 h 548"/>
                <a:gd name="T56" fmla="*/ 298 w 774"/>
                <a:gd name="T57" fmla="*/ 544 h 548"/>
                <a:gd name="T58" fmla="*/ 280 w 774"/>
                <a:gd name="T59" fmla="*/ 540 h 548"/>
                <a:gd name="T60" fmla="*/ 248 w 774"/>
                <a:gd name="T61" fmla="*/ 536 h 548"/>
                <a:gd name="T62" fmla="*/ 188 w 774"/>
                <a:gd name="T63" fmla="*/ 514 h 548"/>
                <a:gd name="T64" fmla="*/ 168 w 774"/>
                <a:gd name="T65" fmla="*/ 504 h 548"/>
                <a:gd name="T66" fmla="*/ 144 w 774"/>
                <a:gd name="T67" fmla="*/ 492 h 548"/>
                <a:gd name="T68" fmla="*/ 132 w 774"/>
                <a:gd name="T69" fmla="*/ 484 h 548"/>
                <a:gd name="T70" fmla="*/ 110 w 774"/>
                <a:gd name="T71" fmla="*/ 470 h 548"/>
                <a:gd name="T72" fmla="*/ 92 w 774"/>
                <a:gd name="T73" fmla="*/ 458 h 548"/>
                <a:gd name="T74" fmla="*/ 64 w 774"/>
                <a:gd name="T75" fmla="*/ 438 h 548"/>
                <a:gd name="T76" fmla="*/ 16 w 774"/>
                <a:gd name="T77" fmla="*/ 382 h 548"/>
                <a:gd name="T78" fmla="*/ 4 w 774"/>
                <a:gd name="T79" fmla="*/ 352 h 548"/>
                <a:gd name="T80" fmla="*/ 0 w 774"/>
                <a:gd name="T81" fmla="*/ 332 h 548"/>
                <a:gd name="T82" fmla="*/ 24 w 774"/>
                <a:gd name="T83" fmla="*/ 298 h 548"/>
                <a:gd name="T84" fmla="*/ 62 w 774"/>
                <a:gd name="T85" fmla="*/ 302 h 548"/>
                <a:gd name="T86" fmla="*/ 94 w 774"/>
                <a:gd name="T87" fmla="*/ 318 h 548"/>
                <a:gd name="T88" fmla="*/ 136 w 774"/>
                <a:gd name="T89" fmla="*/ 302 h 548"/>
                <a:gd name="T90" fmla="*/ 146 w 774"/>
                <a:gd name="T91" fmla="*/ 288 h 54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74"/>
                <a:gd name="T139" fmla="*/ 0 h 548"/>
                <a:gd name="T140" fmla="*/ 774 w 774"/>
                <a:gd name="T141" fmla="*/ 548 h 54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74" h="548">
                  <a:moveTo>
                    <a:pt x="146" y="288"/>
                  </a:moveTo>
                  <a:cubicBezTo>
                    <a:pt x="152" y="279"/>
                    <a:pt x="156" y="270"/>
                    <a:pt x="164" y="262"/>
                  </a:cubicBezTo>
                  <a:cubicBezTo>
                    <a:pt x="168" y="245"/>
                    <a:pt x="185" y="207"/>
                    <a:pt x="198" y="194"/>
                  </a:cubicBezTo>
                  <a:cubicBezTo>
                    <a:pt x="201" y="184"/>
                    <a:pt x="213" y="176"/>
                    <a:pt x="222" y="170"/>
                  </a:cubicBezTo>
                  <a:cubicBezTo>
                    <a:pt x="243" y="156"/>
                    <a:pt x="258" y="130"/>
                    <a:pt x="276" y="114"/>
                  </a:cubicBezTo>
                  <a:cubicBezTo>
                    <a:pt x="276" y="114"/>
                    <a:pt x="291" y="99"/>
                    <a:pt x="294" y="96"/>
                  </a:cubicBezTo>
                  <a:cubicBezTo>
                    <a:pt x="299" y="91"/>
                    <a:pt x="312" y="84"/>
                    <a:pt x="312" y="84"/>
                  </a:cubicBezTo>
                  <a:cubicBezTo>
                    <a:pt x="320" y="71"/>
                    <a:pt x="337" y="66"/>
                    <a:pt x="350" y="58"/>
                  </a:cubicBezTo>
                  <a:cubicBezTo>
                    <a:pt x="384" y="35"/>
                    <a:pt x="417" y="21"/>
                    <a:pt x="458" y="16"/>
                  </a:cubicBezTo>
                  <a:cubicBezTo>
                    <a:pt x="463" y="15"/>
                    <a:pt x="467" y="15"/>
                    <a:pt x="472" y="14"/>
                  </a:cubicBezTo>
                  <a:cubicBezTo>
                    <a:pt x="476" y="13"/>
                    <a:pt x="480" y="12"/>
                    <a:pt x="484" y="12"/>
                  </a:cubicBezTo>
                  <a:cubicBezTo>
                    <a:pt x="497" y="10"/>
                    <a:pt x="522" y="8"/>
                    <a:pt x="522" y="8"/>
                  </a:cubicBezTo>
                  <a:cubicBezTo>
                    <a:pt x="525" y="7"/>
                    <a:pt x="527" y="6"/>
                    <a:pt x="530" y="6"/>
                  </a:cubicBezTo>
                  <a:cubicBezTo>
                    <a:pt x="535" y="5"/>
                    <a:pt x="541" y="5"/>
                    <a:pt x="546" y="4"/>
                  </a:cubicBezTo>
                  <a:cubicBezTo>
                    <a:pt x="550" y="3"/>
                    <a:pt x="558" y="0"/>
                    <a:pt x="558" y="0"/>
                  </a:cubicBezTo>
                  <a:cubicBezTo>
                    <a:pt x="618" y="2"/>
                    <a:pt x="637" y="2"/>
                    <a:pt x="682" y="32"/>
                  </a:cubicBezTo>
                  <a:cubicBezTo>
                    <a:pt x="690" y="44"/>
                    <a:pt x="704" y="54"/>
                    <a:pt x="712" y="66"/>
                  </a:cubicBezTo>
                  <a:cubicBezTo>
                    <a:pt x="719" y="76"/>
                    <a:pt x="724" y="87"/>
                    <a:pt x="734" y="94"/>
                  </a:cubicBezTo>
                  <a:cubicBezTo>
                    <a:pt x="744" y="108"/>
                    <a:pt x="739" y="103"/>
                    <a:pt x="748" y="112"/>
                  </a:cubicBezTo>
                  <a:cubicBezTo>
                    <a:pt x="756" y="135"/>
                    <a:pt x="762" y="159"/>
                    <a:pt x="770" y="182"/>
                  </a:cubicBezTo>
                  <a:cubicBezTo>
                    <a:pt x="774" y="221"/>
                    <a:pt x="767" y="251"/>
                    <a:pt x="744" y="282"/>
                  </a:cubicBezTo>
                  <a:cubicBezTo>
                    <a:pt x="741" y="291"/>
                    <a:pt x="732" y="299"/>
                    <a:pt x="724" y="304"/>
                  </a:cubicBezTo>
                  <a:cubicBezTo>
                    <a:pt x="719" y="318"/>
                    <a:pt x="701" y="331"/>
                    <a:pt x="688" y="338"/>
                  </a:cubicBezTo>
                  <a:cubicBezTo>
                    <a:pt x="635" y="367"/>
                    <a:pt x="617" y="372"/>
                    <a:pt x="554" y="378"/>
                  </a:cubicBezTo>
                  <a:cubicBezTo>
                    <a:pt x="523" y="385"/>
                    <a:pt x="493" y="394"/>
                    <a:pt x="462" y="402"/>
                  </a:cubicBezTo>
                  <a:cubicBezTo>
                    <a:pt x="451" y="409"/>
                    <a:pt x="437" y="408"/>
                    <a:pt x="426" y="414"/>
                  </a:cubicBezTo>
                  <a:cubicBezTo>
                    <a:pt x="416" y="419"/>
                    <a:pt x="405" y="426"/>
                    <a:pt x="396" y="432"/>
                  </a:cubicBezTo>
                  <a:cubicBezTo>
                    <a:pt x="365" y="453"/>
                    <a:pt x="359" y="495"/>
                    <a:pt x="334" y="520"/>
                  </a:cubicBezTo>
                  <a:cubicBezTo>
                    <a:pt x="277" y="540"/>
                    <a:pt x="339" y="514"/>
                    <a:pt x="298" y="544"/>
                  </a:cubicBezTo>
                  <a:cubicBezTo>
                    <a:pt x="293" y="548"/>
                    <a:pt x="286" y="541"/>
                    <a:pt x="280" y="540"/>
                  </a:cubicBezTo>
                  <a:cubicBezTo>
                    <a:pt x="257" y="535"/>
                    <a:pt x="295" y="540"/>
                    <a:pt x="248" y="536"/>
                  </a:cubicBezTo>
                  <a:cubicBezTo>
                    <a:pt x="233" y="531"/>
                    <a:pt x="200" y="522"/>
                    <a:pt x="188" y="514"/>
                  </a:cubicBezTo>
                  <a:cubicBezTo>
                    <a:pt x="171" y="502"/>
                    <a:pt x="182" y="508"/>
                    <a:pt x="168" y="504"/>
                  </a:cubicBezTo>
                  <a:cubicBezTo>
                    <a:pt x="153" y="499"/>
                    <a:pt x="158" y="501"/>
                    <a:pt x="144" y="492"/>
                  </a:cubicBezTo>
                  <a:cubicBezTo>
                    <a:pt x="140" y="489"/>
                    <a:pt x="132" y="484"/>
                    <a:pt x="132" y="484"/>
                  </a:cubicBezTo>
                  <a:cubicBezTo>
                    <a:pt x="126" y="476"/>
                    <a:pt x="119" y="475"/>
                    <a:pt x="110" y="470"/>
                  </a:cubicBezTo>
                  <a:cubicBezTo>
                    <a:pt x="104" y="466"/>
                    <a:pt x="92" y="458"/>
                    <a:pt x="92" y="458"/>
                  </a:cubicBezTo>
                  <a:cubicBezTo>
                    <a:pt x="85" y="447"/>
                    <a:pt x="74" y="445"/>
                    <a:pt x="64" y="438"/>
                  </a:cubicBezTo>
                  <a:cubicBezTo>
                    <a:pt x="51" y="418"/>
                    <a:pt x="33" y="399"/>
                    <a:pt x="16" y="382"/>
                  </a:cubicBezTo>
                  <a:cubicBezTo>
                    <a:pt x="13" y="373"/>
                    <a:pt x="6" y="361"/>
                    <a:pt x="4" y="352"/>
                  </a:cubicBezTo>
                  <a:cubicBezTo>
                    <a:pt x="2" y="345"/>
                    <a:pt x="0" y="332"/>
                    <a:pt x="0" y="332"/>
                  </a:cubicBezTo>
                  <a:cubicBezTo>
                    <a:pt x="2" y="315"/>
                    <a:pt x="7" y="304"/>
                    <a:pt x="24" y="298"/>
                  </a:cubicBezTo>
                  <a:cubicBezTo>
                    <a:pt x="37" y="299"/>
                    <a:pt x="51" y="295"/>
                    <a:pt x="62" y="302"/>
                  </a:cubicBezTo>
                  <a:cubicBezTo>
                    <a:pt x="73" y="309"/>
                    <a:pt x="79" y="315"/>
                    <a:pt x="94" y="318"/>
                  </a:cubicBezTo>
                  <a:cubicBezTo>
                    <a:pt x="121" y="316"/>
                    <a:pt x="123" y="321"/>
                    <a:pt x="136" y="302"/>
                  </a:cubicBezTo>
                  <a:cubicBezTo>
                    <a:pt x="138" y="295"/>
                    <a:pt x="138" y="288"/>
                    <a:pt x="146" y="288"/>
                  </a:cubicBezTo>
                  <a:close/>
                </a:path>
              </a:pathLst>
            </a:custGeom>
            <a:solidFill>
              <a:srgbClr val="3366FF">
                <a:alpha val="49019"/>
              </a:srgbClr>
            </a:solidFill>
            <a:ln w="50800">
              <a:solidFill>
                <a:srgbClr val="3366F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56" name="Text Box 118"/>
            <p:cNvSpPr txBox="1">
              <a:spLocks noChangeArrowheads="1"/>
            </p:cNvSpPr>
            <p:nvPr/>
          </p:nvSpPr>
          <p:spPr bwMode="auto">
            <a:xfrm>
              <a:off x="3742" y="2069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V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7" name="Group 135"/>
          <p:cNvGrpSpPr>
            <a:grpSpLocks/>
          </p:cNvGrpSpPr>
          <p:nvPr/>
        </p:nvGrpSpPr>
        <p:grpSpPr bwMode="auto">
          <a:xfrm>
            <a:off x="6692900" y="3122613"/>
            <a:ext cx="1860550" cy="871537"/>
            <a:chOff x="4216" y="1967"/>
            <a:chExt cx="1172" cy="549"/>
          </a:xfrm>
        </p:grpSpPr>
        <p:sp>
          <p:nvSpPr>
            <p:cNvPr id="58" name="Freeform 17"/>
            <p:cNvSpPr>
              <a:spLocks/>
            </p:cNvSpPr>
            <p:nvPr/>
          </p:nvSpPr>
          <p:spPr bwMode="auto">
            <a:xfrm>
              <a:off x="4216" y="1967"/>
              <a:ext cx="1172" cy="549"/>
            </a:xfrm>
            <a:custGeom>
              <a:avLst/>
              <a:gdLst>
                <a:gd name="T0" fmla="*/ 120 w 1172"/>
                <a:gd name="T1" fmla="*/ 385 h 549"/>
                <a:gd name="T2" fmla="*/ 68 w 1172"/>
                <a:gd name="T3" fmla="*/ 397 h 549"/>
                <a:gd name="T4" fmla="*/ 0 w 1172"/>
                <a:gd name="T5" fmla="*/ 373 h 549"/>
                <a:gd name="T6" fmla="*/ 36 w 1172"/>
                <a:gd name="T7" fmla="*/ 285 h 549"/>
                <a:gd name="T8" fmla="*/ 84 w 1172"/>
                <a:gd name="T9" fmla="*/ 261 h 549"/>
                <a:gd name="T10" fmla="*/ 144 w 1172"/>
                <a:gd name="T11" fmla="*/ 221 h 549"/>
                <a:gd name="T12" fmla="*/ 184 w 1172"/>
                <a:gd name="T13" fmla="*/ 201 h 549"/>
                <a:gd name="T14" fmla="*/ 236 w 1172"/>
                <a:gd name="T15" fmla="*/ 181 h 549"/>
                <a:gd name="T16" fmla="*/ 272 w 1172"/>
                <a:gd name="T17" fmla="*/ 145 h 549"/>
                <a:gd name="T18" fmla="*/ 320 w 1172"/>
                <a:gd name="T19" fmla="*/ 137 h 549"/>
                <a:gd name="T20" fmla="*/ 456 w 1172"/>
                <a:gd name="T21" fmla="*/ 93 h 549"/>
                <a:gd name="T22" fmla="*/ 584 w 1172"/>
                <a:gd name="T23" fmla="*/ 53 h 549"/>
                <a:gd name="T24" fmla="*/ 632 w 1172"/>
                <a:gd name="T25" fmla="*/ 37 h 549"/>
                <a:gd name="T26" fmla="*/ 700 w 1172"/>
                <a:gd name="T27" fmla="*/ 9 h 549"/>
                <a:gd name="T28" fmla="*/ 976 w 1172"/>
                <a:gd name="T29" fmla="*/ 29 h 549"/>
                <a:gd name="T30" fmla="*/ 1012 w 1172"/>
                <a:gd name="T31" fmla="*/ 41 h 549"/>
                <a:gd name="T32" fmla="*/ 1032 w 1172"/>
                <a:gd name="T33" fmla="*/ 65 h 549"/>
                <a:gd name="T34" fmla="*/ 1092 w 1172"/>
                <a:gd name="T35" fmla="*/ 105 h 549"/>
                <a:gd name="T36" fmla="*/ 1128 w 1172"/>
                <a:gd name="T37" fmla="*/ 129 h 549"/>
                <a:gd name="T38" fmla="*/ 1164 w 1172"/>
                <a:gd name="T39" fmla="*/ 177 h 549"/>
                <a:gd name="T40" fmla="*/ 1172 w 1172"/>
                <a:gd name="T41" fmla="*/ 189 h 549"/>
                <a:gd name="T42" fmla="*/ 1168 w 1172"/>
                <a:gd name="T43" fmla="*/ 265 h 549"/>
                <a:gd name="T44" fmla="*/ 1088 w 1172"/>
                <a:gd name="T45" fmla="*/ 365 h 549"/>
                <a:gd name="T46" fmla="*/ 1068 w 1172"/>
                <a:gd name="T47" fmla="*/ 401 h 549"/>
                <a:gd name="T48" fmla="*/ 996 w 1172"/>
                <a:gd name="T49" fmla="*/ 453 h 549"/>
                <a:gd name="T50" fmla="*/ 872 w 1172"/>
                <a:gd name="T51" fmla="*/ 501 h 549"/>
                <a:gd name="T52" fmla="*/ 728 w 1172"/>
                <a:gd name="T53" fmla="*/ 537 h 549"/>
                <a:gd name="T54" fmla="*/ 668 w 1172"/>
                <a:gd name="T55" fmla="*/ 549 h 549"/>
                <a:gd name="T56" fmla="*/ 492 w 1172"/>
                <a:gd name="T57" fmla="*/ 537 h 549"/>
                <a:gd name="T58" fmla="*/ 464 w 1172"/>
                <a:gd name="T59" fmla="*/ 513 h 549"/>
                <a:gd name="T60" fmla="*/ 416 w 1172"/>
                <a:gd name="T61" fmla="*/ 485 h 549"/>
                <a:gd name="T62" fmla="*/ 368 w 1172"/>
                <a:gd name="T63" fmla="*/ 461 h 549"/>
                <a:gd name="T64" fmla="*/ 356 w 1172"/>
                <a:gd name="T65" fmla="*/ 453 h 549"/>
                <a:gd name="T66" fmla="*/ 172 w 1172"/>
                <a:gd name="T67" fmla="*/ 373 h 549"/>
                <a:gd name="T68" fmla="*/ 120 w 1172"/>
                <a:gd name="T69" fmla="*/ 385 h 5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2"/>
                <a:gd name="T106" fmla="*/ 0 h 549"/>
                <a:gd name="T107" fmla="*/ 1172 w 1172"/>
                <a:gd name="T108" fmla="*/ 549 h 54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2" h="549">
                  <a:moveTo>
                    <a:pt x="120" y="385"/>
                  </a:moveTo>
                  <a:cubicBezTo>
                    <a:pt x="103" y="391"/>
                    <a:pt x="86" y="394"/>
                    <a:pt x="68" y="397"/>
                  </a:cubicBezTo>
                  <a:cubicBezTo>
                    <a:pt x="35" y="394"/>
                    <a:pt x="10" y="404"/>
                    <a:pt x="0" y="373"/>
                  </a:cubicBezTo>
                  <a:cubicBezTo>
                    <a:pt x="2" y="360"/>
                    <a:pt x="22" y="297"/>
                    <a:pt x="36" y="285"/>
                  </a:cubicBezTo>
                  <a:cubicBezTo>
                    <a:pt x="55" y="268"/>
                    <a:pt x="61" y="269"/>
                    <a:pt x="84" y="261"/>
                  </a:cubicBezTo>
                  <a:cubicBezTo>
                    <a:pt x="106" y="254"/>
                    <a:pt x="122" y="228"/>
                    <a:pt x="144" y="221"/>
                  </a:cubicBezTo>
                  <a:cubicBezTo>
                    <a:pt x="159" y="216"/>
                    <a:pt x="170" y="207"/>
                    <a:pt x="184" y="201"/>
                  </a:cubicBezTo>
                  <a:cubicBezTo>
                    <a:pt x="201" y="194"/>
                    <a:pt x="219" y="189"/>
                    <a:pt x="236" y="181"/>
                  </a:cubicBezTo>
                  <a:cubicBezTo>
                    <a:pt x="252" y="173"/>
                    <a:pt x="257" y="151"/>
                    <a:pt x="272" y="145"/>
                  </a:cubicBezTo>
                  <a:cubicBezTo>
                    <a:pt x="287" y="139"/>
                    <a:pt x="304" y="141"/>
                    <a:pt x="320" y="137"/>
                  </a:cubicBezTo>
                  <a:cubicBezTo>
                    <a:pt x="360" y="111"/>
                    <a:pt x="411" y="108"/>
                    <a:pt x="456" y="93"/>
                  </a:cubicBezTo>
                  <a:cubicBezTo>
                    <a:pt x="499" y="79"/>
                    <a:pt x="542" y="67"/>
                    <a:pt x="584" y="53"/>
                  </a:cubicBezTo>
                  <a:cubicBezTo>
                    <a:pt x="598" y="48"/>
                    <a:pt x="620" y="45"/>
                    <a:pt x="632" y="37"/>
                  </a:cubicBezTo>
                  <a:cubicBezTo>
                    <a:pt x="655" y="21"/>
                    <a:pt x="673" y="14"/>
                    <a:pt x="700" y="9"/>
                  </a:cubicBezTo>
                  <a:cubicBezTo>
                    <a:pt x="977" y="14"/>
                    <a:pt x="859" y="0"/>
                    <a:pt x="976" y="29"/>
                  </a:cubicBezTo>
                  <a:cubicBezTo>
                    <a:pt x="1016" y="56"/>
                    <a:pt x="947" y="12"/>
                    <a:pt x="1012" y="41"/>
                  </a:cubicBezTo>
                  <a:cubicBezTo>
                    <a:pt x="1024" y="46"/>
                    <a:pt x="1024" y="57"/>
                    <a:pt x="1032" y="65"/>
                  </a:cubicBezTo>
                  <a:cubicBezTo>
                    <a:pt x="1049" y="82"/>
                    <a:pt x="1070" y="98"/>
                    <a:pt x="1092" y="105"/>
                  </a:cubicBezTo>
                  <a:cubicBezTo>
                    <a:pt x="1104" y="117"/>
                    <a:pt x="1112" y="124"/>
                    <a:pt x="1128" y="129"/>
                  </a:cubicBezTo>
                  <a:cubicBezTo>
                    <a:pt x="1139" y="146"/>
                    <a:pt x="1152" y="160"/>
                    <a:pt x="1164" y="177"/>
                  </a:cubicBezTo>
                  <a:cubicBezTo>
                    <a:pt x="1167" y="181"/>
                    <a:pt x="1172" y="189"/>
                    <a:pt x="1172" y="189"/>
                  </a:cubicBezTo>
                  <a:cubicBezTo>
                    <a:pt x="1171" y="214"/>
                    <a:pt x="1170" y="240"/>
                    <a:pt x="1168" y="265"/>
                  </a:cubicBezTo>
                  <a:cubicBezTo>
                    <a:pt x="1164" y="313"/>
                    <a:pt x="1119" y="334"/>
                    <a:pt x="1088" y="365"/>
                  </a:cubicBezTo>
                  <a:cubicBezTo>
                    <a:pt x="1078" y="375"/>
                    <a:pt x="1077" y="390"/>
                    <a:pt x="1068" y="401"/>
                  </a:cubicBezTo>
                  <a:cubicBezTo>
                    <a:pt x="1047" y="426"/>
                    <a:pt x="1026" y="443"/>
                    <a:pt x="996" y="453"/>
                  </a:cubicBezTo>
                  <a:cubicBezTo>
                    <a:pt x="972" y="485"/>
                    <a:pt x="911" y="493"/>
                    <a:pt x="872" y="501"/>
                  </a:cubicBezTo>
                  <a:cubicBezTo>
                    <a:pt x="823" y="525"/>
                    <a:pt x="783" y="533"/>
                    <a:pt x="728" y="537"/>
                  </a:cubicBezTo>
                  <a:cubicBezTo>
                    <a:pt x="707" y="540"/>
                    <a:pt x="689" y="546"/>
                    <a:pt x="668" y="549"/>
                  </a:cubicBezTo>
                  <a:cubicBezTo>
                    <a:pt x="609" y="546"/>
                    <a:pt x="551" y="542"/>
                    <a:pt x="492" y="537"/>
                  </a:cubicBezTo>
                  <a:cubicBezTo>
                    <a:pt x="470" y="530"/>
                    <a:pt x="476" y="528"/>
                    <a:pt x="464" y="513"/>
                  </a:cubicBezTo>
                  <a:cubicBezTo>
                    <a:pt x="460" y="507"/>
                    <a:pt x="417" y="485"/>
                    <a:pt x="416" y="485"/>
                  </a:cubicBezTo>
                  <a:cubicBezTo>
                    <a:pt x="383" y="474"/>
                    <a:pt x="399" y="482"/>
                    <a:pt x="368" y="461"/>
                  </a:cubicBezTo>
                  <a:cubicBezTo>
                    <a:pt x="364" y="458"/>
                    <a:pt x="356" y="453"/>
                    <a:pt x="356" y="453"/>
                  </a:cubicBezTo>
                  <a:cubicBezTo>
                    <a:pt x="331" y="403"/>
                    <a:pt x="223" y="377"/>
                    <a:pt x="172" y="373"/>
                  </a:cubicBezTo>
                  <a:cubicBezTo>
                    <a:pt x="151" y="376"/>
                    <a:pt x="140" y="385"/>
                    <a:pt x="120" y="385"/>
                  </a:cubicBezTo>
                  <a:close/>
                </a:path>
              </a:pathLst>
            </a:custGeom>
            <a:solidFill>
              <a:srgbClr val="00FF00">
                <a:alpha val="50195"/>
              </a:srgbClr>
            </a:solidFill>
            <a:ln w="50800">
              <a:solidFill>
                <a:srgbClr val="00FF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59" name="Text Box 119"/>
            <p:cNvSpPr txBox="1">
              <a:spLocks noChangeArrowheads="1"/>
            </p:cNvSpPr>
            <p:nvPr/>
          </p:nvSpPr>
          <p:spPr bwMode="auto">
            <a:xfrm>
              <a:off x="4604" y="2160"/>
              <a:ext cx="1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I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8" name="Group 136"/>
          <p:cNvGrpSpPr>
            <a:grpSpLocks/>
          </p:cNvGrpSpPr>
          <p:nvPr/>
        </p:nvGrpSpPr>
        <p:grpSpPr bwMode="auto">
          <a:xfrm>
            <a:off x="6915150" y="3803650"/>
            <a:ext cx="1562100" cy="1276350"/>
            <a:chOff x="4356" y="2396"/>
            <a:chExt cx="984" cy="804"/>
          </a:xfrm>
        </p:grpSpPr>
        <p:sp>
          <p:nvSpPr>
            <p:cNvPr id="61" name="Freeform 16"/>
            <p:cNvSpPr>
              <a:spLocks/>
            </p:cNvSpPr>
            <p:nvPr/>
          </p:nvSpPr>
          <p:spPr bwMode="auto">
            <a:xfrm>
              <a:off x="4356" y="2396"/>
              <a:ext cx="984" cy="804"/>
            </a:xfrm>
            <a:custGeom>
              <a:avLst/>
              <a:gdLst>
                <a:gd name="T0" fmla="*/ 60 w 984"/>
                <a:gd name="T1" fmla="*/ 0 h 804"/>
                <a:gd name="T2" fmla="*/ 36 w 984"/>
                <a:gd name="T3" fmla="*/ 88 h 804"/>
                <a:gd name="T4" fmla="*/ 28 w 984"/>
                <a:gd name="T5" fmla="*/ 116 h 804"/>
                <a:gd name="T6" fmla="*/ 20 w 984"/>
                <a:gd name="T7" fmla="*/ 140 h 804"/>
                <a:gd name="T8" fmla="*/ 0 w 984"/>
                <a:gd name="T9" fmla="*/ 248 h 804"/>
                <a:gd name="T10" fmla="*/ 4 w 984"/>
                <a:gd name="T11" fmla="*/ 364 h 804"/>
                <a:gd name="T12" fmla="*/ 28 w 984"/>
                <a:gd name="T13" fmla="*/ 440 h 804"/>
                <a:gd name="T14" fmla="*/ 108 w 984"/>
                <a:gd name="T15" fmla="*/ 608 h 804"/>
                <a:gd name="T16" fmla="*/ 144 w 984"/>
                <a:gd name="T17" fmla="*/ 652 h 804"/>
                <a:gd name="T18" fmla="*/ 180 w 984"/>
                <a:gd name="T19" fmla="*/ 712 h 804"/>
                <a:gd name="T20" fmla="*/ 208 w 984"/>
                <a:gd name="T21" fmla="*/ 748 h 804"/>
                <a:gd name="T22" fmla="*/ 436 w 984"/>
                <a:gd name="T23" fmla="*/ 796 h 804"/>
                <a:gd name="T24" fmla="*/ 592 w 984"/>
                <a:gd name="T25" fmla="*/ 788 h 804"/>
                <a:gd name="T26" fmla="*/ 668 w 984"/>
                <a:gd name="T27" fmla="*/ 760 h 804"/>
                <a:gd name="T28" fmla="*/ 716 w 984"/>
                <a:gd name="T29" fmla="*/ 752 h 804"/>
                <a:gd name="T30" fmla="*/ 836 w 984"/>
                <a:gd name="T31" fmla="*/ 716 h 804"/>
                <a:gd name="T32" fmla="*/ 912 w 984"/>
                <a:gd name="T33" fmla="*/ 728 h 804"/>
                <a:gd name="T34" fmla="*/ 964 w 984"/>
                <a:gd name="T35" fmla="*/ 704 h 804"/>
                <a:gd name="T36" fmla="*/ 980 w 984"/>
                <a:gd name="T37" fmla="*/ 668 h 804"/>
                <a:gd name="T38" fmla="*/ 936 w 984"/>
                <a:gd name="T39" fmla="*/ 576 h 804"/>
                <a:gd name="T40" fmla="*/ 908 w 984"/>
                <a:gd name="T41" fmla="*/ 552 h 804"/>
                <a:gd name="T42" fmla="*/ 808 w 984"/>
                <a:gd name="T43" fmla="*/ 492 h 804"/>
                <a:gd name="T44" fmla="*/ 764 w 984"/>
                <a:gd name="T45" fmla="*/ 456 h 804"/>
                <a:gd name="T46" fmla="*/ 696 w 984"/>
                <a:gd name="T47" fmla="*/ 376 h 804"/>
                <a:gd name="T48" fmla="*/ 604 w 984"/>
                <a:gd name="T49" fmla="*/ 168 h 804"/>
                <a:gd name="T50" fmla="*/ 540 w 984"/>
                <a:gd name="T51" fmla="*/ 144 h 804"/>
                <a:gd name="T52" fmla="*/ 336 w 984"/>
                <a:gd name="T53" fmla="*/ 132 h 804"/>
                <a:gd name="T54" fmla="*/ 292 w 984"/>
                <a:gd name="T55" fmla="*/ 104 h 804"/>
                <a:gd name="T56" fmla="*/ 196 w 984"/>
                <a:gd name="T57" fmla="*/ 60 h 804"/>
                <a:gd name="T58" fmla="*/ 148 w 984"/>
                <a:gd name="T59" fmla="*/ 28 h 804"/>
                <a:gd name="T60" fmla="*/ 100 w 984"/>
                <a:gd name="T61" fmla="*/ 12 h 804"/>
                <a:gd name="T62" fmla="*/ 68 w 984"/>
                <a:gd name="T63" fmla="*/ 8 h 804"/>
                <a:gd name="T64" fmla="*/ 60 w 984"/>
                <a:gd name="T65" fmla="*/ 0 h 8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84"/>
                <a:gd name="T100" fmla="*/ 0 h 804"/>
                <a:gd name="T101" fmla="*/ 984 w 984"/>
                <a:gd name="T102" fmla="*/ 804 h 8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84" h="804">
                  <a:moveTo>
                    <a:pt x="60" y="0"/>
                  </a:moveTo>
                  <a:cubicBezTo>
                    <a:pt x="56" y="32"/>
                    <a:pt x="45" y="57"/>
                    <a:pt x="36" y="88"/>
                  </a:cubicBezTo>
                  <a:cubicBezTo>
                    <a:pt x="33" y="97"/>
                    <a:pt x="31" y="107"/>
                    <a:pt x="28" y="116"/>
                  </a:cubicBezTo>
                  <a:cubicBezTo>
                    <a:pt x="26" y="124"/>
                    <a:pt x="20" y="140"/>
                    <a:pt x="20" y="140"/>
                  </a:cubicBezTo>
                  <a:cubicBezTo>
                    <a:pt x="16" y="178"/>
                    <a:pt x="7" y="211"/>
                    <a:pt x="0" y="248"/>
                  </a:cubicBezTo>
                  <a:cubicBezTo>
                    <a:pt x="1" y="287"/>
                    <a:pt x="2" y="325"/>
                    <a:pt x="4" y="364"/>
                  </a:cubicBezTo>
                  <a:cubicBezTo>
                    <a:pt x="6" y="389"/>
                    <a:pt x="20" y="416"/>
                    <a:pt x="28" y="440"/>
                  </a:cubicBezTo>
                  <a:cubicBezTo>
                    <a:pt x="48" y="501"/>
                    <a:pt x="69" y="557"/>
                    <a:pt x="108" y="608"/>
                  </a:cubicBezTo>
                  <a:cubicBezTo>
                    <a:pt x="122" y="626"/>
                    <a:pt x="126" y="640"/>
                    <a:pt x="144" y="652"/>
                  </a:cubicBezTo>
                  <a:cubicBezTo>
                    <a:pt x="152" y="675"/>
                    <a:pt x="165" y="694"/>
                    <a:pt x="180" y="712"/>
                  </a:cubicBezTo>
                  <a:cubicBezTo>
                    <a:pt x="189" y="723"/>
                    <a:pt x="197" y="739"/>
                    <a:pt x="208" y="748"/>
                  </a:cubicBezTo>
                  <a:cubicBezTo>
                    <a:pt x="264" y="797"/>
                    <a:pt x="372" y="793"/>
                    <a:pt x="436" y="796"/>
                  </a:cubicBezTo>
                  <a:cubicBezTo>
                    <a:pt x="487" y="804"/>
                    <a:pt x="541" y="791"/>
                    <a:pt x="592" y="788"/>
                  </a:cubicBezTo>
                  <a:cubicBezTo>
                    <a:pt x="610" y="776"/>
                    <a:pt x="646" y="764"/>
                    <a:pt x="668" y="760"/>
                  </a:cubicBezTo>
                  <a:cubicBezTo>
                    <a:pt x="684" y="757"/>
                    <a:pt x="716" y="752"/>
                    <a:pt x="716" y="752"/>
                  </a:cubicBezTo>
                  <a:cubicBezTo>
                    <a:pt x="757" y="725"/>
                    <a:pt x="786" y="720"/>
                    <a:pt x="836" y="716"/>
                  </a:cubicBezTo>
                  <a:cubicBezTo>
                    <a:pt x="863" y="719"/>
                    <a:pt x="886" y="723"/>
                    <a:pt x="912" y="728"/>
                  </a:cubicBezTo>
                  <a:cubicBezTo>
                    <a:pt x="942" y="724"/>
                    <a:pt x="941" y="719"/>
                    <a:pt x="964" y="704"/>
                  </a:cubicBezTo>
                  <a:cubicBezTo>
                    <a:pt x="968" y="691"/>
                    <a:pt x="976" y="681"/>
                    <a:pt x="980" y="668"/>
                  </a:cubicBezTo>
                  <a:cubicBezTo>
                    <a:pt x="976" y="619"/>
                    <a:pt x="984" y="592"/>
                    <a:pt x="936" y="576"/>
                  </a:cubicBezTo>
                  <a:cubicBezTo>
                    <a:pt x="931" y="560"/>
                    <a:pt x="924" y="557"/>
                    <a:pt x="908" y="552"/>
                  </a:cubicBezTo>
                  <a:cubicBezTo>
                    <a:pt x="884" y="528"/>
                    <a:pt x="836" y="515"/>
                    <a:pt x="808" y="492"/>
                  </a:cubicBezTo>
                  <a:cubicBezTo>
                    <a:pt x="791" y="478"/>
                    <a:pt x="787" y="464"/>
                    <a:pt x="764" y="456"/>
                  </a:cubicBezTo>
                  <a:cubicBezTo>
                    <a:pt x="739" y="431"/>
                    <a:pt x="725" y="395"/>
                    <a:pt x="696" y="376"/>
                  </a:cubicBezTo>
                  <a:cubicBezTo>
                    <a:pt x="671" y="300"/>
                    <a:pt x="649" y="235"/>
                    <a:pt x="604" y="168"/>
                  </a:cubicBezTo>
                  <a:cubicBezTo>
                    <a:pt x="594" y="154"/>
                    <a:pt x="554" y="149"/>
                    <a:pt x="540" y="144"/>
                  </a:cubicBezTo>
                  <a:cubicBezTo>
                    <a:pt x="475" y="122"/>
                    <a:pt x="404" y="136"/>
                    <a:pt x="336" y="132"/>
                  </a:cubicBezTo>
                  <a:cubicBezTo>
                    <a:pt x="301" y="120"/>
                    <a:pt x="319" y="118"/>
                    <a:pt x="292" y="104"/>
                  </a:cubicBezTo>
                  <a:cubicBezTo>
                    <a:pt x="261" y="88"/>
                    <a:pt x="227" y="77"/>
                    <a:pt x="196" y="60"/>
                  </a:cubicBezTo>
                  <a:cubicBezTo>
                    <a:pt x="183" y="53"/>
                    <a:pt x="164" y="33"/>
                    <a:pt x="148" y="28"/>
                  </a:cubicBezTo>
                  <a:cubicBezTo>
                    <a:pt x="135" y="24"/>
                    <a:pt x="114" y="14"/>
                    <a:pt x="100" y="12"/>
                  </a:cubicBezTo>
                  <a:cubicBezTo>
                    <a:pt x="89" y="11"/>
                    <a:pt x="78" y="11"/>
                    <a:pt x="68" y="8"/>
                  </a:cubicBezTo>
                  <a:cubicBezTo>
                    <a:pt x="64" y="7"/>
                    <a:pt x="63" y="3"/>
                    <a:pt x="60" y="0"/>
                  </a:cubicBezTo>
                  <a:close/>
                </a:path>
              </a:pathLst>
            </a:custGeom>
            <a:solidFill>
              <a:srgbClr val="FF9900">
                <a:alpha val="50195"/>
              </a:srgbClr>
            </a:solidFill>
            <a:ln w="50800">
              <a:solidFill>
                <a:srgbClr val="FF99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62" name="Text Box 120"/>
            <p:cNvSpPr txBox="1">
              <a:spLocks noChangeArrowheads="1"/>
            </p:cNvSpPr>
            <p:nvPr/>
          </p:nvSpPr>
          <p:spPr bwMode="auto">
            <a:xfrm>
              <a:off x="4558" y="2704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II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9" name="Group 137"/>
          <p:cNvGrpSpPr>
            <a:grpSpLocks/>
          </p:cNvGrpSpPr>
          <p:nvPr/>
        </p:nvGrpSpPr>
        <p:grpSpPr bwMode="auto">
          <a:xfrm>
            <a:off x="7388225" y="4900613"/>
            <a:ext cx="1562100" cy="1323975"/>
            <a:chOff x="4654" y="3087"/>
            <a:chExt cx="984" cy="834"/>
          </a:xfrm>
        </p:grpSpPr>
        <p:sp>
          <p:nvSpPr>
            <p:cNvPr id="64" name="Freeform 28"/>
            <p:cNvSpPr>
              <a:spLocks/>
            </p:cNvSpPr>
            <p:nvPr/>
          </p:nvSpPr>
          <p:spPr bwMode="auto">
            <a:xfrm>
              <a:off x="4654" y="3087"/>
              <a:ext cx="984" cy="834"/>
            </a:xfrm>
            <a:custGeom>
              <a:avLst/>
              <a:gdLst>
                <a:gd name="T0" fmla="*/ 192 w 984"/>
                <a:gd name="T1" fmla="*/ 139 h 834"/>
                <a:gd name="T2" fmla="*/ 115 w 984"/>
                <a:gd name="T3" fmla="*/ 200 h 834"/>
                <a:gd name="T4" fmla="*/ 54 w 984"/>
                <a:gd name="T5" fmla="*/ 300 h 834"/>
                <a:gd name="T6" fmla="*/ 31 w 984"/>
                <a:gd name="T7" fmla="*/ 346 h 834"/>
                <a:gd name="T8" fmla="*/ 238 w 984"/>
                <a:gd name="T9" fmla="*/ 715 h 834"/>
                <a:gd name="T10" fmla="*/ 591 w 984"/>
                <a:gd name="T11" fmla="*/ 753 h 834"/>
                <a:gd name="T12" fmla="*/ 753 w 984"/>
                <a:gd name="T13" fmla="*/ 799 h 834"/>
                <a:gd name="T14" fmla="*/ 776 w 984"/>
                <a:gd name="T15" fmla="*/ 814 h 834"/>
                <a:gd name="T16" fmla="*/ 822 w 984"/>
                <a:gd name="T17" fmla="*/ 830 h 834"/>
                <a:gd name="T18" fmla="*/ 899 w 984"/>
                <a:gd name="T19" fmla="*/ 822 h 834"/>
                <a:gd name="T20" fmla="*/ 929 w 984"/>
                <a:gd name="T21" fmla="*/ 776 h 834"/>
                <a:gd name="T22" fmla="*/ 975 w 984"/>
                <a:gd name="T23" fmla="*/ 369 h 834"/>
                <a:gd name="T24" fmla="*/ 929 w 984"/>
                <a:gd name="T25" fmla="*/ 131 h 834"/>
                <a:gd name="T26" fmla="*/ 860 w 984"/>
                <a:gd name="T27" fmla="*/ 39 h 834"/>
                <a:gd name="T28" fmla="*/ 837 w 984"/>
                <a:gd name="T29" fmla="*/ 31 h 834"/>
                <a:gd name="T30" fmla="*/ 791 w 984"/>
                <a:gd name="T31" fmla="*/ 0 h 834"/>
                <a:gd name="T32" fmla="*/ 638 w 984"/>
                <a:gd name="T33" fmla="*/ 62 h 834"/>
                <a:gd name="T34" fmla="*/ 315 w 984"/>
                <a:gd name="T35" fmla="*/ 93 h 834"/>
                <a:gd name="T36" fmla="*/ 192 w 984"/>
                <a:gd name="T37" fmla="*/ 139 h 8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84"/>
                <a:gd name="T58" fmla="*/ 0 h 834"/>
                <a:gd name="T59" fmla="*/ 984 w 984"/>
                <a:gd name="T60" fmla="*/ 834 h 8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84" h="834">
                  <a:moveTo>
                    <a:pt x="192" y="139"/>
                  </a:moveTo>
                  <a:cubicBezTo>
                    <a:pt x="142" y="150"/>
                    <a:pt x="149" y="168"/>
                    <a:pt x="115" y="200"/>
                  </a:cubicBezTo>
                  <a:cubicBezTo>
                    <a:pt x="103" y="239"/>
                    <a:pt x="72" y="263"/>
                    <a:pt x="54" y="300"/>
                  </a:cubicBezTo>
                  <a:cubicBezTo>
                    <a:pt x="22" y="363"/>
                    <a:pt x="74" y="281"/>
                    <a:pt x="31" y="346"/>
                  </a:cubicBezTo>
                  <a:cubicBezTo>
                    <a:pt x="0" y="493"/>
                    <a:pt x="95" y="665"/>
                    <a:pt x="238" y="715"/>
                  </a:cubicBezTo>
                  <a:cubicBezTo>
                    <a:pt x="311" y="783"/>
                    <a:pt x="577" y="753"/>
                    <a:pt x="591" y="753"/>
                  </a:cubicBezTo>
                  <a:cubicBezTo>
                    <a:pt x="643" y="771"/>
                    <a:pt x="706" y="775"/>
                    <a:pt x="753" y="799"/>
                  </a:cubicBezTo>
                  <a:cubicBezTo>
                    <a:pt x="761" y="803"/>
                    <a:pt x="768" y="810"/>
                    <a:pt x="776" y="814"/>
                  </a:cubicBezTo>
                  <a:cubicBezTo>
                    <a:pt x="791" y="821"/>
                    <a:pt x="822" y="830"/>
                    <a:pt x="822" y="830"/>
                  </a:cubicBezTo>
                  <a:cubicBezTo>
                    <a:pt x="848" y="827"/>
                    <a:pt x="876" y="834"/>
                    <a:pt x="899" y="822"/>
                  </a:cubicBezTo>
                  <a:cubicBezTo>
                    <a:pt x="915" y="814"/>
                    <a:pt x="929" y="776"/>
                    <a:pt x="929" y="776"/>
                  </a:cubicBezTo>
                  <a:cubicBezTo>
                    <a:pt x="957" y="642"/>
                    <a:pt x="954" y="504"/>
                    <a:pt x="975" y="369"/>
                  </a:cubicBezTo>
                  <a:cubicBezTo>
                    <a:pt x="972" y="311"/>
                    <a:pt x="984" y="183"/>
                    <a:pt x="929" y="131"/>
                  </a:cubicBezTo>
                  <a:cubicBezTo>
                    <a:pt x="922" y="109"/>
                    <a:pt x="880" y="51"/>
                    <a:pt x="860" y="39"/>
                  </a:cubicBezTo>
                  <a:cubicBezTo>
                    <a:pt x="853" y="35"/>
                    <a:pt x="844" y="35"/>
                    <a:pt x="837" y="31"/>
                  </a:cubicBezTo>
                  <a:cubicBezTo>
                    <a:pt x="821" y="22"/>
                    <a:pt x="791" y="0"/>
                    <a:pt x="791" y="0"/>
                  </a:cubicBezTo>
                  <a:cubicBezTo>
                    <a:pt x="727" y="11"/>
                    <a:pt x="702" y="53"/>
                    <a:pt x="638" y="62"/>
                  </a:cubicBezTo>
                  <a:cubicBezTo>
                    <a:pt x="532" y="78"/>
                    <a:pt x="422" y="93"/>
                    <a:pt x="315" y="93"/>
                  </a:cubicBezTo>
                  <a:lnTo>
                    <a:pt x="192" y="139"/>
                  </a:lnTo>
                  <a:close/>
                </a:path>
              </a:pathLst>
            </a:custGeom>
            <a:solidFill>
              <a:srgbClr val="FF00FF">
                <a:alpha val="50195"/>
              </a:srgbClr>
            </a:solidFill>
            <a:ln w="50800">
              <a:solidFill>
                <a:srgbClr val="FF00F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65" name="Text Box 121"/>
            <p:cNvSpPr txBox="1">
              <a:spLocks noChangeArrowheads="1"/>
            </p:cNvSpPr>
            <p:nvPr/>
          </p:nvSpPr>
          <p:spPr bwMode="auto">
            <a:xfrm>
              <a:off x="4967" y="3339"/>
              <a:ext cx="2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III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0" name="Group 138"/>
          <p:cNvGrpSpPr>
            <a:grpSpLocks/>
          </p:cNvGrpSpPr>
          <p:nvPr/>
        </p:nvGrpSpPr>
        <p:grpSpPr bwMode="auto">
          <a:xfrm>
            <a:off x="3613150" y="3873500"/>
            <a:ext cx="2057400" cy="1892300"/>
            <a:chOff x="2276" y="2440"/>
            <a:chExt cx="1296" cy="1192"/>
          </a:xfrm>
        </p:grpSpPr>
        <p:sp>
          <p:nvSpPr>
            <p:cNvPr id="67" name="Freeform 14"/>
            <p:cNvSpPr>
              <a:spLocks/>
            </p:cNvSpPr>
            <p:nvPr/>
          </p:nvSpPr>
          <p:spPr bwMode="auto">
            <a:xfrm>
              <a:off x="2276" y="2440"/>
              <a:ext cx="1296" cy="1192"/>
            </a:xfrm>
            <a:custGeom>
              <a:avLst/>
              <a:gdLst>
                <a:gd name="T0" fmla="*/ 48 w 1296"/>
                <a:gd name="T1" fmla="*/ 0 h 1192"/>
                <a:gd name="T2" fmla="*/ 88 w 1296"/>
                <a:gd name="T3" fmla="*/ 20 h 1192"/>
                <a:gd name="T4" fmla="*/ 268 w 1296"/>
                <a:gd name="T5" fmla="*/ 60 h 1192"/>
                <a:gd name="T6" fmla="*/ 436 w 1296"/>
                <a:gd name="T7" fmla="*/ 84 h 1192"/>
                <a:gd name="T8" fmla="*/ 924 w 1296"/>
                <a:gd name="T9" fmla="*/ 112 h 1192"/>
                <a:gd name="T10" fmla="*/ 1020 w 1296"/>
                <a:gd name="T11" fmla="*/ 136 h 1192"/>
                <a:gd name="T12" fmla="*/ 1048 w 1296"/>
                <a:gd name="T13" fmla="*/ 164 h 1192"/>
                <a:gd name="T14" fmla="*/ 1056 w 1296"/>
                <a:gd name="T15" fmla="*/ 176 h 1192"/>
                <a:gd name="T16" fmla="*/ 1068 w 1296"/>
                <a:gd name="T17" fmla="*/ 180 h 1192"/>
                <a:gd name="T18" fmla="*/ 1096 w 1296"/>
                <a:gd name="T19" fmla="*/ 224 h 1192"/>
                <a:gd name="T20" fmla="*/ 1104 w 1296"/>
                <a:gd name="T21" fmla="*/ 236 h 1192"/>
                <a:gd name="T22" fmla="*/ 1116 w 1296"/>
                <a:gd name="T23" fmla="*/ 244 h 1192"/>
                <a:gd name="T24" fmla="*/ 1120 w 1296"/>
                <a:gd name="T25" fmla="*/ 256 h 1192"/>
                <a:gd name="T26" fmla="*/ 1144 w 1296"/>
                <a:gd name="T27" fmla="*/ 272 h 1192"/>
                <a:gd name="T28" fmla="*/ 1288 w 1296"/>
                <a:gd name="T29" fmla="*/ 312 h 1192"/>
                <a:gd name="T30" fmla="*/ 1288 w 1296"/>
                <a:gd name="T31" fmla="*/ 340 h 1192"/>
                <a:gd name="T32" fmla="*/ 1280 w 1296"/>
                <a:gd name="T33" fmla="*/ 364 h 1192"/>
                <a:gd name="T34" fmla="*/ 1292 w 1296"/>
                <a:gd name="T35" fmla="*/ 368 h 1192"/>
                <a:gd name="T36" fmla="*/ 1276 w 1296"/>
                <a:gd name="T37" fmla="*/ 392 h 1192"/>
                <a:gd name="T38" fmla="*/ 1228 w 1296"/>
                <a:gd name="T39" fmla="*/ 424 h 1192"/>
                <a:gd name="T40" fmla="*/ 1172 w 1296"/>
                <a:gd name="T41" fmla="*/ 480 h 1192"/>
                <a:gd name="T42" fmla="*/ 1140 w 1296"/>
                <a:gd name="T43" fmla="*/ 528 h 1192"/>
                <a:gd name="T44" fmla="*/ 1112 w 1296"/>
                <a:gd name="T45" fmla="*/ 556 h 1192"/>
                <a:gd name="T46" fmla="*/ 1092 w 1296"/>
                <a:gd name="T47" fmla="*/ 580 h 1192"/>
                <a:gd name="T48" fmla="*/ 1072 w 1296"/>
                <a:gd name="T49" fmla="*/ 644 h 1192"/>
                <a:gd name="T50" fmla="*/ 1088 w 1296"/>
                <a:gd name="T51" fmla="*/ 708 h 1192"/>
                <a:gd name="T52" fmla="*/ 1092 w 1296"/>
                <a:gd name="T53" fmla="*/ 728 h 1192"/>
                <a:gd name="T54" fmla="*/ 1100 w 1296"/>
                <a:gd name="T55" fmla="*/ 752 h 1192"/>
                <a:gd name="T56" fmla="*/ 1084 w 1296"/>
                <a:gd name="T57" fmla="*/ 832 h 1192"/>
                <a:gd name="T58" fmla="*/ 1048 w 1296"/>
                <a:gd name="T59" fmla="*/ 856 h 1192"/>
                <a:gd name="T60" fmla="*/ 1024 w 1296"/>
                <a:gd name="T61" fmla="*/ 872 h 1192"/>
                <a:gd name="T62" fmla="*/ 1012 w 1296"/>
                <a:gd name="T63" fmla="*/ 880 h 1192"/>
                <a:gd name="T64" fmla="*/ 1004 w 1296"/>
                <a:gd name="T65" fmla="*/ 892 h 1192"/>
                <a:gd name="T66" fmla="*/ 992 w 1296"/>
                <a:gd name="T67" fmla="*/ 896 h 1192"/>
                <a:gd name="T68" fmla="*/ 936 w 1296"/>
                <a:gd name="T69" fmla="*/ 1012 h 1192"/>
                <a:gd name="T70" fmla="*/ 916 w 1296"/>
                <a:gd name="T71" fmla="*/ 1084 h 1192"/>
                <a:gd name="T72" fmla="*/ 860 w 1296"/>
                <a:gd name="T73" fmla="*/ 1132 h 1192"/>
                <a:gd name="T74" fmla="*/ 840 w 1296"/>
                <a:gd name="T75" fmla="*/ 1156 h 1192"/>
                <a:gd name="T76" fmla="*/ 772 w 1296"/>
                <a:gd name="T77" fmla="*/ 1192 h 1192"/>
                <a:gd name="T78" fmla="*/ 692 w 1296"/>
                <a:gd name="T79" fmla="*/ 1184 h 1192"/>
                <a:gd name="T80" fmla="*/ 656 w 1296"/>
                <a:gd name="T81" fmla="*/ 1160 h 1192"/>
                <a:gd name="T82" fmla="*/ 636 w 1296"/>
                <a:gd name="T83" fmla="*/ 1136 h 1192"/>
                <a:gd name="T84" fmla="*/ 612 w 1296"/>
                <a:gd name="T85" fmla="*/ 1108 h 1192"/>
                <a:gd name="T86" fmla="*/ 592 w 1296"/>
                <a:gd name="T87" fmla="*/ 1072 h 1192"/>
                <a:gd name="T88" fmla="*/ 584 w 1296"/>
                <a:gd name="T89" fmla="*/ 996 h 1192"/>
                <a:gd name="T90" fmla="*/ 544 w 1296"/>
                <a:gd name="T91" fmla="*/ 868 h 1192"/>
                <a:gd name="T92" fmla="*/ 548 w 1296"/>
                <a:gd name="T93" fmla="*/ 696 h 1192"/>
                <a:gd name="T94" fmla="*/ 500 w 1296"/>
                <a:gd name="T95" fmla="*/ 568 h 1192"/>
                <a:gd name="T96" fmla="*/ 500 w 1296"/>
                <a:gd name="T97" fmla="*/ 476 h 1192"/>
                <a:gd name="T98" fmla="*/ 452 w 1296"/>
                <a:gd name="T99" fmla="*/ 428 h 1192"/>
                <a:gd name="T100" fmla="*/ 416 w 1296"/>
                <a:gd name="T101" fmla="*/ 408 h 1192"/>
                <a:gd name="T102" fmla="*/ 364 w 1296"/>
                <a:gd name="T103" fmla="*/ 368 h 1192"/>
                <a:gd name="T104" fmla="*/ 180 w 1296"/>
                <a:gd name="T105" fmla="*/ 412 h 1192"/>
                <a:gd name="T106" fmla="*/ 72 w 1296"/>
                <a:gd name="T107" fmla="*/ 396 h 1192"/>
                <a:gd name="T108" fmla="*/ 32 w 1296"/>
                <a:gd name="T109" fmla="*/ 308 h 1192"/>
                <a:gd name="T110" fmla="*/ 0 w 1296"/>
                <a:gd name="T111" fmla="*/ 184 h 1192"/>
                <a:gd name="T112" fmla="*/ 48 w 1296"/>
                <a:gd name="T113" fmla="*/ 0 h 119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96"/>
                <a:gd name="T172" fmla="*/ 0 h 1192"/>
                <a:gd name="T173" fmla="*/ 1296 w 1296"/>
                <a:gd name="T174" fmla="*/ 1192 h 119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96" h="1192">
                  <a:moveTo>
                    <a:pt x="48" y="0"/>
                  </a:moveTo>
                  <a:cubicBezTo>
                    <a:pt x="66" y="4"/>
                    <a:pt x="71" y="15"/>
                    <a:pt x="88" y="20"/>
                  </a:cubicBezTo>
                  <a:cubicBezTo>
                    <a:pt x="150" y="38"/>
                    <a:pt x="203" y="55"/>
                    <a:pt x="268" y="60"/>
                  </a:cubicBezTo>
                  <a:cubicBezTo>
                    <a:pt x="324" y="69"/>
                    <a:pt x="380" y="75"/>
                    <a:pt x="436" y="84"/>
                  </a:cubicBezTo>
                  <a:cubicBezTo>
                    <a:pt x="567" y="136"/>
                    <a:pt x="865" y="111"/>
                    <a:pt x="924" y="112"/>
                  </a:cubicBezTo>
                  <a:cubicBezTo>
                    <a:pt x="957" y="116"/>
                    <a:pt x="992" y="117"/>
                    <a:pt x="1020" y="136"/>
                  </a:cubicBezTo>
                  <a:cubicBezTo>
                    <a:pt x="1038" y="164"/>
                    <a:pt x="1027" y="157"/>
                    <a:pt x="1048" y="164"/>
                  </a:cubicBezTo>
                  <a:cubicBezTo>
                    <a:pt x="1051" y="168"/>
                    <a:pt x="1052" y="173"/>
                    <a:pt x="1056" y="176"/>
                  </a:cubicBezTo>
                  <a:cubicBezTo>
                    <a:pt x="1059" y="179"/>
                    <a:pt x="1066" y="177"/>
                    <a:pt x="1068" y="180"/>
                  </a:cubicBezTo>
                  <a:cubicBezTo>
                    <a:pt x="1084" y="202"/>
                    <a:pt x="1072" y="208"/>
                    <a:pt x="1096" y="224"/>
                  </a:cubicBezTo>
                  <a:cubicBezTo>
                    <a:pt x="1099" y="228"/>
                    <a:pt x="1101" y="233"/>
                    <a:pt x="1104" y="236"/>
                  </a:cubicBezTo>
                  <a:cubicBezTo>
                    <a:pt x="1107" y="239"/>
                    <a:pt x="1113" y="240"/>
                    <a:pt x="1116" y="244"/>
                  </a:cubicBezTo>
                  <a:cubicBezTo>
                    <a:pt x="1119" y="247"/>
                    <a:pt x="1117" y="253"/>
                    <a:pt x="1120" y="256"/>
                  </a:cubicBezTo>
                  <a:cubicBezTo>
                    <a:pt x="1127" y="263"/>
                    <a:pt x="1144" y="272"/>
                    <a:pt x="1144" y="272"/>
                  </a:cubicBezTo>
                  <a:cubicBezTo>
                    <a:pt x="1161" y="322"/>
                    <a:pt x="1257" y="311"/>
                    <a:pt x="1288" y="312"/>
                  </a:cubicBezTo>
                  <a:cubicBezTo>
                    <a:pt x="1293" y="328"/>
                    <a:pt x="1294" y="321"/>
                    <a:pt x="1288" y="340"/>
                  </a:cubicBezTo>
                  <a:cubicBezTo>
                    <a:pt x="1286" y="348"/>
                    <a:pt x="1280" y="364"/>
                    <a:pt x="1280" y="364"/>
                  </a:cubicBezTo>
                  <a:cubicBezTo>
                    <a:pt x="1284" y="365"/>
                    <a:pt x="1290" y="364"/>
                    <a:pt x="1292" y="368"/>
                  </a:cubicBezTo>
                  <a:cubicBezTo>
                    <a:pt x="1296" y="376"/>
                    <a:pt x="1278" y="390"/>
                    <a:pt x="1276" y="392"/>
                  </a:cubicBezTo>
                  <a:cubicBezTo>
                    <a:pt x="1261" y="405"/>
                    <a:pt x="1247" y="418"/>
                    <a:pt x="1228" y="424"/>
                  </a:cubicBezTo>
                  <a:cubicBezTo>
                    <a:pt x="1213" y="446"/>
                    <a:pt x="1187" y="458"/>
                    <a:pt x="1172" y="480"/>
                  </a:cubicBezTo>
                  <a:cubicBezTo>
                    <a:pt x="1158" y="501"/>
                    <a:pt x="1160" y="513"/>
                    <a:pt x="1140" y="528"/>
                  </a:cubicBezTo>
                  <a:cubicBezTo>
                    <a:pt x="1136" y="541"/>
                    <a:pt x="1112" y="556"/>
                    <a:pt x="1112" y="556"/>
                  </a:cubicBezTo>
                  <a:cubicBezTo>
                    <a:pt x="1106" y="565"/>
                    <a:pt x="1097" y="571"/>
                    <a:pt x="1092" y="580"/>
                  </a:cubicBezTo>
                  <a:cubicBezTo>
                    <a:pt x="1082" y="598"/>
                    <a:pt x="1079" y="624"/>
                    <a:pt x="1072" y="644"/>
                  </a:cubicBezTo>
                  <a:cubicBezTo>
                    <a:pt x="1075" y="674"/>
                    <a:pt x="1073" y="685"/>
                    <a:pt x="1088" y="708"/>
                  </a:cubicBezTo>
                  <a:cubicBezTo>
                    <a:pt x="1089" y="715"/>
                    <a:pt x="1090" y="721"/>
                    <a:pt x="1092" y="728"/>
                  </a:cubicBezTo>
                  <a:cubicBezTo>
                    <a:pt x="1094" y="736"/>
                    <a:pt x="1100" y="752"/>
                    <a:pt x="1100" y="752"/>
                  </a:cubicBezTo>
                  <a:cubicBezTo>
                    <a:pt x="1097" y="806"/>
                    <a:pt x="1112" y="809"/>
                    <a:pt x="1084" y="832"/>
                  </a:cubicBezTo>
                  <a:cubicBezTo>
                    <a:pt x="1072" y="842"/>
                    <a:pt x="1061" y="849"/>
                    <a:pt x="1048" y="856"/>
                  </a:cubicBezTo>
                  <a:cubicBezTo>
                    <a:pt x="1040" y="861"/>
                    <a:pt x="1032" y="867"/>
                    <a:pt x="1024" y="872"/>
                  </a:cubicBezTo>
                  <a:cubicBezTo>
                    <a:pt x="1020" y="875"/>
                    <a:pt x="1012" y="880"/>
                    <a:pt x="1012" y="880"/>
                  </a:cubicBezTo>
                  <a:cubicBezTo>
                    <a:pt x="1009" y="884"/>
                    <a:pt x="1008" y="889"/>
                    <a:pt x="1004" y="892"/>
                  </a:cubicBezTo>
                  <a:cubicBezTo>
                    <a:pt x="1001" y="895"/>
                    <a:pt x="993" y="892"/>
                    <a:pt x="992" y="896"/>
                  </a:cubicBezTo>
                  <a:cubicBezTo>
                    <a:pt x="978" y="968"/>
                    <a:pt x="1010" y="987"/>
                    <a:pt x="936" y="1012"/>
                  </a:cubicBezTo>
                  <a:cubicBezTo>
                    <a:pt x="929" y="1033"/>
                    <a:pt x="928" y="1066"/>
                    <a:pt x="916" y="1084"/>
                  </a:cubicBezTo>
                  <a:cubicBezTo>
                    <a:pt x="901" y="1106"/>
                    <a:pt x="882" y="1117"/>
                    <a:pt x="860" y="1132"/>
                  </a:cubicBezTo>
                  <a:cubicBezTo>
                    <a:pt x="830" y="1152"/>
                    <a:pt x="864" y="1135"/>
                    <a:pt x="840" y="1156"/>
                  </a:cubicBezTo>
                  <a:cubicBezTo>
                    <a:pt x="819" y="1174"/>
                    <a:pt x="799" y="1187"/>
                    <a:pt x="772" y="1192"/>
                  </a:cubicBezTo>
                  <a:cubicBezTo>
                    <a:pt x="770" y="1192"/>
                    <a:pt x="707" y="1189"/>
                    <a:pt x="692" y="1184"/>
                  </a:cubicBezTo>
                  <a:cubicBezTo>
                    <a:pt x="677" y="1179"/>
                    <a:pt x="671" y="1165"/>
                    <a:pt x="656" y="1160"/>
                  </a:cubicBezTo>
                  <a:cubicBezTo>
                    <a:pt x="655" y="1158"/>
                    <a:pt x="636" y="1137"/>
                    <a:pt x="636" y="1136"/>
                  </a:cubicBezTo>
                  <a:cubicBezTo>
                    <a:pt x="626" y="1122"/>
                    <a:pt x="631" y="1114"/>
                    <a:pt x="612" y="1108"/>
                  </a:cubicBezTo>
                  <a:cubicBezTo>
                    <a:pt x="604" y="1096"/>
                    <a:pt x="600" y="1084"/>
                    <a:pt x="592" y="1072"/>
                  </a:cubicBezTo>
                  <a:cubicBezTo>
                    <a:pt x="582" y="1023"/>
                    <a:pt x="594" y="1087"/>
                    <a:pt x="584" y="996"/>
                  </a:cubicBezTo>
                  <a:cubicBezTo>
                    <a:pt x="579" y="953"/>
                    <a:pt x="555" y="910"/>
                    <a:pt x="544" y="868"/>
                  </a:cubicBezTo>
                  <a:cubicBezTo>
                    <a:pt x="539" y="810"/>
                    <a:pt x="546" y="755"/>
                    <a:pt x="548" y="696"/>
                  </a:cubicBezTo>
                  <a:cubicBezTo>
                    <a:pt x="546" y="659"/>
                    <a:pt x="548" y="584"/>
                    <a:pt x="500" y="568"/>
                  </a:cubicBezTo>
                  <a:cubicBezTo>
                    <a:pt x="489" y="536"/>
                    <a:pt x="478" y="509"/>
                    <a:pt x="500" y="476"/>
                  </a:cubicBezTo>
                  <a:cubicBezTo>
                    <a:pt x="512" y="429"/>
                    <a:pt x="480" y="446"/>
                    <a:pt x="452" y="428"/>
                  </a:cubicBezTo>
                  <a:cubicBezTo>
                    <a:pt x="424" y="410"/>
                    <a:pt x="437" y="415"/>
                    <a:pt x="416" y="408"/>
                  </a:cubicBezTo>
                  <a:cubicBezTo>
                    <a:pt x="392" y="372"/>
                    <a:pt x="395" y="389"/>
                    <a:pt x="364" y="368"/>
                  </a:cubicBezTo>
                  <a:cubicBezTo>
                    <a:pt x="300" y="373"/>
                    <a:pt x="245" y="403"/>
                    <a:pt x="180" y="412"/>
                  </a:cubicBezTo>
                  <a:cubicBezTo>
                    <a:pt x="128" y="410"/>
                    <a:pt x="107" y="419"/>
                    <a:pt x="72" y="396"/>
                  </a:cubicBezTo>
                  <a:cubicBezTo>
                    <a:pt x="62" y="365"/>
                    <a:pt x="45" y="337"/>
                    <a:pt x="32" y="308"/>
                  </a:cubicBezTo>
                  <a:cubicBezTo>
                    <a:pt x="15" y="269"/>
                    <a:pt x="7" y="226"/>
                    <a:pt x="0" y="184"/>
                  </a:cubicBezTo>
                  <a:cubicBezTo>
                    <a:pt x="3" y="132"/>
                    <a:pt x="6" y="42"/>
                    <a:pt x="48" y="0"/>
                  </a:cubicBezTo>
                  <a:close/>
                </a:path>
              </a:pathLst>
            </a:custGeom>
            <a:solidFill>
              <a:srgbClr val="FF0066">
                <a:alpha val="50195"/>
              </a:srgbClr>
            </a:solidFill>
            <a:ln w="50800">
              <a:solidFill>
                <a:srgbClr val="FF0066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68" name="Text Box 122"/>
            <p:cNvSpPr txBox="1">
              <a:spLocks noChangeArrowheads="1"/>
            </p:cNvSpPr>
            <p:nvPr/>
          </p:nvSpPr>
          <p:spPr bwMode="auto">
            <a:xfrm>
              <a:off x="2880" y="2886"/>
              <a:ext cx="2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VII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1" name="Group 134"/>
          <p:cNvGrpSpPr>
            <a:grpSpLocks/>
          </p:cNvGrpSpPr>
          <p:nvPr/>
        </p:nvGrpSpPr>
        <p:grpSpPr bwMode="auto">
          <a:xfrm>
            <a:off x="6084888" y="3625850"/>
            <a:ext cx="935037" cy="955675"/>
            <a:chOff x="3833" y="2284"/>
            <a:chExt cx="589" cy="602"/>
          </a:xfrm>
        </p:grpSpPr>
        <p:sp>
          <p:nvSpPr>
            <p:cNvPr id="70" name="Freeform 15"/>
            <p:cNvSpPr>
              <a:spLocks/>
            </p:cNvSpPr>
            <p:nvPr/>
          </p:nvSpPr>
          <p:spPr bwMode="auto">
            <a:xfrm rot="-481230">
              <a:off x="3833" y="2284"/>
              <a:ext cx="589" cy="602"/>
            </a:xfrm>
            <a:custGeom>
              <a:avLst/>
              <a:gdLst>
                <a:gd name="T0" fmla="*/ 2346 w 517"/>
                <a:gd name="T1" fmla="*/ 520 h 528"/>
                <a:gd name="T2" fmla="*/ 2255 w 517"/>
                <a:gd name="T3" fmla="*/ 538 h 528"/>
                <a:gd name="T4" fmla="*/ 2136 w 517"/>
                <a:gd name="T5" fmla="*/ 578 h 528"/>
                <a:gd name="T6" fmla="*/ 1318 w 517"/>
                <a:gd name="T7" fmla="*/ 520 h 528"/>
                <a:gd name="T8" fmla="*/ 990 w 517"/>
                <a:gd name="T9" fmla="*/ 308 h 528"/>
                <a:gd name="T10" fmla="*/ 719 w 517"/>
                <a:gd name="T11" fmla="*/ 96 h 528"/>
                <a:gd name="T12" fmla="*/ 664 w 517"/>
                <a:gd name="T13" fmla="*/ 38 h 528"/>
                <a:gd name="T14" fmla="*/ 551 w 517"/>
                <a:gd name="T15" fmla="*/ 0 h 528"/>
                <a:gd name="T16" fmla="*/ 301 w 517"/>
                <a:gd name="T17" fmla="*/ 96 h 528"/>
                <a:gd name="T18" fmla="*/ 54 w 517"/>
                <a:gd name="T19" fmla="*/ 559 h 528"/>
                <a:gd name="T20" fmla="*/ 206 w 517"/>
                <a:gd name="T21" fmla="*/ 1120 h 528"/>
                <a:gd name="T22" fmla="*/ 319 w 517"/>
                <a:gd name="T23" fmla="*/ 1299 h 528"/>
                <a:gd name="T24" fmla="*/ 491 w 517"/>
                <a:gd name="T25" fmla="*/ 1410 h 528"/>
                <a:gd name="T26" fmla="*/ 607 w 517"/>
                <a:gd name="T27" fmla="*/ 1484 h 528"/>
                <a:gd name="T28" fmla="*/ 758 w 517"/>
                <a:gd name="T29" fmla="*/ 1780 h 528"/>
                <a:gd name="T30" fmla="*/ 875 w 517"/>
                <a:gd name="T31" fmla="*/ 2143 h 528"/>
                <a:gd name="T32" fmla="*/ 954 w 517"/>
                <a:gd name="T33" fmla="*/ 2411 h 528"/>
                <a:gd name="T34" fmla="*/ 1105 w 517"/>
                <a:gd name="T35" fmla="*/ 2548 h 528"/>
                <a:gd name="T36" fmla="*/ 1238 w 517"/>
                <a:gd name="T37" fmla="*/ 2411 h 528"/>
                <a:gd name="T38" fmla="*/ 1274 w 517"/>
                <a:gd name="T39" fmla="*/ 1954 h 528"/>
                <a:gd name="T40" fmla="*/ 1392 w 517"/>
                <a:gd name="T41" fmla="*/ 1756 h 528"/>
                <a:gd name="T42" fmla="*/ 1889 w 517"/>
                <a:gd name="T43" fmla="*/ 1237 h 528"/>
                <a:gd name="T44" fmla="*/ 2096 w 517"/>
                <a:gd name="T45" fmla="*/ 1060 h 528"/>
                <a:gd name="T46" fmla="*/ 2255 w 517"/>
                <a:gd name="T47" fmla="*/ 906 h 528"/>
                <a:gd name="T48" fmla="*/ 2407 w 517"/>
                <a:gd name="T49" fmla="*/ 789 h 528"/>
                <a:gd name="T50" fmla="*/ 2346 w 517"/>
                <a:gd name="T51" fmla="*/ 520 h 5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17"/>
                <a:gd name="T79" fmla="*/ 0 h 528"/>
                <a:gd name="T80" fmla="*/ 517 w 517"/>
                <a:gd name="T81" fmla="*/ 528 h 52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17" h="528">
                  <a:moveTo>
                    <a:pt x="491" y="108"/>
                  </a:moveTo>
                  <a:cubicBezTo>
                    <a:pt x="484" y="109"/>
                    <a:pt x="478" y="110"/>
                    <a:pt x="471" y="112"/>
                  </a:cubicBezTo>
                  <a:cubicBezTo>
                    <a:pt x="463" y="114"/>
                    <a:pt x="447" y="120"/>
                    <a:pt x="447" y="120"/>
                  </a:cubicBezTo>
                  <a:cubicBezTo>
                    <a:pt x="390" y="118"/>
                    <a:pt x="331" y="122"/>
                    <a:pt x="275" y="108"/>
                  </a:cubicBezTo>
                  <a:cubicBezTo>
                    <a:pt x="251" y="92"/>
                    <a:pt x="235" y="73"/>
                    <a:pt x="207" y="64"/>
                  </a:cubicBezTo>
                  <a:cubicBezTo>
                    <a:pt x="192" y="41"/>
                    <a:pt x="174" y="35"/>
                    <a:pt x="151" y="20"/>
                  </a:cubicBezTo>
                  <a:cubicBezTo>
                    <a:pt x="146" y="17"/>
                    <a:pt x="144" y="11"/>
                    <a:pt x="139" y="8"/>
                  </a:cubicBezTo>
                  <a:cubicBezTo>
                    <a:pt x="132" y="4"/>
                    <a:pt x="115" y="0"/>
                    <a:pt x="115" y="0"/>
                  </a:cubicBezTo>
                  <a:cubicBezTo>
                    <a:pt x="96" y="5"/>
                    <a:pt x="79" y="9"/>
                    <a:pt x="63" y="20"/>
                  </a:cubicBezTo>
                  <a:cubicBezTo>
                    <a:pt x="51" y="56"/>
                    <a:pt x="32" y="84"/>
                    <a:pt x="11" y="116"/>
                  </a:cubicBezTo>
                  <a:cubicBezTo>
                    <a:pt x="0" y="159"/>
                    <a:pt x="18" y="199"/>
                    <a:pt x="43" y="232"/>
                  </a:cubicBezTo>
                  <a:cubicBezTo>
                    <a:pt x="52" y="243"/>
                    <a:pt x="55" y="260"/>
                    <a:pt x="67" y="268"/>
                  </a:cubicBezTo>
                  <a:cubicBezTo>
                    <a:pt x="79" y="276"/>
                    <a:pt x="91" y="284"/>
                    <a:pt x="103" y="292"/>
                  </a:cubicBezTo>
                  <a:cubicBezTo>
                    <a:pt x="111" y="297"/>
                    <a:pt x="127" y="308"/>
                    <a:pt x="127" y="308"/>
                  </a:cubicBezTo>
                  <a:cubicBezTo>
                    <a:pt x="140" y="327"/>
                    <a:pt x="146" y="349"/>
                    <a:pt x="159" y="368"/>
                  </a:cubicBezTo>
                  <a:cubicBezTo>
                    <a:pt x="165" y="394"/>
                    <a:pt x="177" y="418"/>
                    <a:pt x="183" y="444"/>
                  </a:cubicBezTo>
                  <a:cubicBezTo>
                    <a:pt x="184" y="448"/>
                    <a:pt x="194" y="493"/>
                    <a:pt x="199" y="500"/>
                  </a:cubicBezTo>
                  <a:cubicBezTo>
                    <a:pt x="207" y="512"/>
                    <a:pt x="231" y="528"/>
                    <a:pt x="231" y="528"/>
                  </a:cubicBezTo>
                  <a:cubicBezTo>
                    <a:pt x="251" y="523"/>
                    <a:pt x="253" y="519"/>
                    <a:pt x="259" y="500"/>
                  </a:cubicBezTo>
                  <a:cubicBezTo>
                    <a:pt x="264" y="468"/>
                    <a:pt x="262" y="436"/>
                    <a:pt x="267" y="404"/>
                  </a:cubicBezTo>
                  <a:cubicBezTo>
                    <a:pt x="268" y="396"/>
                    <a:pt x="290" y="366"/>
                    <a:pt x="291" y="364"/>
                  </a:cubicBezTo>
                  <a:cubicBezTo>
                    <a:pt x="315" y="328"/>
                    <a:pt x="355" y="269"/>
                    <a:pt x="395" y="256"/>
                  </a:cubicBezTo>
                  <a:cubicBezTo>
                    <a:pt x="406" y="239"/>
                    <a:pt x="422" y="231"/>
                    <a:pt x="439" y="220"/>
                  </a:cubicBezTo>
                  <a:cubicBezTo>
                    <a:pt x="453" y="211"/>
                    <a:pt x="457" y="197"/>
                    <a:pt x="471" y="188"/>
                  </a:cubicBezTo>
                  <a:cubicBezTo>
                    <a:pt x="481" y="174"/>
                    <a:pt x="489" y="173"/>
                    <a:pt x="503" y="164"/>
                  </a:cubicBezTo>
                  <a:cubicBezTo>
                    <a:pt x="517" y="143"/>
                    <a:pt x="515" y="84"/>
                    <a:pt x="491" y="108"/>
                  </a:cubicBez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63500">
              <a:solidFill>
                <a:srgbClr val="FFFF99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71" name="Text Box 123"/>
            <p:cNvSpPr txBox="1">
              <a:spLocks noChangeArrowheads="1"/>
            </p:cNvSpPr>
            <p:nvPr/>
          </p:nvSpPr>
          <p:spPr bwMode="auto">
            <a:xfrm>
              <a:off x="3969" y="2432"/>
              <a:ext cx="2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IV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2" name="Group 129"/>
          <p:cNvGrpSpPr>
            <a:grpSpLocks/>
          </p:cNvGrpSpPr>
          <p:nvPr/>
        </p:nvGrpSpPr>
        <p:grpSpPr bwMode="auto">
          <a:xfrm>
            <a:off x="1655763" y="4452938"/>
            <a:ext cx="687387" cy="1652587"/>
            <a:chOff x="1043" y="2805"/>
            <a:chExt cx="433" cy="1041"/>
          </a:xfrm>
        </p:grpSpPr>
        <p:sp>
          <p:nvSpPr>
            <p:cNvPr id="73" name="Freeform 30"/>
            <p:cNvSpPr>
              <a:spLocks/>
            </p:cNvSpPr>
            <p:nvPr/>
          </p:nvSpPr>
          <p:spPr bwMode="auto">
            <a:xfrm>
              <a:off x="1043" y="2805"/>
              <a:ext cx="433" cy="1041"/>
            </a:xfrm>
            <a:custGeom>
              <a:avLst/>
              <a:gdLst>
                <a:gd name="T0" fmla="*/ 124 w 433"/>
                <a:gd name="T1" fmla="*/ 3 h 1041"/>
                <a:gd name="T2" fmla="*/ 187 w 433"/>
                <a:gd name="T3" fmla="*/ 6 h 1041"/>
                <a:gd name="T4" fmla="*/ 202 w 433"/>
                <a:gd name="T5" fmla="*/ 33 h 1041"/>
                <a:gd name="T6" fmla="*/ 148 w 433"/>
                <a:gd name="T7" fmla="*/ 120 h 1041"/>
                <a:gd name="T8" fmla="*/ 121 w 433"/>
                <a:gd name="T9" fmla="*/ 138 h 1041"/>
                <a:gd name="T10" fmla="*/ 103 w 433"/>
                <a:gd name="T11" fmla="*/ 150 h 1041"/>
                <a:gd name="T12" fmla="*/ 115 w 433"/>
                <a:gd name="T13" fmla="*/ 228 h 1041"/>
                <a:gd name="T14" fmla="*/ 142 w 433"/>
                <a:gd name="T15" fmla="*/ 261 h 1041"/>
                <a:gd name="T16" fmla="*/ 166 w 433"/>
                <a:gd name="T17" fmla="*/ 285 h 1041"/>
                <a:gd name="T18" fmla="*/ 190 w 433"/>
                <a:gd name="T19" fmla="*/ 309 h 1041"/>
                <a:gd name="T20" fmla="*/ 238 w 433"/>
                <a:gd name="T21" fmla="*/ 360 h 1041"/>
                <a:gd name="T22" fmla="*/ 262 w 433"/>
                <a:gd name="T23" fmla="*/ 381 h 1041"/>
                <a:gd name="T24" fmla="*/ 292 w 433"/>
                <a:gd name="T25" fmla="*/ 411 h 1041"/>
                <a:gd name="T26" fmla="*/ 319 w 433"/>
                <a:gd name="T27" fmla="*/ 441 h 1041"/>
                <a:gd name="T28" fmla="*/ 343 w 433"/>
                <a:gd name="T29" fmla="*/ 462 h 1041"/>
                <a:gd name="T30" fmla="*/ 361 w 433"/>
                <a:gd name="T31" fmla="*/ 507 h 1041"/>
                <a:gd name="T32" fmla="*/ 367 w 433"/>
                <a:gd name="T33" fmla="*/ 525 h 1041"/>
                <a:gd name="T34" fmla="*/ 370 w 433"/>
                <a:gd name="T35" fmla="*/ 534 h 1041"/>
                <a:gd name="T36" fmla="*/ 340 w 433"/>
                <a:gd name="T37" fmla="*/ 648 h 1041"/>
                <a:gd name="T38" fmla="*/ 325 w 433"/>
                <a:gd name="T39" fmla="*/ 747 h 1041"/>
                <a:gd name="T40" fmla="*/ 328 w 433"/>
                <a:gd name="T41" fmla="*/ 780 h 1041"/>
                <a:gd name="T42" fmla="*/ 346 w 433"/>
                <a:gd name="T43" fmla="*/ 789 h 1041"/>
                <a:gd name="T44" fmla="*/ 415 w 433"/>
                <a:gd name="T45" fmla="*/ 807 h 1041"/>
                <a:gd name="T46" fmla="*/ 385 w 433"/>
                <a:gd name="T47" fmla="*/ 909 h 1041"/>
                <a:gd name="T48" fmla="*/ 280 w 433"/>
                <a:gd name="T49" fmla="*/ 873 h 1041"/>
                <a:gd name="T50" fmla="*/ 262 w 433"/>
                <a:gd name="T51" fmla="*/ 876 h 1041"/>
                <a:gd name="T52" fmla="*/ 250 w 433"/>
                <a:gd name="T53" fmla="*/ 921 h 1041"/>
                <a:gd name="T54" fmla="*/ 223 w 433"/>
                <a:gd name="T55" fmla="*/ 984 h 1041"/>
                <a:gd name="T56" fmla="*/ 193 w 433"/>
                <a:gd name="T57" fmla="*/ 1026 h 1041"/>
                <a:gd name="T58" fmla="*/ 166 w 433"/>
                <a:gd name="T59" fmla="*/ 1041 h 1041"/>
                <a:gd name="T60" fmla="*/ 121 w 433"/>
                <a:gd name="T61" fmla="*/ 1032 h 1041"/>
                <a:gd name="T62" fmla="*/ 130 w 433"/>
                <a:gd name="T63" fmla="*/ 978 h 1041"/>
                <a:gd name="T64" fmla="*/ 154 w 433"/>
                <a:gd name="T65" fmla="*/ 888 h 1041"/>
                <a:gd name="T66" fmla="*/ 175 w 433"/>
                <a:gd name="T67" fmla="*/ 834 h 1041"/>
                <a:gd name="T68" fmla="*/ 193 w 433"/>
                <a:gd name="T69" fmla="*/ 705 h 1041"/>
                <a:gd name="T70" fmla="*/ 190 w 433"/>
                <a:gd name="T71" fmla="*/ 615 h 1041"/>
                <a:gd name="T72" fmla="*/ 169 w 433"/>
                <a:gd name="T73" fmla="*/ 549 h 1041"/>
                <a:gd name="T74" fmla="*/ 154 w 433"/>
                <a:gd name="T75" fmla="*/ 483 h 1041"/>
                <a:gd name="T76" fmla="*/ 115 w 433"/>
                <a:gd name="T77" fmla="*/ 420 h 1041"/>
                <a:gd name="T78" fmla="*/ 97 w 433"/>
                <a:gd name="T79" fmla="*/ 408 h 1041"/>
                <a:gd name="T80" fmla="*/ 73 w 433"/>
                <a:gd name="T81" fmla="*/ 384 h 1041"/>
                <a:gd name="T82" fmla="*/ 64 w 433"/>
                <a:gd name="T83" fmla="*/ 366 h 1041"/>
                <a:gd name="T84" fmla="*/ 37 w 433"/>
                <a:gd name="T85" fmla="*/ 330 h 1041"/>
                <a:gd name="T86" fmla="*/ 19 w 433"/>
                <a:gd name="T87" fmla="*/ 303 h 1041"/>
                <a:gd name="T88" fmla="*/ 13 w 433"/>
                <a:gd name="T89" fmla="*/ 285 h 1041"/>
                <a:gd name="T90" fmla="*/ 64 w 433"/>
                <a:gd name="T91" fmla="*/ 51 h 1041"/>
                <a:gd name="T92" fmla="*/ 124 w 433"/>
                <a:gd name="T93" fmla="*/ 3 h 104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33"/>
                <a:gd name="T142" fmla="*/ 0 h 1041"/>
                <a:gd name="T143" fmla="*/ 433 w 433"/>
                <a:gd name="T144" fmla="*/ 1041 h 104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33" h="1041">
                  <a:moveTo>
                    <a:pt x="124" y="3"/>
                  </a:moveTo>
                  <a:cubicBezTo>
                    <a:pt x="146" y="0"/>
                    <a:pt x="165" y="0"/>
                    <a:pt x="187" y="6"/>
                  </a:cubicBezTo>
                  <a:cubicBezTo>
                    <a:pt x="201" y="27"/>
                    <a:pt x="197" y="17"/>
                    <a:pt x="202" y="33"/>
                  </a:cubicBezTo>
                  <a:cubicBezTo>
                    <a:pt x="198" y="64"/>
                    <a:pt x="176" y="101"/>
                    <a:pt x="148" y="120"/>
                  </a:cubicBezTo>
                  <a:cubicBezTo>
                    <a:pt x="139" y="126"/>
                    <a:pt x="130" y="132"/>
                    <a:pt x="121" y="138"/>
                  </a:cubicBezTo>
                  <a:cubicBezTo>
                    <a:pt x="115" y="142"/>
                    <a:pt x="103" y="150"/>
                    <a:pt x="103" y="150"/>
                  </a:cubicBezTo>
                  <a:cubicBezTo>
                    <a:pt x="96" y="171"/>
                    <a:pt x="95" y="214"/>
                    <a:pt x="115" y="228"/>
                  </a:cubicBezTo>
                  <a:cubicBezTo>
                    <a:pt x="120" y="243"/>
                    <a:pt x="129" y="252"/>
                    <a:pt x="142" y="261"/>
                  </a:cubicBezTo>
                  <a:cubicBezTo>
                    <a:pt x="149" y="271"/>
                    <a:pt x="156" y="278"/>
                    <a:pt x="166" y="285"/>
                  </a:cubicBezTo>
                  <a:cubicBezTo>
                    <a:pt x="173" y="295"/>
                    <a:pt x="180" y="302"/>
                    <a:pt x="190" y="309"/>
                  </a:cubicBezTo>
                  <a:cubicBezTo>
                    <a:pt x="203" y="328"/>
                    <a:pt x="225" y="341"/>
                    <a:pt x="238" y="360"/>
                  </a:cubicBezTo>
                  <a:cubicBezTo>
                    <a:pt x="244" y="369"/>
                    <a:pt x="262" y="381"/>
                    <a:pt x="262" y="381"/>
                  </a:cubicBezTo>
                  <a:cubicBezTo>
                    <a:pt x="269" y="392"/>
                    <a:pt x="281" y="404"/>
                    <a:pt x="292" y="411"/>
                  </a:cubicBezTo>
                  <a:cubicBezTo>
                    <a:pt x="298" y="420"/>
                    <a:pt x="310" y="435"/>
                    <a:pt x="319" y="441"/>
                  </a:cubicBezTo>
                  <a:cubicBezTo>
                    <a:pt x="325" y="450"/>
                    <a:pt x="343" y="462"/>
                    <a:pt x="343" y="462"/>
                  </a:cubicBezTo>
                  <a:cubicBezTo>
                    <a:pt x="352" y="476"/>
                    <a:pt x="356" y="491"/>
                    <a:pt x="361" y="507"/>
                  </a:cubicBezTo>
                  <a:cubicBezTo>
                    <a:pt x="363" y="513"/>
                    <a:pt x="365" y="519"/>
                    <a:pt x="367" y="525"/>
                  </a:cubicBezTo>
                  <a:cubicBezTo>
                    <a:pt x="368" y="528"/>
                    <a:pt x="370" y="534"/>
                    <a:pt x="370" y="534"/>
                  </a:cubicBezTo>
                  <a:cubicBezTo>
                    <a:pt x="366" y="618"/>
                    <a:pt x="373" y="598"/>
                    <a:pt x="340" y="648"/>
                  </a:cubicBezTo>
                  <a:cubicBezTo>
                    <a:pt x="333" y="681"/>
                    <a:pt x="336" y="715"/>
                    <a:pt x="325" y="747"/>
                  </a:cubicBezTo>
                  <a:cubicBezTo>
                    <a:pt x="326" y="758"/>
                    <a:pt x="325" y="769"/>
                    <a:pt x="328" y="780"/>
                  </a:cubicBezTo>
                  <a:cubicBezTo>
                    <a:pt x="329" y="784"/>
                    <a:pt x="343" y="788"/>
                    <a:pt x="346" y="789"/>
                  </a:cubicBezTo>
                  <a:cubicBezTo>
                    <a:pt x="369" y="796"/>
                    <a:pt x="391" y="803"/>
                    <a:pt x="415" y="807"/>
                  </a:cubicBezTo>
                  <a:cubicBezTo>
                    <a:pt x="433" y="834"/>
                    <a:pt x="420" y="897"/>
                    <a:pt x="385" y="909"/>
                  </a:cubicBezTo>
                  <a:cubicBezTo>
                    <a:pt x="345" y="904"/>
                    <a:pt x="320" y="877"/>
                    <a:pt x="280" y="873"/>
                  </a:cubicBezTo>
                  <a:cubicBezTo>
                    <a:pt x="274" y="874"/>
                    <a:pt x="267" y="872"/>
                    <a:pt x="262" y="876"/>
                  </a:cubicBezTo>
                  <a:cubicBezTo>
                    <a:pt x="254" y="883"/>
                    <a:pt x="252" y="912"/>
                    <a:pt x="250" y="921"/>
                  </a:cubicBezTo>
                  <a:cubicBezTo>
                    <a:pt x="244" y="943"/>
                    <a:pt x="233" y="964"/>
                    <a:pt x="223" y="984"/>
                  </a:cubicBezTo>
                  <a:cubicBezTo>
                    <a:pt x="213" y="1004"/>
                    <a:pt x="210" y="1012"/>
                    <a:pt x="193" y="1026"/>
                  </a:cubicBezTo>
                  <a:cubicBezTo>
                    <a:pt x="185" y="1033"/>
                    <a:pt x="166" y="1041"/>
                    <a:pt x="166" y="1041"/>
                  </a:cubicBezTo>
                  <a:cubicBezTo>
                    <a:pt x="150" y="1037"/>
                    <a:pt x="138" y="1034"/>
                    <a:pt x="121" y="1032"/>
                  </a:cubicBezTo>
                  <a:cubicBezTo>
                    <a:pt x="115" y="1013"/>
                    <a:pt x="119" y="994"/>
                    <a:pt x="130" y="978"/>
                  </a:cubicBezTo>
                  <a:cubicBezTo>
                    <a:pt x="134" y="945"/>
                    <a:pt x="140" y="917"/>
                    <a:pt x="154" y="888"/>
                  </a:cubicBezTo>
                  <a:cubicBezTo>
                    <a:pt x="163" y="869"/>
                    <a:pt x="162" y="851"/>
                    <a:pt x="175" y="834"/>
                  </a:cubicBezTo>
                  <a:cubicBezTo>
                    <a:pt x="189" y="792"/>
                    <a:pt x="189" y="749"/>
                    <a:pt x="193" y="705"/>
                  </a:cubicBezTo>
                  <a:cubicBezTo>
                    <a:pt x="192" y="675"/>
                    <a:pt x="192" y="645"/>
                    <a:pt x="190" y="615"/>
                  </a:cubicBezTo>
                  <a:cubicBezTo>
                    <a:pt x="188" y="594"/>
                    <a:pt x="176" y="569"/>
                    <a:pt x="169" y="549"/>
                  </a:cubicBezTo>
                  <a:cubicBezTo>
                    <a:pt x="162" y="528"/>
                    <a:pt x="160" y="505"/>
                    <a:pt x="154" y="483"/>
                  </a:cubicBezTo>
                  <a:cubicBezTo>
                    <a:pt x="147" y="459"/>
                    <a:pt x="137" y="435"/>
                    <a:pt x="115" y="420"/>
                  </a:cubicBezTo>
                  <a:cubicBezTo>
                    <a:pt x="109" y="416"/>
                    <a:pt x="97" y="408"/>
                    <a:pt x="97" y="408"/>
                  </a:cubicBezTo>
                  <a:cubicBezTo>
                    <a:pt x="90" y="398"/>
                    <a:pt x="81" y="394"/>
                    <a:pt x="73" y="384"/>
                  </a:cubicBezTo>
                  <a:cubicBezTo>
                    <a:pt x="62" y="371"/>
                    <a:pt x="71" y="380"/>
                    <a:pt x="64" y="366"/>
                  </a:cubicBezTo>
                  <a:cubicBezTo>
                    <a:pt x="58" y="353"/>
                    <a:pt x="45" y="342"/>
                    <a:pt x="37" y="330"/>
                  </a:cubicBezTo>
                  <a:cubicBezTo>
                    <a:pt x="32" y="322"/>
                    <a:pt x="22" y="312"/>
                    <a:pt x="19" y="303"/>
                  </a:cubicBezTo>
                  <a:cubicBezTo>
                    <a:pt x="17" y="297"/>
                    <a:pt x="13" y="285"/>
                    <a:pt x="13" y="285"/>
                  </a:cubicBezTo>
                  <a:cubicBezTo>
                    <a:pt x="5" y="193"/>
                    <a:pt x="0" y="115"/>
                    <a:pt x="64" y="51"/>
                  </a:cubicBezTo>
                  <a:cubicBezTo>
                    <a:pt x="73" y="24"/>
                    <a:pt x="100" y="15"/>
                    <a:pt x="124" y="3"/>
                  </a:cubicBezTo>
                  <a:close/>
                </a:path>
              </a:pathLst>
            </a:custGeom>
            <a:solidFill>
              <a:srgbClr val="FFFF00">
                <a:alpha val="50195"/>
              </a:srgbClr>
            </a:solidFill>
            <a:ln w="63500">
              <a:solidFill>
                <a:srgbClr val="FFFF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74" name="Text Box 124"/>
            <p:cNvSpPr txBox="1">
              <a:spLocks noChangeArrowheads="1"/>
            </p:cNvSpPr>
            <p:nvPr/>
          </p:nvSpPr>
          <p:spPr bwMode="auto">
            <a:xfrm>
              <a:off x="1202" y="3249"/>
              <a:ext cx="2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XI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3" name="Group 128"/>
          <p:cNvGrpSpPr>
            <a:grpSpLocks/>
          </p:cNvGrpSpPr>
          <p:nvPr/>
        </p:nvGrpSpPr>
        <p:grpSpPr bwMode="auto">
          <a:xfrm>
            <a:off x="466725" y="3529013"/>
            <a:ext cx="1252538" cy="1203325"/>
            <a:chOff x="294" y="2223"/>
            <a:chExt cx="789" cy="758"/>
          </a:xfrm>
        </p:grpSpPr>
        <p:sp>
          <p:nvSpPr>
            <p:cNvPr id="76" name="Freeform 31"/>
            <p:cNvSpPr>
              <a:spLocks/>
            </p:cNvSpPr>
            <p:nvPr/>
          </p:nvSpPr>
          <p:spPr bwMode="auto">
            <a:xfrm>
              <a:off x="294" y="2223"/>
              <a:ext cx="789" cy="607"/>
            </a:xfrm>
            <a:custGeom>
              <a:avLst/>
              <a:gdLst>
                <a:gd name="T0" fmla="*/ 21 w 789"/>
                <a:gd name="T1" fmla="*/ 0 h 607"/>
                <a:gd name="T2" fmla="*/ 240 w 789"/>
                <a:gd name="T3" fmla="*/ 45 h 607"/>
                <a:gd name="T4" fmla="*/ 279 w 789"/>
                <a:gd name="T5" fmla="*/ 57 h 607"/>
                <a:gd name="T6" fmla="*/ 321 w 789"/>
                <a:gd name="T7" fmla="*/ 72 h 607"/>
                <a:gd name="T8" fmla="*/ 411 w 789"/>
                <a:gd name="T9" fmla="*/ 102 h 607"/>
                <a:gd name="T10" fmla="*/ 444 w 789"/>
                <a:gd name="T11" fmla="*/ 129 h 607"/>
                <a:gd name="T12" fmla="*/ 453 w 789"/>
                <a:gd name="T13" fmla="*/ 156 h 607"/>
                <a:gd name="T14" fmla="*/ 456 w 789"/>
                <a:gd name="T15" fmla="*/ 165 h 607"/>
                <a:gd name="T16" fmla="*/ 459 w 789"/>
                <a:gd name="T17" fmla="*/ 294 h 607"/>
                <a:gd name="T18" fmla="*/ 492 w 789"/>
                <a:gd name="T19" fmla="*/ 333 h 607"/>
                <a:gd name="T20" fmla="*/ 552 w 789"/>
                <a:gd name="T21" fmla="*/ 321 h 607"/>
                <a:gd name="T22" fmla="*/ 612 w 789"/>
                <a:gd name="T23" fmla="*/ 282 h 607"/>
                <a:gd name="T24" fmla="*/ 648 w 789"/>
                <a:gd name="T25" fmla="*/ 312 h 607"/>
                <a:gd name="T26" fmla="*/ 654 w 789"/>
                <a:gd name="T27" fmla="*/ 330 h 607"/>
                <a:gd name="T28" fmla="*/ 639 w 789"/>
                <a:gd name="T29" fmla="*/ 378 h 607"/>
                <a:gd name="T30" fmla="*/ 693 w 789"/>
                <a:gd name="T31" fmla="*/ 408 h 607"/>
                <a:gd name="T32" fmla="*/ 720 w 789"/>
                <a:gd name="T33" fmla="*/ 420 h 607"/>
                <a:gd name="T34" fmla="*/ 726 w 789"/>
                <a:gd name="T35" fmla="*/ 429 h 607"/>
                <a:gd name="T36" fmla="*/ 735 w 789"/>
                <a:gd name="T37" fmla="*/ 432 h 607"/>
                <a:gd name="T38" fmla="*/ 759 w 789"/>
                <a:gd name="T39" fmla="*/ 462 h 607"/>
                <a:gd name="T40" fmla="*/ 780 w 789"/>
                <a:gd name="T41" fmla="*/ 486 h 607"/>
                <a:gd name="T42" fmla="*/ 786 w 789"/>
                <a:gd name="T43" fmla="*/ 504 h 607"/>
                <a:gd name="T44" fmla="*/ 789 w 789"/>
                <a:gd name="T45" fmla="*/ 513 h 607"/>
                <a:gd name="T46" fmla="*/ 747 w 789"/>
                <a:gd name="T47" fmla="*/ 603 h 607"/>
                <a:gd name="T48" fmla="*/ 684 w 789"/>
                <a:gd name="T49" fmla="*/ 597 h 607"/>
                <a:gd name="T50" fmla="*/ 642 w 789"/>
                <a:gd name="T51" fmla="*/ 558 h 607"/>
                <a:gd name="T52" fmla="*/ 606 w 789"/>
                <a:gd name="T53" fmla="*/ 540 h 607"/>
                <a:gd name="T54" fmla="*/ 486 w 789"/>
                <a:gd name="T55" fmla="*/ 474 h 607"/>
                <a:gd name="T56" fmla="*/ 408 w 789"/>
                <a:gd name="T57" fmla="*/ 450 h 607"/>
                <a:gd name="T58" fmla="*/ 381 w 789"/>
                <a:gd name="T59" fmla="*/ 444 h 607"/>
                <a:gd name="T60" fmla="*/ 345 w 789"/>
                <a:gd name="T61" fmla="*/ 423 h 607"/>
                <a:gd name="T62" fmla="*/ 321 w 789"/>
                <a:gd name="T63" fmla="*/ 417 h 607"/>
                <a:gd name="T64" fmla="*/ 285 w 789"/>
                <a:gd name="T65" fmla="*/ 402 h 607"/>
                <a:gd name="T66" fmla="*/ 267 w 789"/>
                <a:gd name="T67" fmla="*/ 396 h 607"/>
                <a:gd name="T68" fmla="*/ 231 w 789"/>
                <a:gd name="T69" fmla="*/ 366 h 607"/>
                <a:gd name="T70" fmla="*/ 213 w 789"/>
                <a:gd name="T71" fmla="*/ 342 h 607"/>
                <a:gd name="T72" fmla="*/ 201 w 789"/>
                <a:gd name="T73" fmla="*/ 324 h 607"/>
                <a:gd name="T74" fmla="*/ 168 w 789"/>
                <a:gd name="T75" fmla="*/ 279 h 607"/>
                <a:gd name="T76" fmla="*/ 144 w 789"/>
                <a:gd name="T77" fmla="*/ 255 h 607"/>
                <a:gd name="T78" fmla="*/ 120 w 789"/>
                <a:gd name="T79" fmla="*/ 234 h 607"/>
                <a:gd name="T80" fmla="*/ 90 w 789"/>
                <a:gd name="T81" fmla="*/ 201 h 607"/>
                <a:gd name="T82" fmla="*/ 54 w 789"/>
                <a:gd name="T83" fmla="*/ 150 h 607"/>
                <a:gd name="T84" fmla="*/ 15 w 789"/>
                <a:gd name="T85" fmla="*/ 87 h 607"/>
                <a:gd name="T86" fmla="*/ 6 w 789"/>
                <a:gd name="T87" fmla="*/ 60 h 607"/>
                <a:gd name="T88" fmla="*/ 0 w 789"/>
                <a:gd name="T89" fmla="*/ 42 h 607"/>
                <a:gd name="T90" fmla="*/ 21 w 789"/>
                <a:gd name="T91" fmla="*/ 0 h 60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89"/>
                <a:gd name="T139" fmla="*/ 0 h 607"/>
                <a:gd name="T140" fmla="*/ 789 w 789"/>
                <a:gd name="T141" fmla="*/ 607 h 60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89" h="607">
                  <a:moveTo>
                    <a:pt x="21" y="0"/>
                  </a:moveTo>
                  <a:cubicBezTo>
                    <a:pt x="99" y="4"/>
                    <a:pt x="165" y="26"/>
                    <a:pt x="240" y="45"/>
                  </a:cubicBezTo>
                  <a:cubicBezTo>
                    <a:pt x="252" y="53"/>
                    <a:pt x="265" y="53"/>
                    <a:pt x="279" y="57"/>
                  </a:cubicBezTo>
                  <a:cubicBezTo>
                    <a:pt x="292" y="66"/>
                    <a:pt x="306" y="68"/>
                    <a:pt x="321" y="72"/>
                  </a:cubicBezTo>
                  <a:cubicBezTo>
                    <a:pt x="352" y="81"/>
                    <a:pt x="380" y="96"/>
                    <a:pt x="411" y="102"/>
                  </a:cubicBezTo>
                  <a:lnTo>
                    <a:pt x="444" y="129"/>
                  </a:lnTo>
                  <a:cubicBezTo>
                    <a:pt x="444" y="129"/>
                    <a:pt x="453" y="156"/>
                    <a:pt x="453" y="156"/>
                  </a:cubicBezTo>
                  <a:cubicBezTo>
                    <a:pt x="454" y="159"/>
                    <a:pt x="456" y="165"/>
                    <a:pt x="456" y="165"/>
                  </a:cubicBezTo>
                  <a:cubicBezTo>
                    <a:pt x="457" y="208"/>
                    <a:pt x="456" y="251"/>
                    <a:pt x="459" y="294"/>
                  </a:cubicBezTo>
                  <a:cubicBezTo>
                    <a:pt x="460" y="311"/>
                    <a:pt x="492" y="333"/>
                    <a:pt x="492" y="333"/>
                  </a:cubicBezTo>
                  <a:cubicBezTo>
                    <a:pt x="511" y="361"/>
                    <a:pt x="533" y="327"/>
                    <a:pt x="552" y="321"/>
                  </a:cubicBezTo>
                  <a:cubicBezTo>
                    <a:pt x="561" y="295"/>
                    <a:pt x="588" y="288"/>
                    <a:pt x="612" y="282"/>
                  </a:cubicBezTo>
                  <a:cubicBezTo>
                    <a:pt x="636" y="285"/>
                    <a:pt x="639" y="291"/>
                    <a:pt x="648" y="312"/>
                  </a:cubicBezTo>
                  <a:cubicBezTo>
                    <a:pt x="651" y="318"/>
                    <a:pt x="654" y="330"/>
                    <a:pt x="654" y="330"/>
                  </a:cubicBezTo>
                  <a:cubicBezTo>
                    <a:pt x="649" y="388"/>
                    <a:pt x="650" y="344"/>
                    <a:pt x="639" y="378"/>
                  </a:cubicBezTo>
                  <a:cubicBezTo>
                    <a:pt x="657" y="390"/>
                    <a:pt x="675" y="396"/>
                    <a:pt x="693" y="408"/>
                  </a:cubicBezTo>
                  <a:cubicBezTo>
                    <a:pt x="701" y="413"/>
                    <a:pt x="720" y="420"/>
                    <a:pt x="720" y="420"/>
                  </a:cubicBezTo>
                  <a:cubicBezTo>
                    <a:pt x="722" y="423"/>
                    <a:pt x="723" y="427"/>
                    <a:pt x="726" y="429"/>
                  </a:cubicBezTo>
                  <a:cubicBezTo>
                    <a:pt x="728" y="431"/>
                    <a:pt x="733" y="430"/>
                    <a:pt x="735" y="432"/>
                  </a:cubicBezTo>
                  <a:cubicBezTo>
                    <a:pt x="745" y="442"/>
                    <a:pt x="743" y="457"/>
                    <a:pt x="759" y="462"/>
                  </a:cubicBezTo>
                  <a:cubicBezTo>
                    <a:pt x="763" y="474"/>
                    <a:pt x="771" y="477"/>
                    <a:pt x="780" y="486"/>
                  </a:cubicBezTo>
                  <a:cubicBezTo>
                    <a:pt x="782" y="492"/>
                    <a:pt x="784" y="498"/>
                    <a:pt x="786" y="504"/>
                  </a:cubicBezTo>
                  <a:cubicBezTo>
                    <a:pt x="787" y="507"/>
                    <a:pt x="789" y="513"/>
                    <a:pt x="789" y="513"/>
                  </a:cubicBezTo>
                  <a:cubicBezTo>
                    <a:pt x="787" y="550"/>
                    <a:pt x="788" y="589"/>
                    <a:pt x="747" y="603"/>
                  </a:cubicBezTo>
                  <a:cubicBezTo>
                    <a:pt x="726" y="602"/>
                    <a:pt x="702" y="607"/>
                    <a:pt x="684" y="597"/>
                  </a:cubicBezTo>
                  <a:cubicBezTo>
                    <a:pt x="665" y="586"/>
                    <a:pt x="659" y="569"/>
                    <a:pt x="642" y="558"/>
                  </a:cubicBezTo>
                  <a:cubicBezTo>
                    <a:pt x="631" y="551"/>
                    <a:pt x="617" y="546"/>
                    <a:pt x="606" y="540"/>
                  </a:cubicBezTo>
                  <a:cubicBezTo>
                    <a:pt x="567" y="518"/>
                    <a:pt x="532" y="483"/>
                    <a:pt x="486" y="474"/>
                  </a:cubicBezTo>
                  <a:cubicBezTo>
                    <a:pt x="458" y="468"/>
                    <a:pt x="434" y="459"/>
                    <a:pt x="408" y="450"/>
                  </a:cubicBezTo>
                  <a:cubicBezTo>
                    <a:pt x="378" y="440"/>
                    <a:pt x="400" y="452"/>
                    <a:pt x="381" y="444"/>
                  </a:cubicBezTo>
                  <a:cubicBezTo>
                    <a:pt x="368" y="438"/>
                    <a:pt x="359" y="427"/>
                    <a:pt x="345" y="423"/>
                  </a:cubicBezTo>
                  <a:cubicBezTo>
                    <a:pt x="337" y="421"/>
                    <a:pt x="321" y="417"/>
                    <a:pt x="321" y="417"/>
                  </a:cubicBezTo>
                  <a:cubicBezTo>
                    <a:pt x="292" y="398"/>
                    <a:pt x="315" y="410"/>
                    <a:pt x="285" y="402"/>
                  </a:cubicBezTo>
                  <a:cubicBezTo>
                    <a:pt x="279" y="400"/>
                    <a:pt x="267" y="396"/>
                    <a:pt x="267" y="396"/>
                  </a:cubicBezTo>
                  <a:cubicBezTo>
                    <a:pt x="259" y="384"/>
                    <a:pt x="243" y="374"/>
                    <a:pt x="231" y="366"/>
                  </a:cubicBezTo>
                  <a:cubicBezTo>
                    <a:pt x="224" y="356"/>
                    <a:pt x="219" y="352"/>
                    <a:pt x="213" y="342"/>
                  </a:cubicBezTo>
                  <a:cubicBezTo>
                    <a:pt x="209" y="336"/>
                    <a:pt x="201" y="324"/>
                    <a:pt x="201" y="324"/>
                  </a:cubicBezTo>
                  <a:cubicBezTo>
                    <a:pt x="196" y="303"/>
                    <a:pt x="186" y="291"/>
                    <a:pt x="168" y="279"/>
                  </a:cubicBezTo>
                  <a:cubicBezTo>
                    <a:pt x="161" y="269"/>
                    <a:pt x="154" y="262"/>
                    <a:pt x="144" y="255"/>
                  </a:cubicBezTo>
                  <a:cubicBezTo>
                    <a:pt x="138" y="246"/>
                    <a:pt x="120" y="234"/>
                    <a:pt x="120" y="234"/>
                  </a:cubicBezTo>
                  <a:cubicBezTo>
                    <a:pt x="112" y="222"/>
                    <a:pt x="100" y="211"/>
                    <a:pt x="90" y="201"/>
                  </a:cubicBezTo>
                  <a:cubicBezTo>
                    <a:pt x="84" y="182"/>
                    <a:pt x="63" y="169"/>
                    <a:pt x="54" y="150"/>
                  </a:cubicBezTo>
                  <a:cubicBezTo>
                    <a:pt x="44" y="130"/>
                    <a:pt x="31" y="103"/>
                    <a:pt x="15" y="87"/>
                  </a:cubicBezTo>
                  <a:cubicBezTo>
                    <a:pt x="12" y="78"/>
                    <a:pt x="9" y="69"/>
                    <a:pt x="6" y="60"/>
                  </a:cubicBezTo>
                  <a:cubicBezTo>
                    <a:pt x="4" y="54"/>
                    <a:pt x="0" y="42"/>
                    <a:pt x="0" y="42"/>
                  </a:cubicBezTo>
                  <a:cubicBezTo>
                    <a:pt x="4" y="24"/>
                    <a:pt x="4" y="8"/>
                    <a:pt x="21" y="0"/>
                  </a:cubicBezTo>
                  <a:close/>
                </a:path>
              </a:pathLst>
            </a:custGeom>
            <a:solidFill>
              <a:srgbClr val="333399">
                <a:alpha val="50195"/>
              </a:srgbClr>
            </a:solidFill>
            <a:ln w="50800">
              <a:solidFill>
                <a:srgbClr val="333399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77" name="Text Box 125"/>
            <p:cNvSpPr txBox="1">
              <a:spLocks noChangeArrowheads="1"/>
            </p:cNvSpPr>
            <p:nvPr/>
          </p:nvSpPr>
          <p:spPr bwMode="auto">
            <a:xfrm>
              <a:off x="612" y="2750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X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4" name="Group 127"/>
          <p:cNvGrpSpPr>
            <a:grpSpLocks/>
          </p:cNvGrpSpPr>
          <p:nvPr/>
        </p:nvGrpSpPr>
        <p:grpSpPr bwMode="auto">
          <a:xfrm>
            <a:off x="352425" y="2963863"/>
            <a:ext cx="1647825" cy="1060450"/>
            <a:chOff x="222" y="1867"/>
            <a:chExt cx="1038" cy="668"/>
          </a:xfrm>
        </p:grpSpPr>
        <p:sp>
          <p:nvSpPr>
            <p:cNvPr id="79" name="Freeform 32"/>
            <p:cNvSpPr>
              <a:spLocks/>
            </p:cNvSpPr>
            <p:nvPr/>
          </p:nvSpPr>
          <p:spPr bwMode="auto">
            <a:xfrm>
              <a:off x="222" y="1867"/>
              <a:ext cx="1038" cy="668"/>
            </a:xfrm>
            <a:custGeom>
              <a:avLst/>
              <a:gdLst>
                <a:gd name="T0" fmla="*/ 63 w 1038"/>
                <a:gd name="T1" fmla="*/ 368 h 668"/>
                <a:gd name="T2" fmla="*/ 72 w 1038"/>
                <a:gd name="T3" fmla="*/ 350 h 668"/>
                <a:gd name="T4" fmla="*/ 90 w 1038"/>
                <a:gd name="T5" fmla="*/ 341 h 668"/>
                <a:gd name="T6" fmla="*/ 204 w 1038"/>
                <a:gd name="T7" fmla="*/ 350 h 668"/>
                <a:gd name="T8" fmla="*/ 441 w 1038"/>
                <a:gd name="T9" fmla="*/ 422 h 668"/>
                <a:gd name="T10" fmla="*/ 537 w 1038"/>
                <a:gd name="T11" fmla="*/ 464 h 668"/>
                <a:gd name="T12" fmla="*/ 564 w 1038"/>
                <a:gd name="T13" fmla="*/ 497 h 668"/>
                <a:gd name="T14" fmla="*/ 582 w 1038"/>
                <a:gd name="T15" fmla="*/ 503 h 668"/>
                <a:gd name="T16" fmla="*/ 738 w 1038"/>
                <a:gd name="T17" fmla="*/ 503 h 668"/>
                <a:gd name="T18" fmla="*/ 783 w 1038"/>
                <a:gd name="T19" fmla="*/ 575 h 668"/>
                <a:gd name="T20" fmla="*/ 822 w 1038"/>
                <a:gd name="T21" fmla="*/ 623 h 668"/>
                <a:gd name="T22" fmla="*/ 912 w 1038"/>
                <a:gd name="T23" fmla="*/ 659 h 668"/>
                <a:gd name="T24" fmla="*/ 981 w 1038"/>
                <a:gd name="T25" fmla="*/ 626 h 668"/>
                <a:gd name="T26" fmla="*/ 966 w 1038"/>
                <a:gd name="T27" fmla="*/ 575 h 668"/>
                <a:gd name="T28" fmla="*/ 948 w 1038"/>
                <a:gd name="T29" fmla="*/ 563 h 668"/>
                <a:gd name="T30" fmla="*/ 939 w 1038"/>
                <a:gd name="T31" fmla="*/ 557 h 668"/>
                <a:gd name="T32" fmla="*/ 894 w 1038"/>
                <a:gd name="T33" fmla="*/ 524 h 668"/>
                <a:gd name="T34" fmla="*/ 876 w 1038"/>
                <a:gd name="T35" fmla="*/ 512 h 668"/>
                <a:gd name="T36" fmla="*/ 861 w 1038"/>
                <a:gd name="T37" fmla="*/ 473 h 668"/>
                <a:gd name="T38" fmla="*/ 897 w 1038"/>
                <a:gd name="T39" fmla="*/ 401 h 668"/>
                <a:gd name="T40" fmla="*/ 915 w 1038"/>
                <a:gd name="T41" fmla="*/ 386 h 668"/>
                <a:gd name="T42" fmla="*/ 936 w 1038"/>
                <a:gd name="T43" fmla="*/ 362 h 668"/>
                <a:gd name="T44" fmla="*/ 975 w 1038"/>
                <a:gd name="T45" fmla="*/ 290 h 668"/>
                <a:gd name="T46" fmla="*/ 996 w 1038"/>
                <a:gd name="T47" fmla="*/ 269 h 668"/>
                <a:gd name="T48" fmla="*/ 1011 w 1038"/>
                <a:gd name="T49" fmla="*/ 233 h 668"/>
                <a:gd name="T50" fmla="*/ 1038 w 1038"/>
                <a:gd name="T51" fmla="*/ 197 h 668"/>
                <a:gd name="T52" fmla="*/ 1008 w 1038"/>
                <a:gd name="T53" fmla="*/ 161 h 668"/>
                <a:gd name="T54" fmla="*/ 852 w 1038"/>
                <a:gd name="T55" fmla="*/ 98 h 668"/>
                <a:gd name="T56" fmla="*/ 774 w 1038"/>
                <a:gd name="T57" fmla="*/ 71 h 668"/>
                <a:gd name="T58" fmla="*/ 711 w 1038"/>
                <a:gd name="T59" fmla="*/ 44 h 668"/>
                <a:gd name="T60" fmla="*/ 549 w 1038"/>
                <a:gd name="T61" fmla="*/ 29 h 668"/>
                <a:gd name="T62" fmla="*/ 309 w 1038"/>
                <a:gd name="T63" fmla="*/ 26 h 668"/>
                <a:gd name="T64" fmla="*/ 42 w 1038"/>
                <a:gd name="T65" fmla="*/ 2 h 668"/>
                <a:gd name="T66" fmla="*/ 12 w 1038"/>
                <a:gd name="T67" fmla="*/ 5 h 668"/>
                <a:gd name="T68" fmla="*/ 3 w 1038"/>
                <a:gd name="T69" fmla="*/ 32 h 668"/>
                <a:gd name="T70" fmla="*/ 0 w 1038"/>
                <a:gd name="T71" fmla="*/ 41 h 668"/>
                <a:gd name="T72" fmla="*/ 9 w 1038"/>
                <a:gd name="T73" fmla="*/ 80 h 668"/>
                <a:gd name="T74" fmla="*/ 12 w 1038"/>
                <a:gd name="T75" fmla="*/ 89 h 668"/>
                <a:gd name="T76" fmla="*/ 0 w 1038"/>
                <a:gd name="T77" fmla="*/ 251 h 668"/>
                <a:gd name="T78" fmla="*/ 3 w 1038"/>
                <a:gd name="T79" fmla="*/ 308 h 668"/>
                <a:gd name="T80" fmla="*/ 63 w 1038"/>
                <a:gd name="T81" fmla="*/ 368 h 6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38"/>
                <a:gd name="T124" fmla="*/ 0 h 668"/>
                <a:gd name="T125" fmla="*/ 1038 w 1038"/>
                <a:gd name="T126" fmla="*/ 668 h 66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38" h="668">
                  <a:moveTo>
                    <a:pt x="63" y="368"/>
                  </a:moveTo>
                  <a:cubicBezTo>
                    <a:pt x="67" y="362"/>
                    <a:pt x="67" y="355"/>
                    <a:pt x="72" y="350"/>
                  </a:cubicBezTo>
                  <a:cubicBezTo>
                    <a:pt x="77" y="345"/>
                    <a:pt x="84" y="345"/>
                    <a:pt x="90" y="341"/>
                  </a:cubicBezTo>
                  <a:cubicBezTo>
                    <a:pt x="129" y="343"/>
                    <a:pt x="166" y="342"/>
                    <a:pt x="204" y="350"/>
                  </a:cubicBezTo>
                  <a:cubicBezTo>
                    <a:pt x="285" y="366"/>
                    <a:pt x="363" y="396"/>
                    <a:pt x="441" y="422"/>
                  </a:cubicBezTo>
                  <a:cubicBezTo>
                    <a:pt x="472" y="432"/>
                    <a:pt x="516" y="437"/>
                    <a:pt x="537" y="464"/>
                  </a:cubicBezTo>
                  <a:cubicBezTo>
                    <a:pt x="546" y="475"/>
                    <a:pt x="550" y="491"/>
                    <a:pt x="564" y="497"/>
                  </a:cubicBezTo>
                  <a:cubicBezTo>
                    <a:pt x="570" y="500"/>
                    <a:pt x="582" y="503"/>
                    <a:pt x="582" y="503"/>
                  </a:cubicBezTo>
                  <a:cubicBezTo>
                    <a:pt x="656" y="498"/>
                    <a:pt x="640" y="497"/>
                    <a:pt x="738" y="503"/>
                  </a:cubicBezTo>
                  <a:cubicBezTo>
                    <a:pt x="754" y="527"/>
                    <a:pt x="770" y="550"/>
                    <a:pt x="783" y="575"/>
                  </a:cubicBezTo>
                  <a:cubicBezTo>
                    <a:pt x="793" y="594"/>
                    <a:pt x="800" y="618"/>
                    <a:pt x="822" y="623"/>
                  </a:cubicBezTo>
                  <a:cubicBezTo>
                    <a:pt x="832" y="652"/>
                    <a:pt x="885" y="656"/>
                    <a:pt x="912" y="659"/>
                  </a:cubicBezTo>
                  <a:cubicBezTo>
                    <a:pt x="975" y="656"/>
                    <a:pt x="971" y="668"/>
                    <a:pt x="981" y="626"/>
                  </a:cubicBezTo>
                  <a:cubicBezTo>
                    <a:pt x="979" y="611"/>
                    <a:pt x="979" y="586"/>
                    <a:pt x="966" y="575"/>
                  </a:cubicBezTo>
                  <a:cubicBezTo>
                    <a:pt x="961" y="570"/>
                    <a:pt x="954" y="567"/>
                    <a:pt x="948" y="563"/>
                  </a:cubicBezTo>
                  <a:cubicBezTo>
                    <a:pt x="945" y="561"/>
                    <a:pt x="939" y="557"/>
                    <a:pt x="939" y="557"/>
                  </a:cubicBezTo>
                  <a:cubicBezTo>
                    <a:pt x="928" y="541"/>
                    <a:pt x="910" y="534"/>
                    <a:pt x="894" y="524"/>
                  </a:cubicBezTo>
                  <a:cubicBezTo>
                    <a:pt x="888" y="520"/>
                    <a:pt x="876" y="512"/>
                    <a:pt x="876" y="512"/>
                  </a:cubicBezTo>
                  <a:cubicBezTo>
                    <a:pt x="868" y="500"/>
                    <a:pt x="864" y="487"/>
                    <a:pt x="861" y="473"/>
                  </a:cubicBezTo>
                  <a:cubicBezTo>
                    <a:pt x="865" y="454"/>
                    <a:pt x="880" y="412"/>
                    <a:pt x="897" y="401"/>
                  </a:cubicBezTo>
                  <a:cubicBezTo>
                    <a:pt x="905" y="396"/>
                    <a:pt x="909" y="394"/>
                    <a:pt x="915" y="386"/>
                  </a:cubicBezTo>
                  <a:cubicBezTo>
                    <a:pt x="934" y="362"/>
                    <a:pt x="919" y="374"/>
                    <a:pt x="936" y="362"/>
                  </a:cubicBezTo>
                  <a:cubicBezTo>
                    <a:pt x="944" y="337"/>
                    <a:pt x="945" y="300"/>
                    <a:pt x="975" y="290"/>
                  </a:cubicBezTo>
                  <a:cubicBezTo>
                    <a:pt x="989" y="269"/>
                    <a:pt x="980" y="274"/>
                    <a:pt x="996" y="269"/>
                  </a:cubicBezTo>
                  <a:cubicBezTo>
                    <a:pt x="1001" y="259"/>
                    <a:pt x="1004" y="242"/>
                    <a:pt x="1011" y="233"/>
                  </a:cubicBezTo>
                  <a:cubicBezTo>
                    <a:pt x="1024" y="216"/>
                    <a:pt x="1032" y="216"/>
                    <a:pt x="1038" y="197"/>
                  </a:cubicBezTo>
                  <a:cubicBezTo>
                    <a:pt x="1032" y="179"/>
                    <a:pt x="1021" y="174"/>
                    <a:pt x="1008" y="161"/>
                  </a:cubicBezTo>
                  <a:cubicBezTo>
                    <a:pt x="968" y="121"/>
                    <a:pt x="906" y="113"/>
                    <a:pt x="852" y="98"/>
                  </a:cubicBezTo>
                  <a:cubicBezTo>
                    <a:pt x="826" y="90"/>
                    <a:pt x="800" y="77"/>
                    <a:pt x="774" y="71"/>
                  </a:cubicBezTo>
                  <a:cubicBezTo>
                    <a:pt x="755" y="59"/>
                    <a:pt x="733" y="49"/>
                    <a:pt x="711" y="44"/>
                  </a:cubicBezTo>
                  <a:cubicBezTo>
                    <a:pt x="671" y="18"/>
                    <a:pt x="565" y="29"/>
                    <a:pt x="549" y="29"/>
                  </a:cubicBezTo>
                  <a:cubicBezTo>
                    <a:pt x="472" y="21"/>
                    <a:pt x="385" y="28"/>
                    <a:pt x="309" y="26"/>
                  </a:cubicBezTo>
                  <a:cubicBezTo>
                    <a:pt x="217" y="16"/>
                    <a:pt x="131" y="24"/>
                    <a:pt x="42" y="2"/>
                  </a:cubicBezTo>
                  <a:cubicBezTo>
                    <a:pt x="32" y="3"/>
                    <a:pt x="21" y="0"/>
                    <a:pt x="12" y="5"/>
                  </a:cubicBezTo>
                  <a:cubicBezTo>
                    <a:pt x="4" y="10"/>
                    <a:pt x="6" y="23"/>
                    <a:pt x="3" y="32"/>
                  </a:cubicBezTo>
                  <a:cubicBezTo>
                    <a:pt x="2" y="35"/>
                    <a:pt x="0" y="41"/>
                    <a:pt x="0" y="41"/>
                  </a:cubicBezTo>
                  <a:cubicBezTo>
                    <a:pt x="4" y="68"/>
                    <a:pt x="1" y="55"/>
                    <a:pt x="9" y="80"/>
                  </a:cubicBezTo>
                  <a:cubicBezTo>
                    <a:pt x="10" y="83"/>
                    <a:pt x="12" y="89"/>
                    <a:pt x="12" y="89"/>
                  </a:cubicBezTo>
                  <a:cubicBezTo>
                    <a:pt x="10" y="144"/>
                    <a:pt x="8" y="197"/>
                    <a:pt x="0" y="251"/>
                  </a:cubicBezTo>
                  <a:cubicBezTo>
                    <a:pt x="1" y="270"/>
                    <a:pt x="1" y="289"/>
                    <a:pt x="3" y="308"/>
                  </a:cubicBezTo>
                  <a:cubicBezTo>
                    <a:pt x="7" y="342"/>
                    <a:pt x="36" y="354"/>
                    <a:pt x="63" y="368"/>
                  </a:cubicBezTo>
                  <a:close/>
                </a:path>
              </a:pathLst>
            </a:custGeom>
            <a:solidFill>
              <a:schemeClr val="hlink">
                <a:alpha val="50195"/>
              </a:schemeClr>
            </a:solidFill>
            <a:ln w="63500">
              <a:solidFill>
                <a:schemeClr val="hlink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0" name="Text Box 126"/>
            <p:cNvSpPr txBox="1">
              <a:spLocks noChangeArrowheads="1"/>
            </p:cNvSpPr>
            <p:nvPr/>
          </p:nvSpPr>
          <p:spPr bwMode="auto">
            <a:xfrm>
              <a:off x="703" y="1979"/>
              <a:ext cx="2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XII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0" y="71414"/>
            <a:ext cx="9144000" cy="1143008"/>
          </a:xfrm>
          <a:prstGeom prst="rect">
            <a:avLst/>
          </a:prstGeom>
          <a:solidFill>
            <a:srgbClr val="FFFFFF"/>
          </a:solidFill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Эндемичные</a:t>
            </a:r>
            <a:r>
              <a:rPr lang="ru-RU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микрогенцентры</a:t>
            </a:r>
            <a:r>
              <a:rPr lang="ru-RU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ДРКР</a:t>
            </a:r>
            <a:br>
              <a:rPr lang="ru-RU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(П. М. Жуковский, 1970)</a:t>
            </a:r>
          </a:p>
        </p:txBody>
      </p:sp>
      <p:pic>
        <p:nvPicPr>
          <p:cNvPr id="88" name="Picture 3" descr="m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" y="1309688"/>
            <a:ext cx="8988425" cy="5481637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89" name="Oval 16"/>
          <p:cNvSpPr>
            <a:spLocks noChangeArrowheads="1"/>
          </p:cNvSpPr>
          <p:nvPr/>
        </p:nvSpPr>
        <p:spPr bwMode="auto">
          <a:xfrm>
            <a:off x="7596188" y="5373688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73" name="Oval 17"/>
          <p:cNvSpPr>
            <a:spLocks noChangeArrowheads="1"/>
          </p:cNvSpPr>
          <p:nvPr/>
        </p:nvSpPr>
        <p:spPr bwMode="auto">
          <a:xfrm>
            <a:off x="7667625" y="53006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74" name="Oval 18"/>
          <p:cNvSpPr>
            <a:spLocks noChangeArrowheads="1"/>
          </p:cNvSpPr>
          <p:nvPr/>
        </p:nvSpPr>
        <p:spPr bwMode="auto">
          <a:xfrm>
            <a:off x="7740650" y="5229225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75" name="Oval 19"/>
          <p:cNvSpPr>
            <a:spLocks noChangeArrowheads="1"/>
          </p:cNvSpPr>
          <p:nvPr/>
        </p:nvSpPr>
        <p:spPr bwMode="auto">
          <a:xfrm>
            <a:off x="7812088" y="5157788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76" name="Oval 20"/>
          <p:cNvSpPr>
            <a:spLocks noChangeArrowheads="1"/>
          </p:cNvSpPr>
          <p:nvPr/>
        </p:nvSpPr>
        <p:spPr bwMode="auto">
          <a:xfrm>
            <a:off x="8101013" y="50847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77" name="Oval 21"/>
          <p:cNvSpPr>
            <a:spLocks noChangeArrowheads="1"/>
          </p:cNvSpPr>
          <p:nvPr/>
        </p:nvSpPr>
        <p:spPr bwMode="auto">
          <a:xfrm>
            <a:off x="8027988" y="53006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78" name="Oval 22"/>
          <p:cNvSpPr>
            <a:spLocks noChangeArrowheads="1"/>
          </p:cNvSpPr>
          <p:nvPr/>
        </p:nvSpPr>
        <p:spPr bwMode="auto">
          <a:xfrm>
            <a:off x="8532813" y="5445125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79" name="Oval 23"/>
          <p:cNvSpPr>
            <a:spLocks noChangeArrowheads="1"/>
          </p:cNvSpPr>
          <p:nvPr/>
        </p:nvSpPr>
        <p:spPr bwMode="auto">
          <a:xfrm>
            <a:off x="8532813" y="5734050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80" name="Oval 24"/>
          <p:cNvSpPr>
            <a:spLocks noChangeArrowheads="1"/>
          </p:cNvSpPr>
          <p:nvPr/>
        </p:nvSpPr>
        <p:spPr bwMode="auto">
          <a:xfrm>
            <a:off x="8388350" y="4797425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81" name="Oval 25"/>
          <p:cNvSpPr>
            <a:spLocks noChangeArrowheads="1"/>
          </p:cNvSpPr>
          <p:nvPr/>
        </p:nvSpPr>
        <p:spPr bwMode="auto">
          <a:xfrm>
            <a:off x="8243888" y="3429000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82" name="Oval 26"/>
          <p:cNvSpPr>
            <a:spLocks noChangeArrowheads="1"/>
          </p:cNvSpPr>
          <p:nvPr/>
        </p:nvSpPr>
        <p:spPr bwMode="auto">
          <a:xfrm>
            <a:off x="8089900" y="2962275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83" name="Oval 27"/>
          <p:cNvSpPr>
            <a:spLocks noChangeArrowheads="1"/>
          </p:cNvSpPr>
          <p:nvPr/>
        </p:nvSpPr>
        <p:spPr bwMode="auto">
          <a:xfrm>
            <a:off x="8027988" y="48688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84" name="Oval 28"/>
          <p:cNvSpPr>
            <a:spLocks noChangeArrowheads="1"/>
          </p:cNvSpPr>
          <p:nvPr/>
        </p:nvSpPr>
        <p:spPr bwMode="auto">
          <a:xfrm>
            <a:off x="5219700" y="3500438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85" name="Oval 29"/>
          <p:cNvSpPr>
            <a:spLocks noChangeArrowheads="1"/>
          </p:cNvSpPr>
          <p:nvPr/>
        </p:nvSpPr>
        <p:spPr bwMode="auto">
          <a:xfrm>
            <a:off x="5148263" y="35734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86" name="Oval 30"/>
          <p:cNvSpPr>
            <a:spLocks noChangeArrowheads="1"/>
          </p:cNvSpPr>
          <p:nvPr/>
        </p:nvSpPr>
        <p:spPr bwMode="auto">
          <a:xfrm>
            <a:off x="5292725" y="31416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87" name="Oval 31"/>
          <p:cNvSpPr>
            <a:spLocks noChangeArrowheads="1"/>
          </p:cNvSpPr>
          <p:nvPr/>
        </p:nvSpPr>
        <p:spPr bwMode="auto">
          <a:xfrm>
            <a:off x="5364163" y="31416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88" name="Oval 32"/>
          <p:cNvSpPr>
            <a:spLocks noChangeArrowheads="1"/>
          </p:cNvSpPr>
          <p:nvPr/>
        </p:nvSpPr>
        <p:spPr bwMode="auto">
          <a:xfrm>
            <a:off x="5292725" y="3068638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89" name="Oval 33"/>
          <p:cNvSpPr>
            <a:spLocks noChangeArrowheads="1"/>
          </p:cNvSpPr>
          <p:nvPr/>
        </p:nvSpPr>
        <p:spPr bwMode="auto">
          <a:xfrm>
            <a:off x="5364163" y="3284538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90" name="Oval 34"/>
          <p:cNvSpPr>
            <a:spLocks noChangeArrowheads="1"/>
          </p:cNvSpPr>
          <p:nvPr/>
        </p:nvSpPr>
        <p:spPr bwMode="auto">
          <a:xfrm>
            <a:off x="5435600" y="33575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91" name="Oval 35"/>
          <p:cNvSpPr>
            <a:spLocks noChangeArrowheads="1"/>
          </p:cNvSpPr>
          <p:nvPr/>
        </p:nvSpPr>
        <p:spPr bwMode="auto">
          <a:xfrm>
            <a:off x="4932363" y="33575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92" name="Oval 36"/>
          <p:cNvSpPr>
            <a:spLocks noChangeArrowheads="1"/>
          </p:cNvSpPr>
          <p:nvPr/>
        </p:nvSpPr>
        <p:spPr bwMode="auto">
          <a:xfrm>
            <a:off x="4427538" y="3213100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93" name="Oval 37"/>
          <p:cNvSpPr>
            <a:spLocks noChangeArrowheads="1"/>
          </p:cNvSpPr>
          <p:nvPr/>
        </p:nvSpPr>
        <p:spPr bwMode="auto">
          <a:xfrm>
            <a:off x="3851275" y="33575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94" name="Oval 38"/>
          <p:cNvSpPr>
            <a:spLocks noChangeArrowheads="1"/>
          </p:cNvSpPr>
          <p:nvPr/>
        </p:nvSpPr>
        <p:spPr bwMode="auto">
          <a:xfrm>
            <a:off x="4140200" y="35734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95" name="Oval 39"/>
          <p:cNvSpPr>
            <a:spLocks noChangeArrowheads="1"/>
          </p:cNvSpPr>
          <p:nvPr/>
        </p:nvSpPr>
        <p:spPr bwMode="auto">
          <a:xfrm>
            <a:off x="4067175" y="35734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96" name="Oval 40"/>
          <p:cNvSpPr>
            <a:spLocks noChangeArrowheads="1"/>
          </p:cNvSpPr>
          <p:nvPr/>
        </p:nvSpPr>
        <p:spPr bwMode="auto">
          <a:xfrm>
            <a:off x="3995738" y="35734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97" name="Oval 41"/>
          <p:cNvSpPr>
            <a:spLocks noChangeArrowheads="1"/>
          </p:cNvSpPr>
          <p:nvPr/>
        </p:nvSpPr>
        <p:spPr bwMode="auto">
          <a:xfrm>
            <a:off x="3924300" y="35734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98" name="Oval 42"/>
          <p:cNvSpPr>
            <a:spLocks noChangeArrowheads="1"/>
          </p:cNvSpPr>
          <p:nvPr/>
        </p:nvSpPr>
        <p:spPr bwMode="auto">
          <a:xfrm>
            <a:off x="3492500" y="3716338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99" name="Oval 43"/>
          <p:cNvSpPr>
            <a:spLocks noChangeArrowheads="1"/>
          </p:cNvSpPr>
          <p:nvPr/>
        </p:nvSpPr>
        <p:spPr bwMode="auto">
          <a:xfrm>
            <a:off x="3348038" y="4149725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0" name="Oval 44"/>
          <p:cNvSpPr>
            <a:spLocks noChangeArrowheads="1"/>
          </p:cNvSpPr>
          <p:nvPr/>
        </p:nvSpPr>
        <p:spPr bwMode="auto">
          <a:xfrm>
            <a:off x="3419475" y="4149725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1" name="Oval 45"/>
          <p:cNvSpPr>
            <a:spLocks noChangeArrowheads="1"/>
          </p:cNvSpPr>
          <p:nvPr/>
        </p:nvSpPr>
        <p:spPr bwMode="auto">
          <a:xfrm>
            <a:off x="4572000" y="4292600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2" name="Oval 46"/>
          <p:cNvSpPr>
            <a:spLocks noChangeArrowheads="1"/>
          </p:cNvSpPr>
          <p:nvPr/>
        </p:nvSpPr>
        <p:spPr bwMode="auto">
          <a:xfrm>
            <a:off x="4356100" y="44370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3" name="Oval 47"/>
          <p:cNvSpPr>
            <a:spLocks noChangeArrowheads="1"/>
          </p:cNvSpPr>
          <p:nvPr/>
        </p:nvSpPr>
        <p:spPr bwMode="auto">
          <a:xfrm>
            <a:off x="4572000" y="5373688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4" name="Oval 48"/>
          <p:cNvSpPr>
            <a:spLocks noChangeArrowheads="1"/>
          </p:cNvSpPr>
          <p:nvPr/>
        </p:nvSpPr>
        <p:spPr bwMode="auto">
          <a:xfrm>
            <a:off x="4643438" y="55165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" name="Oval 49"/>
          <p:cNvSpPr>
            <a:spLocks noChangeArrowheads="1"/>
          </p:cNvSpPr>
          <p:nvPr/>
        </p:nvSpPr>
        <p:spPr bwMode="auto">
          <a:xfrm>
            <a:off x="4787900" y="5661025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6" name="Oval 50"/>
          <p:cNvSpPr>
            <a:spLocks noChangeArrowheads="1"/>
          </p:cNvSpPr>
          <p:nvPr/>
        </p:nvSpPr>
        <p:spPr bwMode="auto">
          <a:xfrm>
            <a:off x="4859338" y="5445125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7" name="Oval 51"/>
          <p:cNvSpPr>
            <a:spLocks noChangeArrowheads="1"/>
          </p:cNvSpPr>
          <p:nvPr/>
        </p:nvSpPr>
        <p:spPr bwMode="auto">
          <a:xfrm>
            <a:off x="4716463" y="53006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8" name="Oval 52"/>
          <p:cNvSpPr>
            <a:spLocks noChangeArrowheads="1"/>
          </p:cNvSpPr>
          <p:nvPr/>
        </p:nvSpPr>
        <p:spPr bwMode="auto">
          <a:xfrm>
            <a:off x="5508625" y="4365625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9" name="Oval 53"/>
          <p:cNvSpPr>
            <a:spLocks noChangeArrowheads="1"/>
          </p:cNvSpPr>
          <p:nvPr/>
        </p:nvSpPr>
        <p:spPr bwMode="auto">
          <a:xfrm>
            <a:off x="5435600" y="44370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10" name="Oval 54"/>
          <p:cNvSpPr>
            <a:spLocks noChangeArrowheads="1"/>
          </p:cNvSpPr>
          <p:nvPr/>
        </p:nvSpPr>
        <p:spPr bwMode="auto">
          <a:xfrm>
            <a:off x="5219700" y="44370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11" name="Oval 55"/>
          <p:cNvSpPr>
            <a:spLocks noChangeArrowheads="1"/>
          </p:cNvSpPr>
          <p:nvPr/>
        </p:nvSpPr>
        <p:spPr bwMode="auto">
          <a:xfrm>
            <a:off x="5292725" y="4292600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12" name="Oval 56"/>
          <p:cNvSpPr>
            <a:spLocks noChangeArrowheads="1"/>
          </p:cNvSpPr>
          <p:nvPr/>
        </p:nvSpPr>
        <p:spPr bwMode="auto">
          <a:xfrm>
            <a:off x="5435600" y="4149725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13" name="Oval 57"/>
          <p:cNvSpPr>
            <a:spLocks noChangeArrowheads="1"/>
          </p:cNvSpPr>
          <p:nvPr/>
        </p:nvSpPr>
        <p:spPr bwMode="auto">
          <a:xfrm>
            <a:off x="5651500" y="4076700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14" name="Oval 58"/>
          <p:cNvSpPr>
            <a:spLocks noChangeArrowheads="1"/>
          </p:cNvSpPr>
          <p:nvPr/>
        </p:nvSpPr>
        <p:spPr bwMode="auto">
          <a:xfrm>
            <a:off x="5795963" y="3933825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15" name="Oval 59"/>
          <p:cNvSpPr>
            <a:spLocks noChangeArrowheads="1"/>
          </p:cNvSpPr>
          <p:nvPr/>
        </p:nvSpPr>
        <p:spPr bwMode="auto">
          <a:xfrm>
            <a:off x="5724525" y="4292600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16" name="Oval 60"/>
          <p:cNvSpPr>
            <a:spLocks noChangeArrowheads="1"/>
          </p:cNvSpPr>
          <p:nvPr/>
        </p:nvSpPr>
        <p:spPr bwMode="auto">
          <a:xfrm>
            <a:off x="4932363" y="4149725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17" name="Oval 61"/>
          <p:cNvSpPr>
            <a:spLocks noChangeArrowheads="1"/>
          </p:cNvSpPr>
          <p:nvPr/>
        </p:nvSpPr>
        <p:spPr bwMode="auto">
          <a:xfrm>
            <a:off x="6227763" y="3716338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18" name="Oval 62"/>
          <p:cNvSpPr>
            <a:spLocks noChangeArrowheads="1"/>
          </p:cNvSpPr>
          <p:nvPr/>
        </p:nvSpPr>
        <p:spPr bwMode="auto">
          <a:xfrm>
            <a:off x="6227763" y="3933825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19" name="Oval 63"/>
          <p:cNvSpPr>
            <a:spLocks noChangeArrowheads="1"/>
          </p:cNvSpPr>
          <p:nvPr/>
        </p:nvSpPr>
        <p:spPr bwMode="auto">
          <a:xfrm>
            <a:off x="6300788" y="4076700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20" name="Oval 64"/>
          <p:cNvSpPr>
            <a:spLocks noChangeArrowheads="1"/>
          </p:cNvSpPr>
          <p:nvPr/>
        </p:nvSpPr>
        <p:spPr bwMode="auto">
          <a:xfrm>
            <a:off x="468313" y="3644900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21" name="Oval 65"/>
          <p:cNvSpPr>
            <a:spLocks noChangeArrowheads="1"/>
          </p:cNvSpPr>
          <p:nvPr/>
        </p:nvSpPr>
        <p:spPr bwMode="auto">
          <a:xfrm>
            <a:off x="539750" y="37893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22" name="Oval 66"/>
          <p:cNvSpPr>
            <a:spLocks noChangeArrowheads="1"/>
          </p:cNvSpPr>
          <p:nvPr/>
        </p:nvSpPr>
        <p:spPr bwMode="auto">
          <a:xfrm>
            <a:off x="611188" y="3860800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23" name="Oval 67"/>
          <p:cNvSpPr>
            <a:spLocks noChangeArrowheads="1"/>
          </p:cNvSpPr>
          <p:nvPr/>
        </p:nvSpPr>
        <p:spPr bwMode="auto">
          <a:xfrm>
            <a:off x="1331913" y="46529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24" name="Oval 68"/>
          <p:cNvSpPr>
            <a:spLocks noChangeArrowheads="1"/>
          </p:cNvSpPr>
          <p:nvPr/>
        </p:nvSpPr>
        <p:spPr bwMode="auto">
          <a:xfrm>
            <a:off x="1476375" y="40052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25" name="Oval 69"/>
          <p:cNvSpPr>
            <a:spLocks noChangeArrowheads="1"/>
          </p:cNvSpPr>
          <p:nvPr/>
        </p:nvSpPr>
        <p:spPr bwMode="auto">
          <a:xfrm>
            <a:off x="1331913" y="4149725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26" name="Oval 70"/>
          <p:cNvSpPr>
            <a:spLocks noChangeArrowheads="1"/>
          </p:cNvSpPr>
          <p:nvPr/>
        </p:nvSpPr>
        <p:spPr bwMode="auto">
          <a:xfrm>
            <a:off x="1619250" y="35734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27" name="Oval 71"/>
          <p:cNvSpPr>
            <a:spLocks noChangeArrowheads="1"/>
          </p:cNvSpPr>
          <p:nvPr/>
        </p:nvSpPr>
        <p:spPr bwMode="auto">
          <a:xfrm>
            <a:off x="1187450" y="35734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28" name="Oval 72"/>
          <p:cNvSpPr>
            <a:spLocks noChangeArrowheads="1"/>
          </p:cNvSpPr>
          <p:nvPr/>
        </p:nvSpPr>
        <p:spPr bwMode="auto">
          <a:xfrm>
            <a:off x="539750" y="33575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29" name="Oval 73"/>
          <p:cNvSpPr>
            <a:spLocks noChangeArrowheads="1"/>
          </p:cNvSpPr>
          <p:nvPr/>
        </p:nvSpPr>
        <p:spPr bwMode="auto">
          <a:xfrm>
            <a:off x="684213" y="35734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30" name="Oval 74"/>
          <p:cNvSpPr>
            <a:spLocks noChangeArrowheads="1"/>
          </p:cNvSpPr>
          <p:nvPr/>
        </p:nvSpPr>
        <p:spPr bwMode="auto">
          <a:xfrm>
            <a:off x="755650" y="3716338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31" name="Oval 75"/>
          <p:cNvSpPr>
            <a:spLocks noChangeArrowheads="1"/>
          </p:cNvSpPr>
          <p:nvPr/>
        </p:nvSpPr>
        <p:spPr bwMode="auto">
          <a:xfrm>
            <a:off x="755650" y="37893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32" name="Oval 76"/>
          <p:cNvSpPr>
            <a:spLocks noChangeArrowheads="1"/>
          </p:cNvSpPr>
          <p:nvPr/>
        </p:nvSpPr>
        <p:spPr bwMode="auto">
          <a:xfrm>
            <a:off x="827088" y="3860800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33" name="Oval 77"/>
          <p:cNvSpPr>
            <a:spLocks noChangeArrowheads="1"/>
          </p:cNvSpPr>
          <p:nvPr/>
        </p:nvSpPr>
        <p:spPr bwMode="auto">
          <a:xfrm>
            <a:off x="971550" y="40052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34" name="Oval 78"/>
          <p:cNvSpPr>
            <a:spLocks noChangeArrowheads="1"/>
          </p:cNvSpPr>
          <p:nvPr/>
        </p:nvSpPr>
        <p:spPr bwMode="auto">
          <a:xfrm>
            <a:off x="1116013" y="4076700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35" name="Oval 79"/>
          <p:cNvSpPr>
            <a:spLocks noChangeArrowheads="1"/>
          </p:cNvSpPr>
          <p:nvPr/>
        </p:nvSpPr>
        <p:spPr bwMode="auto">
          <a:xfrm>
            <a:off x="1331913" y="4581525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36" name="Oval 80"/>
          <p:cNvSpPr>
            <a:spLocks noChangeArrowheads="1"/>
          </p:cNvSpPr>
          <p:nvPr/>
        </p:nvSpPr>
        <p:spPr bwMode="auto">
          <a:xfrm>
            <a:off x="1835150" y="4724400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37" name="Oval 81"/>
          <p:cNvSpPr>
            <a:spLocks noChangeArrowheads="1"/>
          </p:cNvSpPr>
          <p:nvPr/>
        </p:nvSpPr>
        <p:spPr bwMode="auto">
          <a:xfrm>
            <a:off x="1763713" y="4797425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38" name="Oval 82"/>
          <p:cNvSpPr>
            <a:spLocks noChangeArrowheads="1"/>
          </p:cNvSpPr>
          <p:nvPr/>
        </p:nvSpPr>
        <p:spPr bwMode="auto">
          <a:xfrm>
            <a:off x="1835150" y="4941888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39" name="Oval 83"/>
          <p:cNvSpPr>
            <a:spLocks noChangeArrowheads="1"/>
          </p:cNvSpPr>
          <p:nvPr/>
        </p:nvSpPr>
        <p:spPr bwMode="auto">
          <a:xfrm>
            <a:off x="1908175" y="50847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40" name="Oval 84"/>
          <p:cNvSpPr>
            <a:spLocks noChangeArrowheads="1"/>
          </p:cNvSpPr>
          <p:nvPr/>
        </p:nvSpPr>
        <p:spPr bwMode="auto">
          <a:xfrm>
            <a:off x="2124075" y="5157788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41" name="Oval 85"/>
          <p:cNvSpPr>
            <a:spLocks noChangeArrowheads="1"/>
          </p:cNvSpPr>
          <p:nvPr/>
        </p:nvSpPr>
        <p:spPr bwMode="auto">
          <a:xfrm>
            <a:off x="2124075" y="53006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42" name="Oval 86"/>
          <p:cNvSpPr>
            <a:spLocks noChangeArrowheads="1"/>
          </p:cNvSpPr>
          <p:nvPr/>
        </p:nvSpPr>
        <p:spPr bwMode="auto">
          <a:xfrm>
            <a:off x="2124075" y="5445125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43" name="Oval 87"/>
          <p:cNvSpPr>
            <a:spLocks noChangeArrowheads="1"/>
          </p:cNvSpPr>
          <p:nvPr/>
        </p:nvSpPr>
        <p:spPr bwMode="auto">
          <a:xfrm>
            <a:off x="2124075" y="5589588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44" name="Oval 88"/>
          <p:cNvSpPr>
            <a:spLocks noChangeArrowheads="1"/>
          </p:cNvSpPr>
          <p:nvPr/>
        </p:nvSpPr>
        <p:spPr bwMode="auto">
          <a:xfrm>
            <a:off x="2124075" y="5734050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45" name="Oval 89"/>
          <p:cNvSpPr>
            <a:spLocks noChangeArrowheads="1"/>
          </p:cNvSpPr>
          <p:nvPr/>
        </p:nvSpPr>
        <p:spPr bwMode="auto">
          <a:xfrm>
            <a:off x="2268538" y="5661025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46" name="Oval 90"/>
          <p:cNvSpPr>
            <a:spLocks noChangeArrowheads="1"/>
          </p:cNvSpPr>
          <p:nvPr/>
        </p:nvSpPr>
        <p:spPr bwMode="auto">
          <a:xfrm>
            <a:off x="1835150" y="5949950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47" name="Oval 91"/>
          <p:cNvSpPr>
            <a:spLocks noChangeArrowheads="1"/>
          </p:cNvSpPr>
          <p:nvPr/>
        </p:nvSpPr>
        <p:spPr bwMode="auto">
          <a:xfrm>
            <a:off x="5867400" y="3284538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48" name="Oval 92"/>
          <p:cNvSpPr>
            <a:spLocks noChangeArrowheads="1"/>
          </p:cNvSpPr>
          <p:nvPr/>
        </p:nvSpPr>
        <p:spPr bwMode="auto">
          <a:xfrm>
            <a:off x="5940425" y="33575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49" name="Oval 93"/>
          <p:cNvSpPr>
            <a:spLocks noChangeArrowheads="1"/>
          </p:cNvSpPr>
          <p:nvPr/>
        </p:nvSpPr>
        <p:spPr bwMode="auto">
          <a:xfrm>
            <a:off x="6011863" y="3429000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50" name="Oval 94"/>
          <p:cNvSpPr>
            <a:spLocks noChangeArrowheads="1"/>
          </p:cNvSpPr>
          <p:nvPr/>
        </p:nvSpPr>
        <p:spPr bwMode="auto">
          <a:xfrm>
            <a:off x="6084888" y="3429000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51" name="Oval 95"/>
          <p:cNvSpPr>
            <a:spLocks noChangeArrowheads="1"/>
          </p:cNvSpPr>
          <p:nvPr/>
        </p:nvSpPr>
        <p:spPr bwMode="auto">
          <a:xfrm>
            <a:off x="5435600" y="3068638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52" name="Oval 96"/>
          <p:cNvSpPr>
            <a:spLocks noChangeArrowheads="1"/>
          </p:cNvSpPr>
          <p:nvPr/>
        </p:nvSpPr>
        <p:spPr bwMode="auto">
          <a:xfrm>
            <a:off x="5219700" y="3357563"/>
            <a:ext cx="123825" cy="123825"/>
          </a:xfrm>
          <a:prstGeom prst="ellipse">
            <a:avLst/>
          </a:prstGeom>
          <a:ln w="190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0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9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0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6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9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2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5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8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1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4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0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3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6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9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2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5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8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1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4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0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3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6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9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2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5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8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4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7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0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3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6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9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2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5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8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1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4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0" y="189136"/>
            <a:ext cx="9144000" cy="863600"/>
          </a:xfrm>
          <a:prstGeom prst="rect">
            <a:avLst/>
          </a:prstGeom>
          <a:solidFill>
            <a:srgbClr val="FFFFFF"/>
          </a:solidFill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Культурная флора Земного шара</a:t>
            </a:r>
            <a:br>
              <a:rPr lang="ru-RU" sz="2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(Е. В. Вульф, 1932, 1987)</a:t>
            </a:r>
          </a:p>
        </p:txBody>
      </p:sp>
      <p:pic>
        <p:nvPicPr>
          <p:cNvPr id="73" name="Picture 10"/>
          <p:cNvPicPr>
            <a:picLocks noChangeAspect="1" noChangeArrowheads="1"/>
          </p:cNvPicPr>
          <p:nvPr/>
        </p:nvPicPr>
        <p:blipFill>
          <a:blip r:embed="rId2" cstate="print"/>
          <a:srcRect l="8267" t="22481" r="6584" b="23219"/>
          <a:stretch>
            <a:fillRect/>
          </a:stretch>
        </p:blipFill>
        <p:spPr bwMode="auto">
          <a:xfrm>
            <a:off x="142844" y="1428736"/>
            <a:ext cx="8865239" cy="5342229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84138" y="2090738"/>
            <a:ext cx="2976562" cy="1933575"/>
            <a:chOff x="22" y="1298"/>
            <a:chExt cx="1951" cy="1270"/>
          </a:xfrm>
        </p:grpSpPr>
        <p:sp>
          <p:nvSpPr>
            <p:cNvPr id="75" name="Freeform 11"/>
            <p:cNvSpPr>
              <a:spLocks/>
            </p:cNvSpPr>
            <p:nvPr/>
          </p:nvSpPr>
          <p:spPr bwMode="auto">
            <a:xfrm>
              <a:off x="22" y="1298"/>
              <a:ext cx="1951" cy="1270"/>
            </a:xfrm>
            <a:custGeom>
              <a:avLst/>
              <a:gdLst>
                <a:gd name="T0" fmla="*/ 182 w 1951"/>
                <a:gd name="T1" fmla="*/ 0 h 1270"/>
                <a:gd name="T2" fmla="*/ 1951 w 1951"/>
                <a:gd name="T3" fmla="*/ 454 h 1270"/>
                <a:gd name="T4" fmla="*/ 1905 w 1951"/>
                <a:gd name="T5" fmla="*/ 1270 h 1270"/>
                <a:gd name="T6" fmla="*/ 227 w 1951"/>
                <a:gd name="T7" fmla="*/ 1225 h 1270"/>
                <a:gd name="T8" fmla="*/ 0 w 1951"/>
                <a:gd name="T9" fmla="*/ 635 h 1270"/>
                <a:gd name="T10" fmla="*/ 0 w 1951"/>
                <a:gd name="T11" fmla="*/ 91 h 1270"/>
                <a:gd name="T12" fmla="*/ 182 w 1951"/>
                <a:gd name="T13" fmla="*/ 0 h 12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51"/>
                <a:gd name="T22" fmla="*/ 0 h 1270"/>
                <a:gd name="T23" fmla="*/ 1951 w 1951"/>
                <a:gd name="T24" fmla="*/ 1270 h 12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51" h="1270">
                  <a:moveTo>
                    <a:pt x="182" y="0"/>
                  </a:moveTo>
                  <a:lnTo>
                    <a:pt x="1951" y="454"/>
                  </a:lnTo>
                  <a:lnTo>
                    <a:pt x="1905" y="1270"/>
                  </a:lnTo>
                  <a:lnTo>
                    <a:pt x="227" y="1225"/>
                  </a:lnTo>
                  <a:lnTo>
                    <a:pt x="0" y="635"/>
                  </a:lnTo>
                  <a:lnTo>
                    <a:pt x="0" y="9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9900">
                <a:alpha val="12941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76" name="Text Box 28"/>
            <p:cNvSpPr txBox="1">
              <a:spLocks noChangeArrowheads="1"/>
            </p:cNvSpPr>
            <p:nvPr/>
          </p:nvSpPr>
          <p:spPr bwMode="auto">
            <a:xfrm>
              <a:off x="930" y="1842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X</a:t>
              </a:r>
              <a:endParaRPr lang="ru-RU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" name="Text Box 48"/>
            <p:cNvSpPr txBox="1">
              <a:spLocks noChangeArrowheads="1"/>
            </p:cNvSpPr>
            <p:nvPr/>
          </p:nvSpPr>
          <p:spPr bwMode="auto">
            <a:xfrm>
              <a:off x="884" y="2069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122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423863" y="4027488"/>
            <a:ext cx="1801812" cy="1449387"/>
            <a:chOff x="249" y="2523"/>
            <a:chExt cx="1180" cy="952"/>
          </a:xfrm>
        </p:grpSpPr>
        <p:sp>
          <p:nvSpPr>
            <p:cNvPr id="79" name="Freeform 26"/>
            <p:cNvSpPr>
              <a:spLocks/>
            </p:cNvSpPr>
            <p:nvPr/>
          </p:nvSpPr>
          <p:spPr bwMode="auto">
            <a:xfrm>
              <a:off x="249" y="2523"/>
              <a:ext cx="1180" cy="952"/>
            </a:xfrm>
            <a:custGeom>
              <a:avLst/>
              <a:gdLst>
                <a:gd name="T0" fmla="*/ 681 w 1180"/>
                <a:gd name="T1" fmla="*/ 952 h 952"/>
                <a:gd name="T2" fmla="*/ 1180 w 1180"/>
                <a:gd name="T3" fmla="*/ 45 h 952"/>
                <a:gd name="T4" fmla="*/ 0 w 1180"/>
                <a:gd name="T5" fmla="*/ 0 h 952"/>
                <a:gd name="T6" fmla="*/ 681 w 1180"/>
                <a:gd name="T7" fmla="*/ 952 h 9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80"/>
                <a:gd name="T13" fmla="*/ 0 h 952"/>
                <a:gd name="T14" fmla="*/ 1180 w 1180"/>
                <a:gd name="T15" fmla="*/ 952 h 9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80" h="952">
                  <a:moveTo>
                    <a:pt x="681" y="952"/>
                  </a:moveTo>
                  <a:lnTo>
                    <a:pt x="1180" y="45"/>
                  </a:lnTo>
                  <a:lnTo>
                    <a:pt x="0" y="0"/>
                  </a:lnTo>
                  <a:lnTo>
                    <a:pt x="681" y="952"/>
                  </a:lnTo>
                  <a:close/>
                </a:path>
              </a:pathLst>
            </a:custGeom>
            <a:solidFill>
              <a:srgbClr val="FF9900">
                <a:alpha val="12941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0" name="Text Box 29"/>
            <p:cNvSpPr txBox="1">
              <a:spLocks noChangeArrowheads="1"/>
            </p:cNvSpPr>
            <p:nvPr/>
          </p:nvSpPr>
          <p:spPr bwMode="auto">
            <a:xfrm>
              <a:off x="748" y="2659"/>
              <a:ext cx="2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XI</a:t>
              </a:r>
              <a:endParaRPr lang="ru-RU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81" name="Text Box 49"/>
            <p:cNvSpPr txBox="1">
              <a:spLocks noChangeArrowheads="1"/>
            </p:cNvSpPr>
            <p:nvPr/>
          </p:nvSpPr>
          <p:spPr bwMode="auto">
            <a:xfrm>
              <a:off x="703" y="2886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163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4" name="Group 68"/>
          <p:cNvGrpSpPr>
            <a:grpSpLocks/>
          </p:cNvGrpSpPr>
          <p:nvPr/>
        </p:nvGrpSpPr>
        <p:grpSpPr bwMode="auto">
          <a:xfrm>
            <a:off x="1509713" y="4108450"/>
            <a:ext cx="2074862" cy="2073275"/>
            <a:chOff x="930" y="2568"/>
            <a:chExt cx="1360" cy="1361"/>
          </a:xfrm>
        </p:grpSpPr>
        <p:sp>
          <p:nvSpPr>
            <p:cNvPr id="83" name="Freeform 27"/>
            <p:cNvSpPr>
              <a:spLocks/>
            </p:cNvSpPr>
            <p:nvPr/>
          </p:nvSpPr>
          <p:spPr bwMode="auto">
            <a:xfrm>
              <a:off x="930" y="2568"/>
              <a:ext cx="1360" cy="1361"/>
            </a:xfrm>
            <a:custGeom>
              <a:avLst/>
              <a:gdLst>
                <a:gd name="T0" fmla="*/ 499 w 1360"/>
                <a:gd name="T1" fmla="*/ 0 h 1361"/>
                <a:gd name="T2" fmla="*/ 997 w 1360"/>
                <a:gd name="T3" fmla="*/ 0 h 1361"/>
                <a:gd name="T4" fmla="*/ 1360 w 1360"/>
                <a:gd name="T5" fmla="*/ 726 h 1361"/>
                <a:gd name="T6" fmla="*/ 1043 w 1360"/>
                <a:gd name="T7" fmla="*/ 1361 h 1361"/>
                <a:gd name="T8" fmla="*/ 317 w 1360"/>
                <a:gd name="T9" fmla="*/ 1361 h 1361"/>
                <a:gd name="T10" fmla="*/ 0 w 1360"/>
                <a:gd name="T11" fmla="*/ 907 h 1361"/>
                <a:gd name="T12" fmla="*/ 499 w 1360"/>
                <a:gd name="T13" fmla="*/ 0 h 13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60"/>
                <a:gd name="T22" fmla="*/ 0 h 1361"/>
                <a:gd name="T23" fmla="*/ 1360 w 1360"/>
                <a:gd name="T24" fmla="*/ 1361 h 13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60" h="1361">
                  <a:moveTo>
                    <a:pt x="499" y="0"/>
                  </a:moveTo>
                  <a:lnTo>
                    <a:pt x="997" y="0"/>
                  </a:lnTo>
                  <a:lnTo>
                    <a:pt x="1360" y="726"/>
                  </a:lnTo>
                  <a:lnTo>
                    <a:pt x="1043" y="1361"/>
                  </a:lnTo>
                  <a:lnTo>
                    <a:pt x="317" y="1361"/>
                  </a:lnTo>
                  <a:lnTo>
                    <a:pt x="0" y="907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rgbClr val="FF9900">
                <a:alpha val="12941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4" name="Text Box 30"/>
            <p:cNvSpPr txBox="1">
              <a:spLocks noChangeArrowheads="1"/>
            </p:cNvSpPr>
            <p:nvPr/>
          </p:nvSpPr>
          <p:spPr bwMode="auto">
            <a:xfrm>
              <a:off x="1655" y="3113"/>
              <a:ext cx="2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XII</a:t>
              </a:r>
              <a:endParaRPr lang="ru-RU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85" name="Text Box 50"/>
            <p:cNvSpPr txBox="1">
              <a:spLocks noChangeArrowheads="1"/>
            </p:cNvSpPr>
            <p:nvPr/>
          </p:nvSpPr>
          <p:spPr bwMode="auto">
            <a:xfrm>
              <a:off x="1610" y="3339"/>
              <a:ext cx="4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286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2006600" y="6245225"/>
            <a:ext cx="1662113" cy="484188"/>
            <a:chOff x="1247" y="3929"/>
            <a:chExt cx="1089" cy="318"/>
          </a:xfrm>
        </p:grpSpPr>
        <p:sp>
          <p:nvSpPr>
            <p:cNvPr id="87" name="Freeform 13"/>
            <p:cNvSpPr>
              <a:spLocks/>
            </p:cNvSpPr>
            <p:nvPr/>
          </p:nvSpPr>
          <p:spPr bwMode="auto">
            <a:xfrm>
              <a:off x="1247" y="3929"/>
              <a:ext cx="1089" cy="318"/>
            </a:xfrm>
            <a:custGeom>
              <a:avLst/>
              <a:gdLst>
                <a:gd name="T0" fmla="*/ 0 w 1089"/>
                <a:gd name="T1" fmla="*/ 0 h 318"/>
                <a:gd name="T2" fmla="*/ 182 w 1089"/>
                <a:gd name="T3" fmla="*/ 318 h 318"/>
                <a:gd name="T4" fmla="*/ 1089 w 1089"/>
                <a:gd name="T5" fmla="*/ 318 h 318"/>
                <a:gd name="T6" fmla="*/ 726 w 1089"/>
                <a:gd name="T7" fmla="*/ 0 h 318"/>
                <a:gd name="T8" fmla="*/ 0 w 1089"/>
                <a:gd name="T9" fmla="*/ 0 h 3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9"/>
                <a:gd name="T16" fmla="*/ 0 h 318"/>
                <a:gd name="T17" fmla="*/ 1089 w 1089"/>
                <a:gd name="T18" fmla="*/ 318 h 3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9" h="318">
                  <a:moveTo>
                    <a:pt x="0" y="0"/>
                  </a:moveTo>
                  <a:lnTo>
                    <a:pt x="182" y="318"/>
                  </a:lnTo>
                  <a:lnTo>
                    <a:pt x="1089" y="318"/>
                  </a:lnTo>
                  <a:lnTo>
                    <a:pt x="7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>
                <a:alpha val="12941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8" name="Text Box 31"/>
            <p:cNvSpPr txBox="1">
              <a:spLocks noChangeArrowheads="1"/>
            </p:cNvSpPr>
            <p:nvPr/>
          </p:nvSpPr>
          <p:spPr bwMode="auto">
            <a:xfrm>
              <a:off x="1383" y="3974"/>
              <a:ext cx="3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XVI</a:t>
              </a:r>
              <a:endParaRPr lang="ru-RU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89" name="Text Box 51"/>
            <p:cNvSpPr txBox="1">
              <a:spLocks noChangeArrowheads="1"/>
            </p:cNvSpPr>
            <p:nvPr/>
          </p:nvSpPr>
          <p:spPr bwMode="auto">
            <a:xfrm>
              <a:off x="1655" y="3974"/>
              <a:ext cx="4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1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7" name="Group 77"/>
          <p:cNvGrpSpPr>
            <a:grpSpLocks/>
          </p:cNvGrpSpPr>
          <p:nvPr/>
        </p:nvGrpSpPr>
        <p:grpSpPr bwMode="auto">
          <a:xfrm>
            <a:off x="3584575" y="4173538"/>
            <a:ext cx="1316038" cy="1519237"/>
            <a:chOff x="2245" y="2614"/>
            <a:chExt cx="862" cy="998"/>
          </a:xfrm>
        </p:grpSpPr>
        <p:sp>
          <p:nvSpPr>
            <p:cNvPr id="91" name="Freeform 18"/>
            <p:cNvSpPr>
              <a:spLocks/>
            </p:cNvSpPr>
            <p:nvPr/>
          </p:nvSpPr>
          <p:spPr bwMode="auto">
            <a:xfrm>
              <a:off x="2245" y="2614"/>
              <a:ext cx="862" cy="998"/>
            </a:xfrm>
            <a:custGeom>
              <a:avLst/>
              <a:gdLst>
                <a:gd name="T0" fmla="*/ 862 w 862"/>
                <a:gd name="T1" fmla="*/ 0 h 998"/>
                <a:gd name="T2" fmla="*/ 0 w 862"/>
                <a:gd name="T3" fmla="*/ 0 h 998"/>
                <a:gd name="T4" fmla="*/ 45 w 862"/>
                <a:gd name="T5" fmla="*/ 680 h 998"/>
                <a:gd name="T6" fmla="*/ 272 w 862"/>
                <a:gd name="T7" fmla="*/ 998 h 998"/>
                <a:gd name="T8" fmla="*/ 862 w 862"/>
                <a:gd name="T9" fmla="*/ 998 h 998"/>
                <a:gd name="T10" fmla="*/ 862 w 862"/>
                <a:gd name="T11" fmla="*/ 0 h 9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62"/>
                <a:gd name="T19" fmla="*/ 0 h 998"/>
                <a:gd name="T20" fmla="*/ 862 w 862"/>
                <a:gd name="T21" fmla="*/ 998 h 9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62" h="998">
                  <a:moveTo>
                    <a:pt x="862" y="0"/>
                  </a:moveTo>
                  <a:lnTo>
                    <a:pt x="0" y="0"/>
                  </a:lnTo>
                  <a:lnTo>
                    <a:pt x="45" y="680"/>
                  </a:lnTo>
                  <a:lnTo>
                    <a:pt x="272" y="998"/>
                  </a:lnTo>
                  <a:lnTo>
                    <a:pt x="862" y="998"/>
                  </a:lnTo>
                  <a:lnTo>
                    <a:pt x="862" y="0"/>
                  </a:lnTo>
                  <a:close/>
                </a:path>
              </a:pathLst>
            </a:custGeom>
            <a:solidFill>
              <a:srgbClr val="FF9900">
                <a:alpha val="12941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92" name="Text Box 34"/>
            <p:cNvSpPr txBox="1">
              <a:spLocks noChangeArrowheads="1"/>
            </p:cNvSpPr>
            <p:nvPr/>
          </p:nvSpPr>
          <p:spPr bwMode="auto">
            <a:xfrm>
              <a:off x="2656" y="3021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II</a:t>
              </a:r>
              <a:endParaRPr lang="ru-RU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93" name="Text Box 52"/>
            <p:cNvSpPr txBox="1">
              <a:spLocks noChangeArrowheads="1"/>
            </p:cNvSpPr>
            <p:nvPr/>
          </p:nvSpPr>
          <p:spPr bwMode="auto">
            <a:xfrm>
              <a:off x="2562" y="3203"/>
              <a:ext cx="4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140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8" name="Group 76"/>
          <p:cNvGrpSpPr>
            <a:grpSpLocks/>
          </p:cNvGrpSpPr>
          <p:nvPr/>
        </p:nvGrpSpPr>
        <p:grpSpPr bwMode="auto">
          <a:xfrm>
            <a:off x="4951413" y="4173538"/>
            <a:ext cx="1176337" cy="1519237"/>
            <a:chOff x="3107" y="2614"/>
            <a:chExt cx="771" cy="998"/>
          </a:xfrm>
        </p:grpSpPr>
        <p:sp>
          <p:nvSpPr>
            <p:cNvPr id="95" name="Freeform 17"/>
            <p:cNvSpPr>
              <a:spLocks/>
            </p:cNvSpPr>
            <p:nvPr/>
          </p:nvSpPr>
          <p:spPr bwMode="auto">
            <a:xfrm>
              <a:off x="3107" y="2614"/>
              <a:ext cx="771" cy="998"/>
            </a:xfrm>
            <a:custGeom>
              <a:avLst/>
              <a:gdLst>
                <a:gd name="T0" fmla="*/ 771 w 771"/>
                <a:gd name="T1" fmla="*/ 907 h 998"/>
                <a:gd name="T2" fmla="*/ 317 w 771"/>
                <a:gd name="T3" fmla="*/ 998 h 998"/>
                <a:gd name="T4" fmla="*/ 0 w 771"/>
                <a:gd name="T5" fmla="*/ 998 h 998"/>
                <a:gd name="T6" fmla="*/ 0 w 771"/>
                <a:gd name="T7" fmla="*/ 90 h 998"/>
                <a:gd name="T8" fmla="*/ 0 w 771"/>
                <a:gd name="T9" fmla="*/ 0 h 998"/>
                <a:gd name="T10" fmla="*/ 181 w 771"/>
                <a:gd name="T11" fmla="*/ 0 h 998"/>
                <a:gd name="T12" fmla="*/ 317 w 771"/>
                <a:gd name="T13" fmla="*/ 181 h 998"/>
                <a:gd name="T14" fmla="*/ 499 w 771"/>
                <a:gd name="T15" fmla="*/ 90 h 998"/>
                <a:gd name="T16" fmla="*/ 771 w 771"/>
                <a:gd name="T17" fmla="*/ 907 h 9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71"/>
                <a:gd name="T28" fmla="*/ 0 h 998"/>
                <a:gd name="T29" fmla="*/ 771 w 771"/>
                <a:gd name="T30" fmla="*/ 998 h 9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71" h="998">
                  <a:moveTo>
                    <a:pt x="771" y="907"/>
                  </a:moveTo>
                  <a:lnTo>
                    <a:pt x="317" y="998"/>
                  </a:lnTo>
                  <a:lnTo>
                    <a:pt x="0" y="998"/>
                  </a:lnTo>
                  <a:lnTo>
                    <a:pt x="0" y="90"/>
                  </a:lnTo>
                  <a:lnTo>
                    <a:pt x="0" y="0"/>
                  </a:lnTo>
                  <a:lnTo>
                    <a:pt x="181" y="0"/>
                  </a:lnTo>
                  <a:lnTo>
                    <a:pt x="317" y="181"/>
                  </a:lnTo>
                  <a:lnTo>
                    <a:pt x="499" y="90"/>
                  </a:lnTo>
                  <a:lnTo>
                    <a:pt x="771" y="907"/>
                  </a:lnTo>
                  <a:close/>
                </a:path>
              </a:pathLst>
            </a:custGeom>
            <a:solidFill>
              <a:srgbClr val="FF9900">
                <a:alpha val="12941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96" name="Text Box 33"/>
            <p:cNvSpPr txBox="1">
              <a:spLocks noChangeArrowheads="1"/>
            </p:cNvSpPr>
            <p:nvPr/>
          </p:nvSpPr>
          <p:spPr bwMode="auto">
            <a:xfrm>
              <a:off x="3362" y="3021"/>
              <a:ext cx="2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III</a:t>
              </a:r>
              <a:endParaRPr lang="ru-RU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97" name="Text Box 53"/>
            <p:cNvSpPr txBox="1">
              <a:spLocks noChangeArrowheads="1"/>
            </p:cNvSpPr>
            <p:nvPr/>
          </p:nvSpPr>
          <p:spPr bwMode="auto">
            <a:xfrm>
              <a:off x="3288" y="3203"/>
              <a:ext cx="4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92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9" name="Group 74"/>
          <p:cNvGrpSpPr>
            <a:grpSpLocks/>
          </p:cNvGrpSpPr>
          <p:nvPr/>
        </p:nvGrpSpPr>
        <p:grpSpPr bwMode="auto">
          <a:xfrm>
            <a:off x="6199188" y="5035550"/>
            <a:ext cx="2630487" cy="1449388"/>
            <a:chOff x="3878" y="3158"/>
            <a:chExt cx="1724" cy="952"/>
          </a:xfrm>
        </p:grpSpPr>
        <p:sp>
          <p:nvSpPr>
            <p:cNvPr id="99" name="Freeform 16"/>
            <p:cNvSpPr>
              <a:spLocks/>
            </p:cNvSpPr>
            <p:nvPr/>
          </p:nvSpPr>
          <p:spPr bwMode="auto">
            <a:xfrm>
              <a:off x="3878" y="3158"/>
              <a:ext cx="1724" cy="952"/>
            </a:xfrm>
            <a:custGeom>
              <a:avLst/>
              <a:gdLst>
                <a:gd name="T0" fmla="*/ 1724 w 1724"/>
                <a:gd name="T1" fmla="*/ 363 h 952"/>
                <a:gd name="T2" fmla="*/ 998 w 1724"/>
                <a:gd name="T3" fmla="*/ 0 h 952"/>
                <a:gd name="T4" fmla="*/ 0 w 1724"/>
                <a:gd name="T5" fmla="*/ 363 h 952"/>
                <a:gd name="T6" fmla="*/ 1225 w 1724"/>
                <a:gd name="T7" fmla="*/ 952 h 952"/>
                <a:gd name="T8" fmla="*/ 1724 w 1724"/>
                <a:gd name="T9" fmla="*/ 363 h 9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4"/>
                <a:gd name="T16" fmla="*/ 0 h 952"/>
                <a:gd name="T17" fmla="*/ 1724 w 1724"/>
                <a:gd name="T18" fmla="*/ 952 h 9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4" h="952">
                  <a:moveTo>
                    <a:pt x="1724" y="363"/>
                  </a:moveTo>
                  <a:lnTo>
                    <a:pt x="998" y="0"/>
                  </a:lnTo>
                  <a:lnTo>
                    <a:pt x="0" y="363"/>
                  </a:lnTo>
                  <a:lnTo>
                    <a:pt x="1225" y="952"/>
                  </a:lnTo>
                  <a:lnTo>
                    <a:pt x="1724" y="363"/>
                  </a:lnTo>
                  <a:close/>
                </a:path>
              </a:pathLst>
            </a:custGeom>
            <a:solidFill>
              <a:srgbClr val="FF9900">
                <a:alpha val="12941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0" name="Text Box 41"/>
            <p:cNvSpPr txBox="1">
              <a:spLocks noChangeArrowheads="1"/>
            </p:cNvSpPr>
            <p:nvPr/>
          </p:nvSpPr>
          <p:spPr bwMode="auto">
            <a:xfrm>
              <a:off x="4712" y="3430"/>
              <a:ext cx="3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XIV</a:t>
              </a:r>
              <a:endParaRPr lang="ru-RU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01" name="Text Box 54"/>
            <p:cNvSpPr txBox="1">
              <a:spLocks noChangeArrowheads="1"/>
            </p:cNvSpPr>
            <p:nvPr/>
          </p:nvSpPr>
          <p:spPr bwMode="auto">
            <a:xfrm>
              <a:off x="4694" y="3657"/>
              <a:ext cx="4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36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0" name="Group 73"/>
          <p:cNvGrpSpPr>
            <a:grpSpLocks/>
          </p:cNvGrpSpPr>
          <p:nvPr/>
        </p:nvGrpSpPr>
        <p:grpSpPr bwMode="auto">
          <a:xfrm>
            <a:off x="5280025" y="4098925"/>
            <a:ext cx="3667125" cy="1450975"/>
            <a:chOff x="3288" y="2568"/>
            <a:chExt cx="2404" cy="953"/>
          </a:xfrm>
        </p:grpSpPr>
        <p:sp>
          <p:nvSpPr>
            <p:cNvPr id="103" name="Freeform 19"/>
            <p:cNvSpPr>
              <a:spLocks/>
            </p:cNvSpPr>
            <p:nvPr/>
          </p:nvSpPr>
          <p:spPr bwMode="auto">
            <a:xfrm>
              <a:off x="3288" y="2568"/>
              <a:ext cx="2404" cy="953"/>
            </a:xfrm>
            <a:custGeom>
              <a:avLst/>
              <a:gdLst>
                <a:gd name="T0" fmla="*/ 0 w 2404"/>
                <a:gd name="T1" fmla="*/ 46 h 953"/>
                <a:gd name="T2" fmla="*/ 1860 w 2404"/>
                <a:gd name="T3" fmla="*/ 0 h 953"/>
                <a:gd name="T4" fmla="*/ 2404 w 2404"/>
                <a:gd name="T5" fmla="*/ 953 h 953"/>
                <a:gd name="T6" fmla="*/ 2314 w 2404"/>
                <a:gd name="T7" fmla="*/ 953 h 953"/>
                <a:gd name="T8" fmla="*/ 1588 w 2404"/>
                <a:gd name="T9" fmla="*/ 590 h 953"/>
                <a:gd name="T10" fmla="*/ 590 w 2404"/>
                <a:gd name="T11" fmla="*/ 953 h 953"/>
                <a:gd name="T12" fmla="*/ 318 w 2404"/>
                <a:gd name="T13" fmla="*/ 136 h 953"/>
                <a:gd name="T14" fmla="*/ 136 w 2404"/>
                <a:gd name="T15" fmla="*/ 227 h 953"/>
                <a:gd name="T16" fmla="*/ 0 w 2404"/>
                <a:gd name="T17" fmla="*/ 46 h 9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04"/>
                <a:gd name="T28" fmla="*/ 0 h 953"/>
                <a:gd name="T29" fmla="*/ 2404 w 2404"/>
                <a:gd name="T30" fmla="*/ 953 h 9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04" h="953">
                  <a:moveTo>
                    <a:pt x="0" y="46"/>
                  </a:moveTo>
                  <a:lnTo>
                    <a:pt x="1860" y="0"/>
                  </a:lnTo>
                  <a:lnTo>
                    <a:pt x="2404" y="953"/>
                  </a:lnTo>
                  <a:lnTo>
                    <a:pt x="2314" y="953"/>
                  </a:lnTo>
                  <a:lnTo>
                    <a:pt x="1588" y="590"/>
                  </a:lnTo>
                  <a:lnTo>
                    <a:pt x="590" y="953"/>
                  </a:lnTo>
                  <a:lnTo>
                    <a:pt x="318" y="136"/>
                  </a:lnTo>
                  <a:lnTo>
                    <a:pt x="136" y="227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9900">
                <a:alpha val="12941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4" name="Text Box 40"/>
            <p:cNvSpPr txBox="1">
              <a:spLocks noChangeArrowheads="1"/>
            </p:cNvSpPr>
            <p:nvPr/>
          </p:nvSpPr>
          <p:spPr bwMode="auto">
            <a:xfrm>
              <a:off x="4422" y="2659"/>
              <a:ext cx="36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I</a:t>
              </a:r>
              <a:endParaRPr lang="ru-RU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05" name="Text Box 55"/>
            <p:cNvSpPr txBox="1">
              <a:spLocks noChangeArrowheads="1"/>
            </p:cNvSpPr>
            <p:nvPr/>
          </p:nvSpPr>
          <p:spPr bwMode="auto">
            <a:xfrm>
              <a:off x="4422" y="2840"/>
              <a:ext cx="489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617</a:t>
              </a:r>
              <a:endPara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1" name="Group 72"/>
          <p:cNvGrpSpPr>
            <a:grpSpLocks/>
          </p:cNvGrpSpPr>
          <p:nvPr/>
        </p:nvGrpSpPr>
        <p:grpSpPr bwMode="auto">
          <a:xfrm>
            <a:off x="7050088" y="3225800"/>
            <a:ext cx="1870075" cy="852488"/>
            <a:chOff x="4422" y="2024"/>
            <a:chExt cx="1225" cy="560"/>
          </a:xfrm>
        </p:grpSpPr>
        <p:sp>
          <p:nvSpPr>
            <p:cNvPr id="107" name="Freeform 25"/>
            <p:cNvSpPr>
              <a:spLocks/>
            </p:cNvSpPr>
            <p:nvPr/>
          </p:nvSpPr>
          <p:spPr bwMode="auto">
            <a:xfrm>
              <a:off x="4422" y="2024"/>
              <a:ext cx="1225" cy="560"/>
            </a:xfrm>
            <a:custGeom>
              <a:avLst/>
              <a:gdLst>
                <a:gd name="T0" fmla="*/ 2 w 1225"/>
                <a:gd name="T1" fmla="*/ 560 h 560"/>
                <a:gd name="T2" fmla="*/ 726 w 1225"/>
                <a:gd name="T3" fmla="*/ 544 h 560"/>
                <a:gd name="T4" fmla="*/ 1043 w 1225"/>
                <a:gd name="T5" fmla="*/ 408 h 560"/>
                <a:gd name="T6" fmla="*/ 1225 w 1225"/>
                <a:gd name="T7" fmla="*/ 0 h 560"/>
                <a:gd name="T8" fmla="*/ 0 w 1225"/>
                <a:gd name="T9" fmla="*/ 0 h 560"/>
                <a:gd name="T10" fmla="*/ 2 w 1225"/>
                <a:gd name="T11" fmla="*/ 560 h 5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25"/>
                <a:gd name="T19" fmla="*/ 0 h 560"/>
                <a:gd name="T20" fmla="*/ 1225 w 1225"/>
                <a:gd name="T21" fmla="*/ 560 h 5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25" h="560">
                  <a:moveTo>
                    <a:pt x="2" y="560"/>
                  </a:moveTo>
                  <a:lnTo>
                    <a:pt x="726" y="544"/>
                  </a:lnTo>
                  <a:lnTo>
                    <a:pt x="1043" y="408"/>
                  </a:lnTo>
                  <a:lnTo>
                    <a:pt x="1225" y="0"/>
                  </a:lnTo>
                  <a:lnTo>
                    <a:pt x="0" y="0"/>
                  </a:lnTo>
                  <a:lnTo>
                    <a:pt x="2" y="560"/>
                  </a:lnTo>
                  <a:close/>
                </a:path>
              </a:pathLst>
            </a:custGeom>
            <a:solidFill>
              <a:srgbClr val="FF9900">
                <a:alpha val="12941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8" name="Text Box 39"/>
            <p:cNvSpPr txBox="1">
              <a:spLocks noChangeArrowheads="1"/>
            </p:cNvSpPr>
            <p:nvPr/>
          </p:nvSpPr>
          <p:spPr bwMode="auto">
            <a:xfrm>
              <a:off x="4830" y="2115"/>
              <a:ext cx="2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VI</a:t>
              </a:r>
              <a:endParaRPr lang="ru-RU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09" name="Text Box 56"/>
            <p:cNvSpPr txBox="1">
              <a:spLocks noChangeArrowheads="1"/>
            </p:cNvSpPr>
            <p:nvPr/>
          </p:nvSpPr>
          <p:spPr bwMode="auto">
            <a:xfrm>
              <a:off x="4765" y="2296"/>
              <a:ext cx="487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27</a:t>
              </a:r>
              <a:r>
                <a:rPr lang="ru-RU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5</a:t>
              </a:r>
              <a:endPara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2" name="Group 75"/>
          <p:cNvGrpSpPr>
            <a:grpSpLocks/>
          </p:cNvGrpSpPr>
          <p:nvPr/>
        </p:nvGrpSpPr>
        <p:grpSpPr bwMode="auto">
          <a:xfrm>
            <a:off x="8116884" y="5603875"/>
            <a:ext cx="1027733" cy="904875"/>
            <a:chOff x="5103" y="3521"/>
            <a:chExt cx="673" cy="594"/>
          </a:xfrm>
        </p:grpSpPr>
        <p:sp>
          <p:nvSpPr>
            <p:cNvPr id="111" name="Freeform 15"/>
            <p:cNvSpPr>
              <a:spLocks/>
            </p:cNvSpPr>
            <p:nvPr/>
          </p:nvSpPr>
          <p:spPr bwMode="auto">
            <a:xfrm>
              <a:off x="5103" y="3521"/>
              <a:ext cx="589" cy="589"/>
            </a:xfrm>
            <a:custGeom>
              <a:avLst/>
              <a:gdLst>
                <a:gd name="T0" fmla="*/ 0 w 589"/>
                <a:gd name="T1" fmla="*/ 589 h 589"/>
                <a:gd name="T2" fmla="*/ 499 w 589"/>
                <a:gd name="T3" fmla="*/ 0 h 589"/>
                <a:gd name="T4" fmla="*/ 589 w 589"/>
                <a:gd name="T5" fmla="*/ 0 h 589"/>
                <a:gd name="T6" fmla="*/ 589 w 589"/>
                <a:gd name="T7" fmla="*/ 589 h 589"/>
                <a:gd name="T8" fmla="*/ 0 w 589"/>
                <a:gd name="T9" fmla="*/ 589 h 5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9"/>
                <a:gd name="T16" fmla="*/ 0 h 589"/>
                <a:gd name="T17" fmla="*/ 589 w 589"/>
                <a:gd name="T18" fmla="*/ 589 h 5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9" h="589">
                  <a:moveTo>
                    <a:pt x="0" y="589"/>
                  </a:moveTo>
                  <a:lnTo>
                    <a:pt x="499" y="0"/>
                  </a:lnTo>
                  <a:lnTo>
                    <a:pt x="589" y="0"/>
                  </a:lnTo>
                  <a:lnTo>
                    <a:pt x="589" y="589"/>
                  </a:lnTo>
                  <a:lnTo>
                    <a:pt x="0" y="589"/>
                  </a:lnTo>
                  <a:close/>
                </a:path>
              </a:pathLst>
            </a:custGeom>
            <a:solidFill>
              <a:srgbClr val="FF9900">
                <a:alpha val="12941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12" name="Text Box 42"/>
            <p:cNvSpPr txBox="1">
              <a:spLocks noChangeArrowheads="1"/>
            </p:cNvSpPr>
            <p:nvPr/>
          </p:nvSpPr>
          <p:spPr bwMode="auto">
            <a:xfrm>
              <a:off x="5375" y="3702"/>
              <a:ext cx="401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XV</a:t>
              </a:r>
              <a:endParaRPr lang="ru-RU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13" name="Text Box 57"/>
            <p:cNvSpPr txBox="1">
              <a:spLocks noChangeArrowheads="1"/>
            </p:cNvSpPr>
            <p:nvPr/>
          </p:nvSpPr>
          <p:spPr bwMode="auto">
            <a:xfrm>
              <a:off x="5352" y="3884"/>
              <a:ext cx="4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3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3" name="Group 80"/>
          <p:cNvGrpSpPr>
            <a:grpSpLocks/>
          </p:cNvGrpSpPr>
          <p:nvPr/>
        </p:nvGrpSpPr>
        <p:grpSpPr bwMode="auto">
          <a:xfrm>
            <a:off x="4445000" y="5738813"/>
            <a:ext cx="1038225" cy="352425"/>
            <a:chOff x="2789" y="3612"/>
            <a:chExt cx="681" cy="231"/>
          </a:xfrm>
        </p:grpSpPr>
        <p:sp>
          <p:nvSpPr>
            <p:cNvPr id="115" name="Freeform 14"/>
            <p:cNvSpPr>
              <a:spLocks/>
            </p:cNvSpPr>
            <p:nvPr/>
          </p:nvSpPr>
          <p:spPr bwMode="auto">
            <a:xfrm>
              <a:off x="2789" y="3612"/>
              <a:ext cx="635" cy="226"/>
            </a:xfrm>
            <a:custGeom>
              <a:avLst/>
              <a:gdLst>
                <a:gd name="T0" fmla="*/ 0 w 635"/>
                <a:gd name="T1" fmla="*/ 0 h 226"/>
                <a:gd name="T2" fmla="*/ 635 w 635"/>
                <a:gd name="T3" fmla="*/ 0 h 226"/>
                <a:gd name="T4" fmla="*/ 635 w 635"/>
                <a:gd name="T5" fmla="*/ 226 h 226"/>
                <a:gd name="T6" fmla="*/ 0 w 635"/>
                <a:gd name="T7" fmla="*/ 226 h 226"/>
                <a:gd name="T8" fmla="*/ 0 w 635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5"/>
                <a:gd name="T16" fmla="*/ 0 h 226"/>
                <a:gd name="T17" fmla="*/ 635 w 635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5" h="226">
                  <a:moveTo>
                    <a:pt x="0" y="0"/>
                  </a:moveTo>
                  <a:lnTo>
                    <a:pt x="635" y="0"/>
                  </a:lnTo>
                  <a:lnTo>
                    <a:pt x="635" y="226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>
                <a:alpha val="12941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16" name="Text Box 32"/>
            <p:cNvSpPr txBox="1">
              <a:spLocks noChangeArrowheads="1"/>
            </p:cNvSpPr>
            <p:nvPr/>
          </p:nvSpPr>
          <p:spPr bwMode="auto">
            <a:xfrm>
              <a:off x="2835" y="3612"/>
              <a:ext cx="3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XIII</a:t>
              </a:r>
              <a:endParaRPr lang="ru-RU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17" name="Text Box 58"/>
            <p:cNvSpPr txBox="1">
              <a:spLocks noChangeArrowheads="1"/>
            </p:cNvSpPr>
            <p:nvPr/>
          </p:nvSpPr>
          <p:spPr bwMode="auto">
            <a:xfrm>
              <a:off x="3061" y="3612"/>
              <a:ext cx="40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29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4" name="Group 78"/>
          <p:cNvGrpSpPr>
            <a:grpSpLocks/>
          </p:cNvGrpSpPr>
          <p:nvPr/>
        </p:nvGrpSpPr>
        <p:grpSpPr bwMode="auto">
          <a:xfrm>
            <a:off x="3519488" y="3155950"/>
            <a:ext cx="1660525" cy="968375"/>
            <a:chOff x="2200" y="1979"/>
            <a:chExt cx="1088" cy="635"/>
          </a:xfrm>
        </p:grpSpPr>
        <p:sp>
          <p:nvSpPr>
            <p:cNvPr id="119" name="Freeform 45"/>
            <p:cNvSpPr>
              <a:spLocks/>
            </p:cNvSpPr>
            <p:nvPr/>
          </p:nvSpPr>
          <p:spPr bwMode="auto">
            <a:xfrm>
              <a:off x="2200" y="1979"/>
              <a:ext cx="1088" cy="635"/>
            </a:xfrm>
            <a:custGeom>
              <a:avLst/>
              <a:gdLst>
                <a:gd name="T0" fmla="*/ 1088 w 1088"/>
                <a:gd name="T1" fmla="*/ 635 h 635"/>
                <a:gd name="T2" fmla="*/ 861 w 1088"/>
                <a:gd name="T3" fmla="*/ 362 h 635"/>
                <a:gd name="T4" fmla="*/ 998 w 1088"/>
                <a:gd name="T5" fmla="*/ 0 h 635"/>
                <a:gd name="T6" fmla="*/ 0 w 1088"/>
                <a:gd name="T7" fmla="*/ 0 h 635"/>
                <a:gd name="T8" fmla="*/ 45 w 1088"/>
                <a:gd name="T9" fmla="*/ 635 h 635"/>
                <a:gd name="T10" fmla="*/ 1088 w 1088"/>
                <a:gd name="T11" fmla="*/ 635 h 6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88"/>
                <a:gd name="T19" fmla="*/ 0 h 635"/>
                <a:gd name="T20" fmla="*/ 1088 w 1088"/>
                <a:gd name="T21" fmla="*/ 635 h 6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88" h="635">
                  <a:moveTo>
                    <a:pt x="1088" y="635"/>
                  </a:moveTo>
                  <a:lnTo>
                    <a:pt x="861" y="362"/>
                  </a:lnTo>
                  <a:lnTo>
                    <a:pt x="998" y="0"/>
                  </a:lnTo>
                  <a:lnTo>
                    <a:pt x="0" y="0"/>
                  </a:lnTo>
                  <a:lnTo>
                    <a:pt x="45" y="635"/>
                  </a:lnTo>
                  <a:lnTo>
                    <a:pt x="1088" y="635"/>
                  </a:lnTo>
                  <a:close/>
                </a:path>
              </a:pathLst>
            </a:custGeom>
            <a:solidFill>
              <a:srgbClr val="FF9900">
                <a:alpha val="12941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20" name="Text Box 35"/>
            <p:cNvSpPr txBox="1">
              <a:spLocks noChangeArrowheads="1"/>
            </p:cNvSpPr>
            <p:nvPr/>
          </p:nvSpPr>
          <p:spPr bwMode="auto">
            <a:xfrm>
              <a:off x="2517" y="2115"/>
              <a:ext cx="36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IV</a:t>
              </a:r>
              <a:endParaRPr lang="ru-RU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21" name="Text Box 59"/>
            <p:cNvSpPr txBox="1">
              <a:spLocks noChangeArrowheads="1"/>
            </p:cNvSpPr>
            <p:nvPr/>
          </p:nvSpPr>
          <p:spPr bwMode="auto">
            <a:xfrm>
              <a:off x="2497" y="2297"/>
              <a:ext cx="4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121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" name="Group 79"/>
          <p:cNvGrpSpPr>
            <a:grpSpLocks/>
          </p:cNvGrpSpPr>
          <p:nvPr/>
        </p:nvGrpSpPr>
        <p:grpSpPr bwMode="auto">
          <a:xfrm>
            <a:off x="4883150" y="3155950"/>
            <a:ext cx="1454150" cy="968375"/>
            <a:chOff x="3061" y="1979"/>
            <a:chExt cx="953" cy="635"/>
          </a:xfrm>
        </p:grpSpPr>
        <p:sp>
          <p:nvSpPr>
            <p:cNvPr id="123" name="Freeform 46"/>
            <p:cNvSpPr>
              <a:spLocks/>
            </p:cNvSpPr>
            <p:nvPr/>
          </p:nvSpPr>
          <p:spPr bwMode="auto">
            <a:xfrm>
              <a:off x="3061" y="1979"/>
              <a:ext cx="953" cy="635"/>
            </a:xfrm>
            <a:custGeom>
              <a:avLst/>
              <a:gdLst>
                <a:gd name="T0" fmla="*/ 137 w 953"/>
                <a:gd name="T1" fmla="*/ 0 h 635"/>
                <a:gd name="T2" fmla="*/ 953 w 953"/>
                <a:gd name="T3" fmla="*/ 0 h 635"/>
                <a:gd name="T4" fmla="*/ 953 w 953"/>
                <a:gd name="T5" fmla="*/ 635 h 635"/>
                <a:gd name="T6" fmla="*/ 227 w 953"/>
                <a:gd name="T7" fmla="*/ 635 h 635"/>
                <a:gd name="T8" fmla="*/ 0 w 953"/>
                <a:gd name="T9" fmla="*/ 362 h 635"/>
                <a:gd name="T10" fmla="*/ 137 w 953"/>
                <a:gd name="T11" fmla="*/ 0 h 6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53"/>
                <a:gd name="T19" fmla="*/ 0 h 635"/>
                <a:gd name="T20" fmla="*/ 953 w 953"/>
                <a:gd name="T21" fmla="*/ 635 h 6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53" h="635">
                  <a:moveTo>
                    <a:pt x="137" y="0"/>
                  </a:moveTo>
                  <a:lnTo>
                    <a:pt x="953" y="0"/>
                  </a:lnTo>
                  <a:lnTo>
                    <a:pt x="953" y="635"/>
                  </a:lnTo>
                  <a:lnTo>
                    <a:pt x="227" y="635"/>
                  </a:lnTo>
                  <a:lnTo>
                    <a:pt x="0" y="36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9900">
                <a:alpha val="12941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24" name="Text Box 47"/>
            <p:cNvSpPr txBox="1">
              <a:spLocks noChangeArrowheads="1"/>
            </p:cNvSpPr>
            <p:nvPr/>
          </p:nvSpPr>
          <p:spPr bwMode="auto">
            <a:xfrm>
              <a:off x="3424" y="2115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V</a:t>
              </a:r>
              <a:endParaRPr lang="ru-RU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25" name="Text Box 60"/>
            <p:cNvSpPr txBox="1">
              <a:spLocks noChangeArrowheads="1"/>
            </p:cNvSpPr>
            <p:nvPr/>
          </p:nvSpPr>
          <p:spPr bwMode="auto">
            <a:xfrm>
              <a:off x="3334" y="2296"/>
              <a:ext cx="4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137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6" name="Group 81"/>
          <p:cNvGrpSpPr>
            <a:grpSpLocks/>
          </p:cNvGrpSpPr>
          <p:nvPr/>
        </p:nvGrpSpPr>
        <p:grpSpPr bwMode="auto">
          <a:xfrm>
            <a:off x="5988050" y="2303463"/>
            <a:ext cx="2906713" cy="1770062"/>
            <a:chOff x="3742" y="1434"/>
            <a:chExt cx="1905" cy="1162"/>
          </a:xfrm>
        </p:grpSpPr>
        <p:sp>
          <p:nvSpPr>
            <p:cNvPr id="127" name="Freeform 24"/>
            <p:cNvSpPr>
              <a:spLocks/>
            </p:cNvSpPr>
            <p:nvPr/>
          </p:nvSpPr>
          <p:spPr bwMode="auto">
            <a:xfrm>
              <a:off x="3742" y="1434"/>
              <a:ext cx="1905" cy="1162"/>
            </a:xfrm>
            <a:custGeom>
              <a:avLst/>
              <a:gdLst>
                <a:gd name="T0" fmla="*/ 0 w 1905"/>
                <a:gd name="T1" fmla="*/ 0 h 1162"/>
                <a:gd name="T2" fmla="*/ 1905 w 1905"/>
                <a:gd name="T3" fmla="*/ 0 h 1162"/>
                <a:gd name="T4" fmla="*/ 1905 w 1905"/>
                <a:gd name="T5" fmla="*/ 590 h 1162"/>
                <a:gd name="T6" fmla="*/ 680 w 1905"/>
                <a:gd name="T7" fmla="*/ 590 h 1162"/>
                <a:gd name="T8" fmla="*/ 678 w 1905"/>
                <a:gd name="T9" fmla="*/ 1150 h 1162"/>
                <a:gd name="T10" fmla="*/ 270 w 1905"/>
                <a:gd name="T11" fmla="*/ 1162 h 1162"/>
                <a:gd name="T12" fmla="*/ 272 w 1905"/>
                <a:gd name="T13" fmla="*/ 545 h 1162"/>
                <a:gd name="T14" fmla="*/ 0 w 1905"/>
                <a:gd name="T15" fmla="*/ 545 h 1162"/>
                <a:gd name="T16" fmla="*/ 0 w 1905"/>
                <a:gd name="T17" fmla="*/ 0 h 1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05"/>
                <a:gd name="T28" fmla="*/ 0 h 1162"/>
                <a:gd name="T29" fmla="*/ 1905 w 1905"/>
                <a:gd name="T30" fmla="*/ 1162 h 11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05" h="1162">
                  <a:moveTo>
                    <a:pt x="0" y="0"/>
                  </a:moveTo>
                  <a:lnTo>
                    <a:pt x="1905" y="0"/>
                  </a:lnTo>
                  <a:lnTo>
                    <a:pt x="1905" y="590"/>
                  </a:lnTo>
                  <a:lnTo>
                    <a:pt x="680" y="590"/>
                  </a:lnTo>
                  <a:lnTo>
                    <a:pt x="678" y="1150"/>
                  </a:lnTo>
                  <a:lnTo>
                    <a:pt x="270" y="1162"/>
                  </a:lnTo>
                  <a:lnTo>
                    <a:pt x="272" y="545"/>
                  </a:lnTo>
                  <a:lnTo>
                    <a:pt x="0" y="5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>
                <a:alpha val="12941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28" name="Text Box 38"/>
            <p:cNvSpPr txBox="1">
              <a:spLocks noChangeArrowheads="1"/>
            </p:cNvSpPr>
            <p:nvPr/>
          </p:nvSpPr>
          <p:spPr bwMode="auto">
            <a:xfrm>
              <a:off x="4558" y="1525"/>
              <a:ext cx="2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IX</a:t>
              </a:r>
              <a:endParaRPr lang="ru-RU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29" name="Text Box 61"/>
            <p:cNvSpPr txBox="1">
              <a:spLocks noChangeArrowheads="1"/>
            </p:cNvSpPr>
            <p:nvPr/>
          </p:nvSpPr>
          <p:spPr bwMode="auto">
            <a:xfrm>
              <a:off x="4513" y="1661"/>
              <a:ext cx="363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>
              <a:spAutoFit/>
            </a:bodyPr>
            <a:lstStyle/>
            <a:p>
              <a:pPr>
                <a:defRPr/>
              </a:pPr>
              <a:endPara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  <a:p>
              <a:pPr>
                <a:defRPr/>
              </a:pPr>
              <a:r>
                <a:rPr lang="ru-RU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2</a:t>
              </a:r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3</a:t>
              </a:r>
              <a:endPara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7" name="Group 71"/>
          <p:cNvGrpSpPr>
            <a:grpSpLocks/>
          </p:cNvGrpSpPr>
          <p:nvPr/>
        </p:nvGrpSpPr>
        <p:grpSpPr bwMode="auto">
          <a:xfrm>
            <a:off x="5091113" y="2289175"/>
            <a:ext cx="828675" cy="830263"/>
            <a:chOff x="3198" y="1434"/>
            <a:chExt cx="544" cy="545"/>
          </a:xfrm>
        </p:grpSpPr>
        <p:sp>
          <p:nvSpPr>
            <p:cNvPr id="131" name="Freeform 23"/>
            <p:cNvSpPr>
              <a:spLocks/>
            </p:cNvSpPr>
            <p:nvPr/>
          </p:nvSpPr>
          <p:spPr bwMode="auto">
            <a:xfrm>
              <a:off x="3198" y="1434"/>
              <a:ext cx="544" cy="545"/>
            </a:xfrm>
            <a:custGeom>
              <a:avLst/>
              <a:gdLst>
                <a:gd name="T0" fmla="*/ 0 w 544"/>
                <a:gd name="T1" fmla="*/ 0 h 545"/>
                <a:gd name="T2" fmla="*/ 544 w 544"/>
                <a:gd name="T3" fmla="*/ 0 h 545"/>
                <a:gd name="T4" fmla="*/ 544 w 544"/>
                <a:gd name="T5" fmla="*/ 545 h 545"/>
                <a:gd name="T6" fmla="*/ 0 w 544"/>
                <a:gd name="T7" fmla="*/ 545 h 545"/>
                <a:gd name="T8" fmla="*/ 0 w 544"/>
                <a:gd name="T9" fmla="*/ 0 h 5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4"/>
                <a:gd name="T16" fmla="*/ 0 h 545"/>
                <a:gd name="T17" fmla="*/ 544 w 544"/>
                <a:gd name="T18" fmla="*/ 545 h 5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4" h="545">
                  <a:moveTo>
                    <a:pt x="0" y="0"/>
                  </a:moveTo>
                  <a:lnTo>
                    <a:pt x="544" y="0"/>
                  </a:lnTo>
                  <a:lnTo>
                    <a:pt x="544" y="545"/>
                  </a:lnTo>
                  <a:lnTo>
                    <a:pt x="0" y="5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>
                <a:alpha val="12941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32" name="Text Box 36"/>
            <p:cNvSpPr txBox="1">
              <a:spLocks noChangeArrowheads="1"/>
            </p:cNvSpPr>
            <p:nvPr/>
          </p:nvSpPr>
          <p:spPr bwMode="auto">
            <a:xfrm>
              <a:off x="3314" y="1525"/>
              <a:ext cx="3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VIII</a:t>
              </a:r>
              <a:endParaRPr lang="ru-RU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" name="Text Box 62"/>
            <p:cNvSpPr txBox="1">
              <a:spLocks noChangeArrowheads="1"/>
            </p:cNvSpPr>
            <p:nvPr/>
          </p:nvSpPr>
          <p:spPr bwMode="auto">
            <a:xfrm>
              <a:off x="3288" y="1706"/>
              <a:ext cx="4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11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8" name="Group 70"/>
          <p:cNvGrpSpPr>
            <a:grpSpLocks/>
          </p:cNvGrpSpPr>
          <p:nvPr/>
        </p:nvGrpSpPr>
        <p:grpSpPr bwMode="auto">
          <a:xfrm>
            <a:off x="3870325" y="2289175"/>
            <a:ext cx="1177925" cy="830263"/>
            <a:chOff x="2426" y="1434"/>
            <a:chExt cx="772" cy="545"/>
          </a:xfrm>
        </p:grpSpPr>
        <p:sp>
          <p:nvSpPr>
            <p:cNvPr id="135" name="Freeform 22"/>
            <p:cNvSpPr>
              <a:spLocks/>
            </p:cNvSpPr>
            <p:nvPr/>
          </p:nvSpPr>
          <p:spPr bwMode="auto">
            <a:xfrm>
              <a:off x="2426" y="1434"/>
              <a:ext cx="772" cy="545"/>
            </a:xfrm>
            <a:custGeom>
              <a:avLst/>
              <a:gdLst>
                <a:gd name="T0" fmla="*/ 0 w 772"/>
                <a:gd name="T1" fmla="*/ 545 h 545"/>
                <a:gd name="T2" fmla="*/ 273 w 772"/>
                <a:gd name="T3" fmla="*/ 0 h 545"/>
                <a:gd name="T4" fmla="*/ 772 w 772"/>
                <a:gd name="T5" fmla="*/ 0 h 545"/>
                <a:gd name="T6" fmla="*/ 772 w 772"/>
                <a:gd name="T7" fmla="*/ 545 h 545"/>
                <a:gd name="T8" fmla="*/ 0 w 772"/>
                <a:gd name="T9" fmla="*/ 545 h 5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2"/>
                <a:gd name="T16" fmla="*/ 0 h 545"/>
                <a:gd name="T17" fmla="*/ 772 w 772"/>
                <a:gd name="T18" fmla="*/ 545 h 5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2" h="545">
                  <a:moveTo>
                    <a:pt x="0" y="545"/>
                  </a:moveTo>
                  <a:lnTo>
                    <a:pt x="273" y="0"/>
                  </a:lnTo>
                  <a:lnTo>
                    <a:pt x="772" y="0"/>
                  </a:lnTo>
                  <a:lnTo>
                    <a:pt x="772" y="545"/>
                  </a:lnTo>
                  <a:lnTo>
                    <a:pt x="0" y="545"/>
                  </a:lnTo>
                  <a:close/>
                </a:path>
              </a:pathLst>
            </a:custGeom>
            <a:solidFill>
              <a:srgbClr val="FF9900">
                <a:alpha val="12941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36" name="Text Box 37"/>
            <p:cNvSpPr txBox="1">
              <a:spLocks noChangeArrowheads="1"/>
            </p:cNvSpPr>
            <p:nvPr/>
          </p:nvSpPr>
          <p:spPr bwMode="auto">
            <a:xfrm>
              <a:off x="2744" y="1525"/>
              <a:ext cx="2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VII</a:t>
              </a:r>
              <a:endParaRPr lang="ru-RU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7" name="Text Box 63"/>
            <p:cNvSpPr txBox="1">
              <a:spLocks noChangeArrowheads="1"/>
            </p:cNvSpPr>
            <p:nvPr/>
          </p:nvSpPr>
          <p:spPr bwMode="auto">
            <a:xfrm>
              <a:off x="2699" y="1706"/>
              <a:ext cx="4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178</a:t>
              </a:r>
              <a:endPara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38" name="Text Box 64"/>
          <p:cNvSpPr txBox="1">
            <a:spLocks noChangeArrowheads="1"/>
          </p:cNvSpPr>
          <p:nvPr/>
        </p:nvSpPr>
        <p:spPr bwMode="auto">
          <a:xfrm>
            <a:off x="132632" y="6339512"/>
            <a:ext cx="1515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ru-RU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Всего: </a:t>
            </a:r>
            <a:r>
              <a:rPr lang="en-US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2288</a:t>
            </a:r>
            <a:r>
              <a:rPr lang="ru-RU" i="1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0" y="260648"/>
            <a:ext cx="9144000" cy="863600"/>
          </a:xfrm>
          <a:prstGeom prst="rect">
            <a:avLst/>
          </a:prstGeom>
          <a:solidFill>
            <a:srgbClr val="FFFFFF"/>
          </a:solidFill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Географические области исторического развития культурной флоры </a:t>
            </a:r>
            <a:r>
              <a:rPr lang="ru-RU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lang="ru-RU" sz="2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Е. Н. </a:t>
            </a:r>
            <a:r>
              <a:rPr lang="ru-RU" sz="28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Синская</a:t>
            </a:r>
            <a:r>
              <a:rPr lang="ru-RU" sz="2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, 1969)</a:t>
            </a:r>
          </a:p>
        </p:txBody>
      </p:sp>
      <p:pic>
        <p:nvPicPr>
          <p:cNvPr id="327" name="Picture 3" descr="m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268413"/>
            <a:ext cx="8988425" cy="5481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328" name="Freeform 19"/>
          <p:cNvSpPr>
            <a:spLocks/>
          </p:cNvSpPr>
          <p:nvPr/>
        </p:nvSpPr>
        <p:spPr bwMode="auto">
          <a:xfrm>
            <a:off x="611188" y="3357563"/>
            <a:ext cx="1584325" cy="2879725"/>
          </a:xfrm>
          <a:custGeom>
            <a:avLst/>
            <a:gdLst>
              <a:gd name="T0" fmla="*/ 2147483647 w 998"/>
              <a:gd name="T1" fmla="*/ 0 h 1814"/>
              <a:gd name="T2" fmla="*/ 2147483647 w 998"/>
              <a:gd name="T3" fmla="*/ 2147483647 h 1814"/>
              <a:gd name="T4" fmla="*/ 0 w 998"/>
              <a:gd name="T5" fmla="*/ 2147483647 h 1814"/>
              <a:gd name="T6" fmla="*/ 2147483647 w 998"/>
              <a:gd name="T7" fmla="*/ 2147483647 h 1814"/>
              <a:gd name="T8" fmla="*/ 0 w 998"/>
              <a:gd name="T9" fmla="*/ 2147483647 h 1814"/>
              <a:gd name="T10" fmla="*/ 0 w 998"/>
              <a:gd name="T11" fmla="*/ 2147483647 h 1814"/>
              <a:gd name="T12" fmla="*/ 2147483647 w 998"/>
              <a:gd name="T13" fmla="*/ 2147483647 h 1814"/>
              <a:gd name="T14" fmla="*/ 2147483647 w 998"/>
              <a:gd name="T15" fmla="*/ 2147483647 h 1814"/>
              <a:gd name="T16" fmla="*/ 2147483647 w 998"/>
              <a:gd name="T17" fmla="*/ 2147483647 h 1814"/>
              <a:gd name="T18" fmla="*/ 2147483647 w 998"/>
              <a:gd name="T19" fmla="*/ 2147483647 h 1814"/>
              <a:gd name="T20" fmla="*/ 2147483647 w 998"/>
              <a:gd name="T21" fmla="*/ 2147483647 h 1814"/>
              <a:gd name="T22" fmla="*/ 2147483647 w 998"/>
              <a:gd name="T23" fmla="*/ 2147483647 h 1814"/>
              <a:gd name="T24" fmla="*/ 2147483647 w 998"/>
              <a:gd name="T25" fmla="*/ 2147483647 h 1814"/>
              <a:gd name="T26" fmla="*/ 2147483647 w 998"/>
              <a:gd name="T27" fmla="*/ 2147483647 h 1814"/>
              <a:gd name="T28" fmla="*/ 2147483647 w 998"/>
              <a:gd name="T29" fmla="*/ 2147483647 h 1814"/>
              <a:gd name="T30" fmla="*/ 2147483647 w 998"/>
              <a:gd name="T31" fmla="*/ 2147483647 h 1814"/>
              <a:gd name="T32" fmla="*/ 2147483647 w 998"/>
              <a:gd name="T33" fmla="*/ 2147483647 h 1814"/>
              <a:gd name="T34" fmla="*/ 2147483647 w 998"/>
              <a:gd name="T35" fmla="*/ 2147483647 h 1814"/>
              <a:gd name="T36" fmla="*/ 2147483647 w 998"/>
              <a:gd name="T37" fmla="*/ 2147483647 h 1814"/>
              <a:gd name="T38" fmla="*/ 2147483647 w 998"/>
              <a:gd name="T39" fmla="*/ 2147483647 h 1814"/>
              <a:gd name="T40" fmla="*/ 2147483647 w 998"/>
              <a:gd name="T41" fmla="*/ 2147483647 h 1814"/>
              <a:gd name="T42" fmla="*/ 2147483647 w 998"/>
              <a:gd name="T43" fmla="*/ 2147483647 h 1814"/>
              <a:gd name="T44" fmla="*/ 2147483647 w 998"/>
              <a:gd name="T45" fmla="*/ 2147483647 h 1814"/>
              <a:gd name="T46" fmla="*/ 2147483647 w 998"/>
              <a:gd name="T47" fmla="*/ 2147483647 h 1814"/>
              <a:gd name="T48" fmla="*/ 2147483647 w 998"/>
              <a:gd name="T49" fmla="*/ 2147483647 h 1814"/>
              <a:gd name="T50" fmla="*/ 2147483647 w 998"/>
              <a:gd name="T51" fmla="*/ 2147483647 h 1814"/>
              <a:gd name="T52" fmla="*/ 2147483647 w 998"/>
              <a:gd name="T53" fmla="*/ 2147483647 h 1814"/>
              <a:gd name="T54" fmla="*/ 2147483647 w 998"/>
              <a:gd name="T55" fmla="*/ 2147483647 h 1814"/>
              <a:gd name="T56" fmla="*/ 2147483647 w 998"/>
              <a:gd name="T57" fmla="*/ 2147483647 h 1814"/>
              <a:gd name="T58" fmla="*/ 2147483647 w 998"/>
              <a:gd name="T59" fmla="*/ 2147483647 h 1814"/>
              <a:gd name="T60" fmla="*/ 2147483647 w 998"/>
              <a:gd name="T61" fmla="*/ 2147483647 h 1814"/>
              <a:gd name="T62" fmla="*/ 2147483647 w 998"/>
              <a:gd name="T63" fmla="*/ 2147483647 h 1814"/>
              <a:gd name="T64" fmla="*/ 2147483647 w 998"/>
              <a:gd name="T65" fmla="*/ 2147483647 h 1814"/>
              <a:gd name="T66" fmla="*/ 2147483647 w 998"/>
              <a:gd name="T67" fmla="*/ 2147483647 h 1814"/>
              <a:gd name="T68" fmla="*/ 2147483647 w 998"/>
              <a:gd name="T69" fmla="*/ 2147483647 h 1814"/>
              <a:gd name="T70" fmla="*/ 2147483647 w 998"/>
              <a:gd name="T71" fmla="*/ 2147483647 h 1814"/>
              <a:gd name="T72" fmla="*/ 2147483647 w 998"/>
              <a:gd name="T73" fmla="*/ 2147483647 h 1814"/>
              <a:gd name="T74" fmla="*/ 2147483647 w 998"/>
              <a:gd name="T75" fmla="*/ 2147483647 h 1814"/>
              <a:gd name="T76" fmla="*/ 2147483647 w 998"/>
              <a:gd name="T77" fmla="*/ 2147483647 h 1814"/>
              <a:gd name="T78" fmla="*/ 2147483647 w 998"/>
              <a:gd name="T79" fmla="*/ 2147483647 h 1814"/>
              <a:gd name="T80" fmla="*/ 2147483647 w 998"/>
              <a:gd name="T81" fmla="*/ 2147483647 h 1814"/>
              <a:gd name="T82" fmla="*/ 2147483647 w 998"/>
              <a:gd name="T83" fmla="*/ 2147483647 h 1814"/>
              <a:gd name="T84" fmla="*/ 2147483647 w 998"/>
              <a:gd name="T85" fmla="*/ 2147483647 h 1814"/>
              <a:gd name="T86" fmla="*/ 2147483647 w 998"/>
              <a:gd name="T87" fmla="*/ 2147483647 h 1814"/>
              <a:gd name="T88" fmla="*/ 2147483647 w 998"/>
              <a:gd name="T89" fmla="*/ 2147483647 h 1814"/>
              <a:gd name="T90" fmla="*/ 2147483647 w 998"/>
              <a:gd name="T91" fmla="*/ 2147483647 h 1814"/>
              <a:gd name="T92" fmla="*/ 2147483647 w 998"/>
              <a:gd name="T93" fmla="*/ 2147483647 h 1814"/>
              <a:gd name="T94" fmla="*/ 2147483647 w 998"/>
              <a:gd name="T95" fmla="*/ 2147483647 h 1814"/>
              <a:gd name="T96" fmla="*/ 2147483647 w 998"/>
              <a:gd name="T97" fmla="*/ 2147483647 h 1814"/>
              <a:gd name="T98" fmla="*/ 2147483647 w 998"/>
              <a:gd name="T99" fmla="*/ 2147483647 h 1814"/>
              <a:gd name="T100" fmla="*/ 2147483647 w 998"/>
              <a:gd name="T101" fmla="*/ 2147483647 h 1814"/>
              <a:gd name="T102" fmla="*/ 2147483647 w 998"/>
              <a:gd name="T103" fmla="*/ 2147483647 h 1814"/>
              <a:gd name="T104" fmla="*/ 2147483647 w 998"/>
              <a:gd name="T105" fmla="*/ 2147483647 h 1814"/>
              <a:gd name="T106" fmla="*/ 2147483647 w 998"/>
              <a:gd name="T107" fmla="*/ 2147483647 h 1814"/>
              <a:gd name="T108" fmla="*/ 2147483647 w 998"/>
              <a:gd name="T109" fmla="*/ 2147483647 h 1814"/>
              <a:gd name="T110" fmla="*/ 2147483647 w 998"/>
              <a:gd name="T111" fmla="*/ 2147483647 h 1814"/>
              <a:gd name="T112" fmla="*/ 2147483647 w 998"/>
              <a:gd name="T113" fmla="*/ 2147483647 h 1814"/>
              <a:gd name="T114" fmla="*/ 2147483647 w 998"/>
              <a:gd name="T115" fmla="*/ 0 h 181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998"/>
              <a:gd name="T175" fmla="*/ 0 h 1814"/>
              <a:gd name="T176" fmla="*/ 998 w 998"/>
              <a:gd name="T177" fmla="*/ 1814 h 181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998" h="1814">
                <a:moveTo>
                  <a:pt x="136" y="0"/>
                </a:moveTo>
                <a:lnTo>
                  <a:pt x="46" y="45"/>
                </a:lnTo>
                <a:lnTo>
                  <a:pt x="0" y="90"/>
                </a:lnTo>
                <a:lnTo>
                  <a:pt x="46" y="181"/>
                </a:lnTo>
                <a:lnTo>
                  <a:pt x="0" y="181"/>
                </a:lnTo>
                <a:lnTo>
                  <a:pt x="0" y="226"/>
                </a:lnTo>
                <a:lnTo>
                  <a:pt x="46" y="317"/>
                </a:lnTo>
                <a:lnTo>
                  <a:pt x="91" y="363"/>
                </a:lnTo>
                <a:lnTo>
                  <a:pt x="46" y="272"/>
                </a:lnTo>
                <a:lnTo>
                  <a:pt x="91" y="272"/>
                </a:lnTo>
                <a:lnTo>
                  <a:pt x="136" y="317"/>
                </a:lnTo>
                <a:lnTo>
                  <a:pt x="182" y="363"/>
                </a:lnTo>
                <a:lnTo>
                  <a:pt x="182" y="453"/>
                </a:lnTo>
                <a:lnTo>
                  <a:pt x="227" y="499"/>
                </a:lnTo>
                <a:lnTo>
                  <a:pt x="272" y="499"/>
                </a:lnTo>
                <a:lnTo>
                  <a:pt x="363" y="499"/>
                </a:lnTo>
                <a:lnTo>
                  <a:pt x="454" y="544"/>
                </a:lnTo>
                <a:lnTo>
                  <a:pt x="545" y="635"/>
                </a:lnTo>
                <a:lnTo>
                  <a:pt x="590" y="680"/>
                </a:lnTo>
                <a:lnTo>
                  <a:pt x="681" y="725"/>
                </a:lnTo>
                <a:lnTo>
                  <a:pt x="726" y="771"/>
                </a:lnTo>
                <a:lnTo>
                  <a:pt x="681" y="816"/>
                </a:lnTo>
                <a:lnTo>
                  <a:pt x="635" y="907"/>
                </a:lnTo>
                <a:lnTo>
                  <a:pt x="681" y="952"/>
                </a:lnTo>
                <a:lnTo>
                  <a:pt x="726" y="1088"/>
                </a:lnTo>
                <a:lnTo>
                  <a:pt x="771" y="1134"/>
                </a:lnTo>
                <a:lnTo>
                  <a:pt x="817" y="1224"/>
                </a:lnTo>
                <a:lnTo>
                  <a:pt x="817" y="1360"/>
                </a:lnTo>
                <a:lnTo>
                  <a:pt x="817" y="1542"/>
                </a:lnTo>
                <a:lnTo>
                  <a:pt x="771" y="1633"/>
                </a:lnTo>
                <a:lnTo>
                  <a:pt x="771" y="1723"/>
                </a:lnTo>
                <a:lnTo>
                  <a:pt x="817" y="1814"/>
                </a:lnTo>
                <a:lnTo>
                  <a:pt x="817" y="1769"/>
                </a:lnTo>
                <a:lnTo>
                  <a:pt x="862" y="1678"/>
                </a:lnTo>
                <a:lnTo>
                  <a:pt x="907" y="1587"/>
                </a:lnTo>
                <a:lnTo>
                  <a:pt x="907" y="1451"/>
                </a:lnTo>
                <a:lnTo>
                  <a:pt x="953" y="1315"/>
                </a:lnTo>
                <a:lnTo>
                  <a:pt x="953" y="1224"/>
                </a:lnTo>
                <a:lnTo>
                  <a:pt x="907" y="1134"/>
                </a:lnTo>
                <a:lnTo>
                  <a:pt x="862" y="1043"/>
                </a:lnTo>
                <a:lnTo>
                  <a:pt x="771" y="952"/>
                </a:lnTo>
                <a:lnTo>
                  <a:pt x="771" y="907"/>
                </a:lnTo>
                <a:lnTo>
                  <a:pt x="817" y="816"/>
                </a:lnTo>
                <a:lnTo>
                  <a:pt x="907" y="725"/>
                </a:lnTo>
                <a:lnTo>
                  <a:pt x="953" y="680"/>
                </a:lnTo>
                <a:lnTo>
                  <a:pt x="998" y="544"/>
                </a:lnTo>
                <a:lnTo>
                  <a:pt x="998" y="499"/>
                </a:lnTo>
                <a:lnTo>
                  <a:pt x="907" y="363"/>
                </a:lnTo>
                <a:lnTo>
                  <a:pt x="817" y="317"/>
                </a:lnTo>
                <a:lnTo>
                  <a:pt x="726" y="317"/>
                </a:lnTo>
                <a:lnTo>
                  <a:pt x="545" y="317"/>
                </a:lnTo>
                <a:lnTo>
                  <a:pt x="408" y="272"/>
                </a:lnTo>
                <a:lnTo>
                  <a:pt x="363" y="272"/>
                </a:lnTo>
                <a:lnTo>
                  <a:pt x="272" y="226"/>
                </a:lnTo>
                <a:lnTo>
                  <a:pt x="182" y="181"/>
                </a:lnTo>
                <a:lnTo>
                  <a:pt x="182" y="90"/>
                </a:lnTo>
                <a:lnTo>
                  <a:pt x="136" y="45"/>
                </a:lnTo>
                <a:lnTo>
                  <a:pt x="136" y="0"/>
                </a:lnTo>
                <a:close/>
              </a:path>
            </a:pathLst>
          </a:custGeom>
          <a:solidFill>
            <a:srgbClr val="FFFF00">
              <a:alpha val="36862"/>
            </a:srgbClr>
          </a:solidFill>
          <a:ln w="38100">
            <a:solidFill>
              <a:srgbClr val="FFFF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29" name="Freeform 22"/>
          <p:cNvSpPr>
            <a:spLocks/>
          </p:cNvSpPr>
          <p:nvPr/>
        </p:nvSpPr>
        <p:spPr bwMode="auto">
          <a:xfrm>
            <a:off x="3622675" y="4073525"/>
            <a:ext cx="2024063" cy="1709738"/>
          </a:xfrm>
          <a:custGeom>
            <a:avLst/>
            <a:gdLst>
              <a:gd name="T0" fmla="*/ 2147483647 w 1275"/>
              <a:gd name="T1" fmla="*/ 2147483647 h 1077"/>
              <a:gd name="T2" fmla="*/ 2147483647 w 1275"/>
              <a:gd name="T3" fmla="*/ 2147483647 h 1077"/>
              <a:gd name="T4" fmla="*/ 2147483647 w 1275"/>
              <a:gd name="T5" fmla="*/ 2147483647 h 1077"/>
              <a:gd name="T6" fmla="*/ 2147483647 w 1275"/>
              <a:gd name="T7" fmla="*/ 2147483647 h 1077"/>
              <a:gd name="T8" fmla="*/ 2147483647 w 1275"/>
              <a:gd name="T9" fmla="*/ 2147483647 h 1077"/>
              <a:gd name="T10" fmla="*/ 2147483647 w 1275"/>
              <a:gd name="T11" fmla="*/ 2147483647 h 1077"/>
              <a:gd name="T12" fmla="*/ 2147483647 w 1275"/>
              <a:gd name="T13" fmla="*/ 2147483647 h 1077"/>
              <a:gd name="T14" fmla="*/ 2147483647 w 1275"/>
              <a:gd name="T15" fmla="*/ 2147483647 h 1077"/>
              <a:gd name="T16" fmla="*/ 2147483647 w 1275"/>
              <a:gd name="T17" fmla="*/ 2147483647 h 1077"/>
              <a:gd name="T18" fmla="*/ 2147483647 w 1275"/>
              <a:gd name="T19" fmla="*/ 2147483647 h 1077"/>
              <a:gd name="T20" fmla="*/ 2147483647 w 1275"/>
              <a:gd name="T21" fmla="*/ 2147483647 h 1077"/>
              <a:gd name="T22" fmla="*/ 2147483647 w 1275"/>
              <a:gd name="T23" fmla="*/ 2147483647 h 1077"/>
              <a:gd name="T24" fmla="*/ 2147483647 w 1275"/>
              <a:gd name="T25" fmla="*/ 2147483647 h 1077"/>
              <a:gd name="T26" fmla="*/ 2147483647 w 1275"/>
              <a:gd name="T27" fmla="*/ 2147483647 h 1077"/>
              <a:gd name="T28" fmla="*/ 2147483647 w 1275"/>
              <a:gd name="T29" fmla="*/ 2147483647 h 1077"/>
              <a:gd name="T30" fmla="*/ 2147483647 w 1275"/>
              <a:gd name="T31" fmla="*/ 2147483647 h 1077"/>
              <a:gd name="T32" fmla="*/ 2147483647 w 1275"/>
              <a:gd name="T33" fmla="*/ 2147483647 h 1077"/>
              <a:gd name="T34" fmla="*/ 2147483647 w 1275"/>
              <a:gd name="T35" fmla="*/ 2147483647 h 1077"/>
              <a:gd name="T36" fmla="*/ 2147483647 w 1275"/>
              <a:gd name="T37" fmla="*/ 2147483647 h 1077"/>
              <a:gd name="T38" fmla="*/ 2147483647 w 1275"/>
              <a:gd name="T39" fmla="*/ 2147483647 h 1077"/>
              <a:gd name="T40" fmla="*/ 2147483647 w 1275"/>
              <a:gd name="T41" fmla="*/ 2147483647 h 1077"/>
              <a:gd name="T42" fmla="*/ 2147483647 w 1275"/>
              <a:gd name="T43" fmla="*/ 2147483647 h 1077"/>
              <a:gd name="T44" fmla="*/ 2147483647 w 1275"/>
              <a:gd name="T45" fmla="*/ 2147483647 h 1077"/>
              <a:gd name="T46" fmla="*/ 2147483647 w 1275"/>
              <a:gd name="T47" fmla="*/ 2147483647 h 1077"/>
              <a:gd name="T48" fmla="*/ 2147483647 w 1275"/>
              <a:gd name="T49" fmla="*/ 2147483647 h 1077"/>
              <a:gd name="T50" fmla="*/ 2147483647 w 1275"/>
              <a:gd name="T51" fmla="*/ 2147483647 h 1077"/>
              <a:gd name="T52" fmla="*/ 2147483647 w 1275"/>
              <a:gd name="T53" fmla="*/ 2147483647 h 1077"/>
              <a:gd name="T54" fmla="*/ 2147483647 w 1275"/>
              <a:gd name="T55" fmla="*/ 2147483647 h 1077"/>
              <a:gd name="T56" fmla="*/ 2147483647 w 1275"/>
              <a:gd name="T57" fmla="*/ 2147483647 h 1077"/>
              <a:gd name="T58" fmla="*/ 2147483647 w 1275"/>
              <a:gd name="T59" fmla="*/ 2147483647 h 1077"/>
              <a:gd name="T60" fmla="*/ 2147483647 w 1275"/>
              <a:gd name="T61" fmla="*/ 2147483647 h 1077"/>
              <a:gd name="T62" fmla="*/ 2147483647 w 1275"/>
              <a:gd name="T63" fmla="*/ 2147483647 h 1077"/>
              <a:gd name="T64" fmla="*/ 2147483647 w 1275"/>
              <a:gd name="T65" fmla="*/ 2147483647 h 1077"/>
              <a:gd name="T66" fmla="*/ 2147483647 w 1275"/>
              <a:gd name="T67" fmla="*/ 2147483647 h 1077"/>
              <a:gd name="T68" fmla="*/ 2147483647 w 1275"/>
              <a:gd name="T69" fmla="*/ 2147483647 h 1077"/>
              <a:gd name="T70" fmla="*/ 2147483647 w 1275"/>
              <a:gd name="T71" fmla="*/ 2147483647 h 1077"/>
              <a:gd name="T72" fmla="*/ 2147483647 w 1275"/>
              <a:gd name="T73" fmla="*/ 2147483647 h 1077"/>
              <a:gd name="T74" fmla="*/ 2147483647 w 1275"/>
              <a:gd name="T75" fmla="*/ 2147483647 h 1077"/>
              <a:gd name="T76" fmla="*/ 2147483647 w 1275"/>
              <a:gd name="T77" fmla="*/ 2147483647 h 1077"/>
              <a:gd name="T78" fmla="*/ 2147483647 w 1275"/>
              <a:gd name="T79" fmla="*/ 2147483647 h 1077"/>
              <a:gd name="T80" fmla="*/ 2147483647 w 1275"/>
              <a:gd name="T81" fmla="*/ 2147483647 h 1077"/>
              <a:gd name="T82" fmla="*/ 2147483647 w 1275"/>
              <a:gd name="T83" fmla="*/ 2147483647 h 1077"/>
              <a:gd name="T84" fmla="*/ 2147483647 w 1275"/>
              <a:gd name="T85" fmla="*/ 2147483647 h 1077"/>
              <a:gd name="T86" fmla="*/ 2147483647 w 1275"/>
              <a:gd name="T87" fmla="*/ 2147483647 h 1077"/>
              <a:gd name="T88" fmla="*/ 2147483647 w 1275"/>
              <a:gd name="T89" fmla="*/ 2147483647 h 1077"/>
              <a:gd name="T90" fmla="*/ 2147483647 w 1275"/>
              <a:gd name="T91" fmla="*/ 2147483647 h 1077"/>
              <a:gd name="T92" fmla="*/ 2147483647 w 1275"/>
              <a:gd name="T93" fmla="*/ 2147483647 h 1077"/>
              <a:gd name="T94" fmla="*/ 2147483647 w 1275"/>
              <a:gd name="T95" fmla="*/ 2147483647 h 1077"/>
              <a:gd name="T96" fmla="*/ 2147483647 w 1275"/>
              <a:gd name="T97" fmla="*/ 2147483647 h 1077"/>
              <a:gd name="T98" fmla="*/ 2147483647 w 1275"/>
              <a:gd name="T99" fmla="*/ 2147483647 h 1077"/>
              <a:gd name="T100" fmla="*/ 2147483647 w 1275"/>
              <a:gd name="T101" fmla="*/ 2147483647 h 1077"/>
              <a:gd name="T102" fmla="*/ 2147483647 w 1275"/>
              <a:gd name="T103" fmla="*/ 2147483647 h 1077"/>
              <a:gd name="T104" fmla="*/ 2147483647 w 1275"/>
              <a:gd name="T105" fmla="*/ 2147483647 h 1077"/>
              <a:gd name="T106" fmla="*/ 2147483647 w 1275"/>
              <a:gd name="T107" fmla="*/ 2147483647 h 1077"/>
              <a:gd name="T108" fmla="*/ 2147483647 w 1275"/>
              <a:gd name="T109" fmla="*/ 2147483647 h 1077"/>
              <a:gd name="T110" fmla="*/ 2147483647 w 1275"/>
              <a:gd name="T111" fmla="*/ 2147483647 h 107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275"/>
              <a:gd name="T169" fmla="*/ 0 h 1077"/>
              <a:gd name="T170" fmla="*/ 1275 w 1275"/>
              <a:gd name="T171" fmla="*/ 1077 h 107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275" h="1077">
                <a:moveTo>
                  <a:pt x="36" y="208"/>
                </a:moveTo>
                <a:cubicBezTo>
                  <a:pt x="53" y="259"/>
                  <a:pt x="103" y="267"/>
                  <a:pt x="142" y="295"/>
                </a:cubicBezTo>
                <a:cubicBezTo>
                  <a:pt x="180" y="291"/>
                  <a:pt x="216" y="286"/>
                  <a:pt x="252" y="276"/>
                </a:cubicBezTo>
                <a:cubicBezTo>
                  <a:pt x="305" y="277"/>
                  <a:pt x="358" y="274"/>
                  <a:pt x="411" y="280"/>
                </a:cubicBezTo>
                <a:cubicBezTo>
                  <a:pt x="422" y="281"/>
                  <a:pt x="419" y="306"/>
                  <a:pt x="430" y="309"/>
                </a:cubicBezTo>
                <a:cubicBezTo>
                  <a:pt x="450" y="314"/>
                  <a:pt x="471" y="312"/>
                  <a:pt x="492" y="314"/>
                </a:cubicBezTo>
                <a:cubicBezTo>
                  <a:pt x="501" y="339"/>
                  <a:pt x="501" y="361"/>
                  <a:pt x="478" y="376"/>
                </a:cubicBezTo>
                <a:cubicBezTo>
                  <a:pt x="483" y="426"/>
                  <a:pt x="487" y="458"/>
                  <a:pt x="540" y="477"/>
                </a:cubicBezTo>
                <a:cubicBezTo>
                  <a:pt x="557" y="501"/>
                  <a:pt x="563" y="526"/>
                  <a:pt x="579" y="549"/>
                </a:cubicBezTo>
                <a:cubicBezTo>
                  <a:pt x="574" y="581"/>
                  <a:pt x="570" y="585"/>
                  <a:pt x="545" y="602"/>
                </a:cubicBezTo>
                <a:cubicBezTo>
                  <a:pt x="543" y="624"/>
                  <a:pt x="545" y="647"/>
                  <a:pt x="540" y="669"/>
                </a:cubicBezTo>
                <a:cubicBezTo>
                  <a:pt x="538" y="676"/>
                  <a:pt x="527" y="677"/>
                  <a:pt x="526" y="684"/>
                </a:cubicBezTo>
                <a:cubicBezTo>
                  <a:pt x="524" y="706"/>
                  <a:pt x="528" y="729"/>
                  <a:pt x="531" y="751"/>
                </a:cubicBezTo>
                <a:cubicBezTo>
                  <a:pt x="535" y="786"/>
                  <a:pt x="573" y="801"/>
                  <a:pt x="584" y="832"/>
                </a:cubicBezTo>
                <a:cubicBezTo>
                  <a:pt x="589" y="867"/>
                  <a:pt x="598" y="903"/>
                  <a:pt x="617" y="933"/>
                </a:cubicBezTo>
                <a:cubicBezTo>
                  <a:pt x="622" y="954"/>
                  <a:pt x="620" y="965"/>
                  <a:pt x="641" y="972"/>
                </a:cubicBezTo>
                <a:cubicBezTo>
                  <a:pt x="647" y="989"/>
                  <a:pt x="675" y="1015"/>
                  <a:pt x="675" y="1015"/>
                </a:cubicBezTo>
                <a:cubicBezTo>
                  <a:pt x="690" y="1058"/>
                  <a:pt x="668" y="995"/>
                  <a:pt x="684" y="1048"/>
                </a:cubicBezTo>
                <a:cubicBezTo>
                  <a:pt x="687" y="1058"/>
                  <a:pt x="694" y="1077"/>
                  <a:pt x="694" y="1077"/>
                </a:cubicBezTo>
                <a:cubicBezTo>
                  <a:pt x="715" y="1075"/>
                  <a:pt x="754" y="1075"/>
                  <a:pt x="780" y="1068"/>
                </a:cubicBezTo>
                <a:cubicBezTo>
                  <a:pt x="790" y="1065"/>
                  <a:pt x="799" y="1061"/>
                  <a:pt x="809" y="1058"/>
                </a:cubicBezTo>
                <a:cubicBezTo>
                  <a:pt x="814" y="1056"/>
                  <a:pt x="824" y="1053"/>
                  <a:pt x="824" y="1053"/>
                </a:cubicBezTo>
                <a:cubicBezTo>
                  <a:pt x="830" y="1044"/>
                  <a:pt x="831" y="1032"/>
                  <a:pt x="838" y="1024"/>
                </a:cubicBezTo>
                <a:cubicBezTo>
                  <a:pt x="852" y="1006"/>
                  <a:pt x="875" y="998"/>
                  <a:pt x="896" y="991"/>
                </a:cubicBezTo>
                <a:cubicBezTo>
                  <a:pt x="909" y="944"/>
                  <a:pt x="929" y="953"/>
                  <a:pt x="972" y="948"/>
                </a:cubicBezTo>
                <a:cubicBezTo>
                  <a:pt x="1029" y="934"/>
                  <a:pt x="1084" y="916"/>
                  <a:pt x="1140" y="900"/>
                </a:cubicBezTo>
                <a:cubicBezTo>
                  <a:pt x="1160" y="886"/>
                  <a:pt x="1176" y="874"/>
                  <a:pt x="1198" y="866"/>
                </a:cubicBezTo>
                <a:cubicBezTo>
                  <a:pt x="1215" y="854"/>
                  <a:pt x="1222" y="839"/>
                  <a:pt x="1241" y="832"/>
                </a:cubicBezTo>
                <a:cubicBezTo>
                  <a:pt x="1257" y="786"/>
                  <a:pt x="1260" y="738"/>
                  <a:pt x="1275" y="693"/>
                </a:cubicBezTo>
                <a:cubicBezTo>
                  <a:pt x="1268" y="640"/>
                  <a:pt x="1271" y="634"/>
                  <a:pt x="1222" y="616"/>
                </a:cubicBezTo>
                <a:cubicBezTo>
                  <a:pt x="1191" y="627"/>
                  <a:pt x="1148" y="608"/>
                  <a:pt x="1116" y="602"/>
                </a:cubicBezTo>
                <a:cubicBezTo>
                  <a:pt x="1101" y="597"/>
                  <a:pt x="1088" y="588"/>
                  <a:pt x="1073" y="583"/>
                </a:cubicBezTo>
                <a:cubicBezTo>
                  <a:pt x="1053" y="569"/>
                  <a:pt x="1036" y="553"/>
                  <a:pt x="1016" y="540"/>
                </a:cubicBezTo>
                <a:cubicBezTo>
                  <a:pt x="1005" y="508"/>
                  <a:pt x="1020" y="539"/>
                  <a:pt x="996" y="520"/>
                </a:cubicBezTo>
                <a:cubicBezTo>
                  <a:pt x="964" y="495"/>
                  <a:pt x="1011" y="514"/>
                  <a:pt x="972" y="501"/>
                </a:cubicBezTo>
                <a:cubicBezTo>
                  <a:pt x="958" y="487"/>
                  <a:pt x="946" y="484"/>
                  <a:pt x="934" y="468"/>
                </a:cubicBezTo>
                <a:cubicBezTo>
                  <a:pt x="928" y="449"/>
                  <a:pt x="916" y="446"/>
                  <a:pt x="905" y="429"/>
                </a:cubicBezTo>
                <a:cubicBezTo>
                  <a:pt x="896" y="395"/>
                  <a:pt x="899" y="374"/>
                  <a:pt x="867" y="357"/>
                </a:cubicBezTo>
                <a:cubicBezTo>
                  <a:pt x="854" y="339"/>
                  <a:pt x="846" y="334"/>
                  <a:pt x="824" y="328"/>
                </a:cubicBezTo>
                <a:cubicBezTo>
                  <a:pt x="807" y="318"/>
                  <a:pt x="797" y="317"/>
                  <a:pt x="785" y="300"/>
                </a:cubicBezTo>
                <a:cubicBezTo>
                  <a:pt x="777" y="275"/>
                  <a:pt x="790" y="257"/>
                  <a:pt x="761" y="276"/>
                </a:cubicBezTo>
                <a:cubicBezTo>
                  <a:pt x="728" y="272"/>
                  <a:pt x="710" y="261"/>
                  <a:pt x="680" y="252"/>
                </a:cubicBezTo>
                <a:cubicBezTo>
                  <a:pt x="659" y="221"/>
                  <a:pt x="644" y="219"/>
                  <a:pt x="608" y="213"/>
                </a:cubicBezTo>
                <a:cubicBezTo>
                  <a:pt x="587" y="204"/>
                  <a:pt x="567" y="191"/>
                  <a:pt x="545" y="184"/>
                </a:cubicBezTo>
                <a:cubicBezTo>
                  <a:pt x="525" y="164"/>
                  <a:pt x="505" y="135"/>
                  <a:pt x="478" y="122"/>
                </a:cubicBezTo>
                <a:cubicBezTo>
                  <a:pt x="459" y="113"/>
                  <a:pt x="452" y="114"/>
                  <a:pt x="435" y="108"/>
                </a:cubicBezTo>
                <a:cubicBezTo>
                  <a:pt x="425" y="105"/>
                  <a:pt x="406" y="98"/>
                  <a:pt x="406" y="98"/>
                </a:cubicBezTo>
                <a:cubicBezTo>
                  <a:pt x="381" y="73"/>
                  <a:pt x="349" y="56"/>
                  <a:pt x="320" y="36"/>
                </a:cubicBezTo>
                <a:cubicBezTo>
                  <a:pt x="305" y="26"/>
                  <a:pt x="285" y="33"/>
                  <a:pt x="267" y="31"/>
                </a:cubicBezTo>
                <a:cubicBezTo>
                  <a:pt x="238" y="25"/>
                  <a:pt x="209" y="23"/>
                  <a:pt x="180" y="16"/>
                </a:cubicBezTo>
                <a:cubicBezTo>
                  <a:pt x="156" y="0"/>
                  <a:pt x="131" y="8"/>
                  <a:pt x="104" y="16"/>
                </a:cubicBezTo>
                <a:cubicBezTo>
                  <a:pt x="95" y="22"/>
                  <a:pt x="83" y="24"/>
                  <a:pt x="75" y="31"/>
                </a:cubicBezTo>
                <a:cubicBezTo>
                  <a:pt x="69" y="36"/>
                  <a:pt x="66" y="45"/>
                  <a:pt x="60" y="50"/>
                </a:cubicBezTo>
                <a:cubicBezTo>
                  <a:pt x="52" y="57"/>
                  <a:pt x="32" y="69"/>
                  <a:pt x="32" y="69"/>
                </a:cubicBezTo>
                <a:cubicBezTo>
                  <a:pt x="11" y="132"/>
                  <a:pt x="0" y="73"/>
                  <a:pt x="22" y="208"/>
                </a:cubicBezTo>
                <a:cubicBezTo>
                  <a:pt x="23" y="213"/>
                  <a:pt x="36" y="213"/>
                  <a:pt x="36" y="208"/>
                </a:cubicBezTo>
                <a:close/>
              </a:path>
            </a:pathLst>
          </a:custGeom>
          <a:solidFill>
            <a:srgbClr val="FFFF00">
              <a:alpha val="36862"/>
            </a:srgbClr>
          </a:solidFill>
          <a:ln w="38100">
            <a:solidFill>
              <a:srgbClr val="FFFF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30" name="AutoShape 302"/>
          <p:cNvSpPr>
            <a:spLocks noChangeArrowheads="1"/>
          </p:cNvSpPr>
          <p:nvPr/>
        </p:nvSpPr>
        <p:spPr bwMode="auto">
          <a:xfrm rot="4742036">
            <a:off x="4968082" y="4040981"/>
            <a:ext cx="215900" cy="144463"/>
          </a:xfrm>
          <a:prstGeom prst="rightArrow">
            <a:avLst>
              <a:gd name="adj1" fmla="val 43444"/>
              <a:gd name="adj2" fmla="val 57255"/>
            </a:avLst>
          </a:prstGeom>
          <a:solidFill>
            <a:srgbClr val="FFFF99"/>
          </a:solidFill>
          <a:ln w="25400">
            <a:solidFill>
              <a:srgbClr val="FFFF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31" name="Freeform 25"/>
          <p:cNvSpPr>
            <a:spLocks/>
          </p:cNvSpPr>
          <p:nvPr/>
        </p:nvSpPr>
        <p:spPr bwMode="auto">
          <a:xfrm>
            <a:off x="6038850" y="3529013"/>
            <a:ext cx="2066925" cy="1460500"/>
          </a:xfrm>
          <a:custGeom>
            <a:avLst/>
            <a:gdLst>
              <a:gd name="T0" fmla="*/ 2147483647 w 1302"/>
              <a:gd name="T1" fmla="*/ 2147483647 h 920"/>
              <a:gd name="T2" fmla="*/ 2147483647 w 1302"/>
              <a:gd name="T3" fmla="*/ 2147483647 h 920"/>
              <a:gd name="T4" fmla="*/ 0 w 1302"/>
              <a:gd name="T5" fmla="*/ 2147483647 h 920"/>
              <a:gd name="T6" fmla="*/ 2147483647 w 1302"/>
              <a:gd name="T7" fmla="*/ 2147483647 h 920"/>
              <a:gd name="T8" fmla="*/ 2147483647 w 1302"/>
              <a:gd name="T9" fmla="*/ 2147483647 h 920"/>
              <a:gd name="T10" fmla="*/ 2147483647 w 1302"/>
              <a:gd name="T11" fmla="*/ 2147483647 h 920"/>
              <a:gd name="T12" fmla="*/ 2147483647 w 1302"/>
              <a:gd name="T13" fmla="*/ 2147483647 h 920"/>
              <a:gd name="T14" fmla="*/ 2147483647 w 1302"/>
              <a:gd name="T15" fmla="*/ 2147483647 h 920"/>
              <a:gd name="T16" fmla="*/ 2147483647 w 1302"/>
              <a:gd name="T17" fmla="*/ 2147483647 h 920"/>
              <a:gd name="T18" fmla="*/ 2147483647 w 1302"/>
              <a:gd name="T19" fmla="*/ 0 h 920"/>
              <a:gd name="T20" fmla="*/ 2147483647 w 1302"/>
              <a:gd name="T21" fmla="*/ 2147483647 h 920"/>
              <a:gd name="T22" fmla="*/ 2147483647 w 1302"/>
              <a:gd name="T23" fmla="*/ 2147483647 h 920"/>
              <a:gd name="T24" fmla="*/ 2147483647 w 1302"/>
              <a:gd name="T25" fmla="*/ 2147483647 h 920"/>
              <a:gd name="T26" fmla="*/ 2147483647 w 1302"/>
              <a:gd name="T27" fmla="*/ 2147483647 h 920"/>
              <a:gd name="T28" fmla="*/ 2147483647 w 1302"/>
              <a:gd name="T29" fmla="*/ 2147483647 h 920"/>
              <a:gd name="T30" fmla="*/ 2147483647 w 1302"/>
              <a:gd name="T31" fmla="*/ 2147483647 h 920"/>
              <a:gd name="T32" fmla="*/ 2147483647 w 1302"/>
              <a:gd name="T33" fmla="*/ 2147483647 h 920"/>
              <a:gd name="T34" fmla="*/ 2147483647 w 1302"/>
              <a:gd name="T35" fmla="*/ 2147483647 h 920"/>
              <a:gd name="T36" fmla="*/ 2147483647 w 1302"/>
              <a:gd name="T37" fmla="*/ 2147483647 h 920"/>
              <a:gd name="T38" fmla="*/ 2147483647 w 1302"/>
              <a:gd name="T39" fmla="*/ 2147483647 h 920"/>
              <a:gd name="T40" fmla="*/ 2147483647 w 1302"/>
              <a:gd name="T41" fmla="*/ 2147483647 h 920"/>
              <a:gd name="T42" fmla="*/ 2147483647 w 1302"/>
              <a:gd name="T43" fmla="*/ 2147483647 h 920"/>
              <a:gd name="T44" fmla="*/ 2147483647 w 1302"/>
              <a:gd name="T45" fmla="*/ 2147483647 h 920"/>
              <a:gd name="T46" fmla="*/ 2147483647 w 1302"/>
              <a:gd name="T47" fmla="*/ 2147483647 h 920"/>
              <a:gd name="T48" fmla="*/ 2147483647 w 1302"/>
              <a:gd name="T49" fmla="*/ 2147483647 h 920"/>
              <a:gd name="T50" fmla="*/ 2147483647 w 1302"/>
              <a:gd name="T51" fmla="*/ 2147483647 h 920"/>
              <a:gd name="T52" fmla="*/ 2147483647 w 1302"/>
              <a:gd name="T53" fmla="*/ 2147483647 h 920"/>
              <a:gd name="T54" fmla="*/ 2147483647 w 1302"/>
              <a:gd name="T55" fmla="*/ 2147483647 h 920"/>
              <a:gd name="T56" fmla="*/ 2147483647 w 1302"/>
              <a:gd name="T57" fmla="*/ 2147483647 h 920"/>
              <a:gd name="T58" fmla="*/ 2147483647 w 1302"/>
              <a:gd name="T59" fmla="*/ 2147483647 h 920"/>
              <a:gd name="T60" fmla="*/ 2147483647 w 1302"/>
              <a:gd name="T61" fmla="*/ 2147483647 h 920"/>
              <a:gd name="T62" fmla="*/ 2147483647 w 1302"/>
              <a:gd name="T63" fmla="*/ 2147483647 h 920"/>
              <a:gd name="T64" fmla="*/ 2147483647 w 1302"/>
              <a:gd name="T65" fmla="*/ 2147483647 h 920"/>
              <a:gd name="T66" fmla="*/ 2147483647 w 1302"/>
              <a:gd name="T67" fmla="*/ 2147483647 h 920"/>
              <a:gd name="T68" fmla="*/ 2147483647 w 1302"/>
              <a:gd name="T69" fmla="*/ 2147483647 h 920"/>
              <a:gd name="T70" fmla="*/ 2147483647 w 1302"/>
              <a:gd name="T71" fmla="*/ 2147483647 h 920"/>
              <a:gd name="T72" fmla="*/ 2147483647 w 1302"/>
              <a:gd name="T73" fmla="*/ 2147483647 h 920"/>
              <a:gd name="T74" fmla="*/ 2147483647 w 1302"/>
              <a:gd name="T75" fmla="*/ 2147483647 h 920"/>
              <a:gd name="T76" fmla="*/ 2147483647 w 1302"/>
              <a:gd name="T77" fmla="*/ 2147483647 h 920"/>
              <a:gd name="T78" fmla="*/ 2147483647 w 1302"/>
              <a:gd name="T79" fmla="*/ 2147483647 h 920"/>
              <a:gd name="T80" fmla="*/ 2147483647 w 1302"/>
              <a:gd name="T81" fmla="*/ 2147483647 h 920"/>
              <a:gd name="T82" fmla="*/ 2147483647 w 1302"/>
              <a:gd name="T83" fmla="*/ 2147483647 h 920"/>
              <a:gd name="T84" fmla="*/ 2147483647 w 1302"/>
              <a:gd name="T85" fmla="*/ 2147483647 h 920"/>
              <a:gd name="T86" fmla="*/ 2147483647 w 1302"/>
              <a:gd name="T87" fmla="*/ 2147483647 h 920"/>
              <a:gd name="T88" fmla="*/ 2147483647 w 1302"/>
              <a:gd name="T89" fmla="*/ 2147483647 h 920"/>
              <a:gd name="T90" fmla="*/ 2147483647 w 1302"/>
              <a:gd name="T91" fmla="*/ 2147483647 h 920"/>
              <a:gd name="T92" fmla="*/ 2147483647 w 1302"/>
              <a:gd name="T93" fmla="*/ 2147483647 h 920"/>
              <a:gd name="T94" fmla="*/ 2147483647 w 1302"/>
              <a:gd name="T95" fmla="*/ 2147483647 h 920"/>
              <a:gd name="T96" fmla="*/ 2147483647 w 1302"/>
              <a:gd name="T97" fmla="*/ 2147483647 h 920"/>
              <a:gd name="T98" fmla="*/ 2147483647 w 1302"/>
              <a:gd name="T99" fmla="*/ 2147483647 h 920"/>
              <a:gd name="T100" fmla="*/ 2147483647 w 1302"/>
              <a:gd name="T101" fmla="*/ 2147483647 h 920"/>
              <a:gd name="T102" fmla="*/ 2147483647 w 1302"/>
              <a:gd name="T103" fmla="*/ 2147483647 h 920"/>
              <a:gd name="T104" fmla="*/ 2147483647 w 1302"/>
              <a:gd name="T105" fmla="*/ 2147483647 h 920"/>
              <a:gd name="T106" fmla="*/ 2147483647 w 1302"/>
              <a:gd name="T107" fmla="*/ 2147483647 h 920"/>
              <a:gd name="T108" fmla="*/ 2147483647 w 1302"/>
              <a:gd name="T109" fmla="*/ 2147483647 h 920"/>
              <a:gd name="T110" fmla="*/ 2147483647 w 1302"/>
              <a:gd name="T111" fmla="*/ 2147483647 h 920"/>
              <a:gd name="T112" fmla="*/ 2147483647 w 1302"/>
              <a:gd name="T113" fmla="*/ 2147483647 h 920"/>
              <a:gd name="T114" fmla="*/ 2147483647 w 1302"/>
              <a:gd name="T115" fmla="*/ 2147483647 h 920"/>
              <a:gd name="T116" fmla="*/ 2147483647 w 1302"/>
              <a:gd name="T117" fmla="*/ 2147483647 h 920"/>
              <a:gd name="T118" fmla="*/ 2147483647 w 1302"/>
              <a:gd name="T119" fmla="*/ 2147483647 h 920"/>
              <a:gd name="T120" fmla="*/ 2147483647 w 1302"/>
              <a:gd name="T121" fmla="*/ 2147483647 h 920"/>
              <a:gd name="T122" fmla="*/ 2147483647 w 1302"/>
              <a:gd name="T123" fmla="*/ 2147483647 h 920"/>
              <a:gd name="T124" fmla="*/ 2147483647 w 1302"/>
              <a:gd name="T125" fmla="*/ 2147483647 h 92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02"/>
              <a:gd name="T190" fmla="*/ 0 h 920"/>
              <a:gd name="T191" fmla="*/ 1302 w 1302"/>
              <a:gd name="T192" fmla="*/ 920 h 92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02" h="920">
                <a:moveTo>
                  <a:pt x="78" y="210"/>
                </a:moveTo>
                <a:cubicBezTo>
                  <a:pt x="60" y="209"/>
                  <a:pt x="42" y="210"/>
                  <a:pt x="24" y="207"/>
                </a:cubicBezTo>
                <a:cubicBezTo>
                  <a:pt x="15" y="205"/>
                  <a:pt x="11" y="190"/>
                  <a:pt x="0" y="186"/>
                </a:cubicBezTo>
                <a:cubicBezTo>
                  <a:pt x="3" y="159"/>
                  <a:pt x="5" y="150"/>
                  <a:pt x="27" y="135"/>
                </a:cubicBezTo>
                <a:cubicBezTo>
                  <a:pt x="35" y="123"/>
                  <a:pt x="45" y="101"/>
                  <a:pt x="57" y="93"/>
                </a:cubicBezTo>
                <a:cubicBezTo>
                  <a:pt x="64" y="82"/>
                  <a:pt x="77" y="68"/>
                  <a:pt x="87" y="60"/>
                </a:cubicBezTo>
                <a:cubicBezTo>
                  <a:pt x="92" y="55"/>
                  <a:pt x="105" y="48"/>
                  <a:pt x="105" y="48"/>
                </a:cubicBezTo>
                <a:cubicBezTo>
                  <a:pt x="114" y="34"/>
                  <a:pt x="125" y="33"/>
                  <a:pt x="138" y="24"/>
                </a:cubicBezTo>
                <a:cubicBezTo>
                  <a:pt x="144" y="15"/>
                  <a:pt x="152" y="11"/>
                  <a:pt x="162" y="6"/>
                </a:cubicBezTo>
                <a:cubicBezTo>
                  <a:pt x="168" y="3"/>
                  <a:pt x="180" y="0"/>
                  <a:pt x="180" y="0"/>
                </a:cubicBezTo>
                <a:cubicBezTo>
                  <a:pt x="223" y="2"/>
                  <a:pt x="261" y="3"/>
                  <a:pt x="303" y="9"/>
                </a:cubicBezTo>
                <a:cubicBezTo>
                  <a:pt x="324" y="16"/>
                  <a:pt x="345" y="27"/>
                  <a:pt x="366" y="30"/>
                </a:cubicBezTo>
                <a:cubicBezTo>
                  <a:pt x="381" y="37"/>
                  <a:pt x="399" y="52"/>
                  <a:pt x="414" y="57"/>
                </a:cubicBezTo>
                <a:cubicBezTo>
                  <a:pt x="435" y="64"/>
                  <a:pt x="427" y="59"/>
                  <a:pt x="441" y="69"/>
                </a:cubicBezTo>
                <a:cubicBezTo>
                  <a:pt x="458" y="95"/>
                  <a:pt x="435" y="64"/>
                  <a:pt x="456" y="81"/>
                </a:cubicBezTo>
                <a:cubicBezTo>
                  <a:pt x="485" y="104"/>
                  <a:pt x="512" y="138"/>
                  <a:pt x="549" y="150"/>
                </a:cubicBezTo>
                <a:cubicBezTo>
                  <a:pt x="565" y="166"/>
                  <a:pt x="582" y="170"/>
                  <a:pt x="603" y="177"/>
                </a:cubicBezTo>
                <a:cubicBezTo>
                  <a:pt x="655" y="194"/>
                  <a:pt x="707" y="202"/>
                  <a:pt x="762" y="210"/>
                </a:cubicBezTo>
                <a:cubicBezTo>
                  <a:pt x="840" y="208"/>
                  <a:pt x="913" y="202"/>
                  <a:pt x="990" y="192"/>
                </a:cubicBezTo>
                <a:cubicBezTo>
                  <a:pt x="1014" y="184"/>
                  <a:pt x="1043" y="183"/>
                  <a:pt x="1068" y="180"/>
                </a:cubicBezTo>
                <a:cubicBezTo>
                  <a:pt x="1096" y="171"/>
                  <a:pt x="1128" y="176"/>
                  <a:pt x="1152" y="192"/>
                </a:cubicBezTo>
                <a:cubicBezTo>
                  <a:pt x="1165" y="218"/>
                  <a:pt x="1193" y="233"/>
                  <a:pt x="1209" y="258"/>
                </a:cubicBezTo>
                <a:cubicBezTo>
                  <a:pt x="1221" y="276"/>
                  <a:pt x="1223" y="304"/>
                  <a:pt x="1230" y="324"/>
                </a:cubicBezTo>
                <a:cubicBezTo>
                  <a:pt x="1239" y="350"/>
                  <a:pt x="1248" y="374"/>
                  <a:pt x="1263" y="396"/>
                </a:cubicBezTo>
                <a:cubicBezTo>
                  <a:pt x="1266" y="413"/>
                  <a:pt x="1273" y="431"/>
                  <a:pt x="1281" y="447"/>
                </a:cubicBezTo>
                <a:cubicBezTo>
                  <a:pt x="1288" y="480"/>
                  <a:pt x="1284" y="467"/>
                  <a:pt x="1290" y="486"/>
                </a:cubicBezTo>
                <a:cubicBezTo>
                  <a:pt x="1293" y="512"/>
                  <a:pt x="1297" y="538"/>
                  <a:pt x="1299" y="564"/>
                </a:cubicBezTo>
                <a:cubicBezTo>
                  <a:pt x="1300" y="601"/>
                  <a:pt x="1302" y="638"/>
                  <a:pt x="1302" y="675"/>
                </a:cubicBezTo>
                <a:cubicBezTo>
                  <a:pt x="1302" y="717"/>
                  <a:pt x="1298" y="803"/>
                  <a:pt x="1257" y="831"/>
                </a:cubicBezTo>
                <a:cubicBezTo>
                  <a:pt x="1250" y="842"/>
                  <a:pt x="1242" y="845"/>
                  <a:pt x="1230" y="849"/>
                </a:cubicBezTo>
                <a:cubicBezTo>
                  <a:pt x="1219" y="865"/>
                  <a:pt x="1195" y="879"/>
                  <a:pt x="1176" y="885"/>
                </a:cubicBezTo>
                <a:cubicBezTo>
                  <a:pt x="1157" y="899"/>
                  <a:pt x="1136" y="903"/>
                  <a:pt x="1113" y="909"/>
                </a:cubicBezTo>
                <a:cubicBezTo>
                  <a:pt x="1105" y="911"/>
                  <a:pt x="1089" y="915"/>
                  <a:pt x="1089" y="915"/>
                </a:cubicBezTo>
                <a:cubicBezTo>
                  <a:pt x="1023" y="914"/>
                  <a:pt x="942" y="920"/>
                  <a:pt x="873" y="903"/>
                </a:cubicBezTo>
                <a:cubicBezTo>
                  <a:pt x="860" y="900"/>
                  <a:pt x="812" y="880"/>
                  <a:pt x="801" y="873"/>
                </a:cubicBezTo>
                <a:cubicBezTo>
                  <a:pt x="793" y="868"/>
                  <a:pt x="774" y="861"/>
                  <a:pt x="774" y="861"/>
                </a:cubicBezTo>
                <a:cubicBezTo>
                  <a:pt x="746" y="840"/>
                  <a:pt x="759" y="847"/>
                  <a:pt x="738" y="837"/>
                </a:cubicBezTo>
                <a:cubicBezTo>
                  <a:pt x="723" y="814"/>
                  <a:pt x="699" y="800"/>
                  <a:pt x="684" y="777"/>
                </a:cubicBezTo>
                <a:cubicBezTo>
                  <a:pt x="680" y="761"/>
                  <a:pt x="667" y="743"/>
                  <a:pt x="657" y="729"/>
                </a:cubicBezTo>
                <a:cubicBezTo>
                  <a:pt x="652" y="721"/>
                  <a:pt x="645" y="702"/>
                  <a:pt x="645" y="702"/>
                </a:cubicBezTo>
                <a:cubicBezTo>
                  <a:pt x="642" y="680"/>
                  <a:pt x="631" y="668"/>
                  <a:pt x="624" y="648"/>
                </a:cubicBezTo>
                <a:cubicBezTo>
                  <a:pt x="619" y="597"/>
                  <a:pt x="622" y="507"/>
                  <a:pt x="594" y="465"/>
                </a:cubicBezTo>
                <a:cubicBezTo>
                  <a:pt x="590" y="451"/>
                  <a:pt x="584" y="437"/>
                  <a:pt x="579" y="423"/>
                </a:cubicBezTo>
                <a:cubicBezTo>
                  <a:pt x="575" y="382"/>
                  <a:pt x="575" y="322"/>
                  <a:pt x="537" y="297"/>
                </a:cubicBezTo>
                <a:cubicBezTo>
                  <a:pt x="506" y="299"/>
                  <a:pt x="474" y="299"/>
                  <a:pt x="444" y="309"/>
                </a:cubicBezTo>
                <a:cubicBezTo>
                  <a:pt x="431" y="322"/>
                  <a:pt x="417" y="338"/>
                  <a:pt x="402" y="348"/>
                </a:cubicBezTo>
                <a:cubicBezTo>
                  <a:pt x="392" y="363"/>
                  <a:pt x="380" y="358"/>
                  <a:pt x="366" y="372"/>
                </a:cubicBezTo>
                <a:cubicBezTo>
                  <a:pt x="360" y="378"/>
                  <a:pt x="348" y="390"/>
                  <a:pt x="348" y="390"/>
                </a:cubicBezTo>
                <a:cubicBezTo>
                  <a:pt x="346" y="398"/>
                  <a:pt x="343" y="416"/>
                  <a:pt x="339" y="423"/>
                </a:cubicBezTo>
                <a:cubicBezTo>
                  <a:pt x="335" y="429"/>
                  <a:pt x="327" y="441"/>
                  <a:pt x="327" y="441"/>
                </a:cubicBezTo>
                <a:cubicBezTo>
                  <a:pt x="322" y="462"/>
                  <a:pt x="319" y="506"/>
                  <a:pt x="339" y="519"/>
                </a:cubicBezTo>
                <a:cubicBezTo>
                  <a:pt x="346" y="529"/>
                  <a:pt x="355" y="542"/>
                  <a:pt x="366" y="546"/>
                </a:cubicBezTo>
                <a:cubicBezTo>
                  <a:pt x="373" y="566"/>
                  <a:pt x="385" y="582"/>
                  <a:pt x="390" y="603"/>
                </a:cubicBezTo>
                <a:cubicBezTo>
                  <a:pt x="386" y="625"/>
                  <a:pt x="377" y="622"/>
                  <a:pt x="360" y="633"/>
                </a:cubicBezTo>
                <a:cubicBezTo>
                  <a:pt x="336" y="627"/>
                  <a:pt x="314" y="617"/>
                  <a:pt x="294" y="603"/>
                </a:cubicBezTo>
                <a:cubicBezTo>
                  <a:pt x="285" y="597"/>
                  <a:pt x="267" y="588"/>
                  <a:pt x="267" y="588"/>
                </a:cubicBezTo>
                <a:cubicBezTo>
                  <a:pt x="260" y="577"/>
                  <a:pt x="260" y="571"/>
                  <a:pt x="249" y="564"/>
                </a:cubicBezTo>
                <a:cubicBezTo>
                  <a:pt x="245" y="540"/>
                  <a:pt x="245" y="512"/>
                  <a:pt x="231" y="492"/>
                </a:cubicBezTo>
                <a:cubicBezTo>
                  <a:pt x="226" y="471"/>
                  <a:pt x="214" y="451"/>
                  <a:pt x="204" y="432"/>
                </a:cubicBezTo>
                <a:cubicBezTo>
                  <a:pt x="199" y="423"/>
                  <a:pt x="189" y="415"/>
                  <a:pt x="186" y="405"/>
                </a:cubicBezTo>
                <a:cubicBezTo>
                  <a:pt x="180" y="387"/>
                  <a:pt x="176" y="364"/>
                  <a:pt x="165" y="348"/>
                </a:cubicBezTo>
                <a:cubicBezTo>
                  <a:pt x="159" y="319"/>
                  <a:pt x="115" y="266"/>
                  <a:pt x="90" y="249"/>
                </a:cubicBezTo>
                <a:cubicBezTo>
                  <a:pt x="82" y="232"/>
                  <a:pt x="78" y="230"/>
                  <a:pt x="78" y="210"/>
                </a:cubicBezTo>
                <a:close/>
              </a:path>
            </a:pathLst>
          </a:custGeom>
          <a:solidFill>
            <a:srgbClr val="FFFF00">
              <a:alpha val="36862"/>
            </a:srgbClr>
          </a:solidFill>
          <a:ln w="38100">
            <a:solidFill>
              <a:srgbClr val="FFFF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32" name="Freeform 27"/>
          <p:cNvSpPr>
            <a:spLocks/>
          </p:cNvSpPr>
          <p:nvPr/>
        </p:nvSpPr>
        <p:spPr bwMode="auto">
          <a:xfrm>
            <a:off x="6659563" y="2852738"/>
            <a:ext cx="1927225" cy="933450"/>
          </a:xfrm>
          <a:custGeom>
            <a:avLst/>
            <a:gdLst>
              <a:gd name="T0" fmla="*/ 2147483647 w 1214"/>
              <a:gd name="T1" fmla="*/ 2147483647 h 588"/>
              <a:gd name="T2" fmla="*/ 2147483647 w 1214"/>
              <a:gd name="T3" fmla="*/ 2147483647 h 588"/>
              <a:gd name="T4" fmla="*/ 2147483647 w 1214"/>
              <a:gd name="T5" fmla="*/ 2147483647 h 588"/>
              <a:gd name="T6" fmla="*/ 2147483647 w 1214"/>
              <a:gd name="T7" fmla="*/ 2147483647 h 588"/>
              <a:gd name="T8" fmla="*/ 2147483647 w 1214"/>
              <a:gd name="T9" fmla="*/ 2147483647 h 588"/>
              <a:gd name="T10" fmla="*/ 2147483647 w 1214"/>
              <a:gd name="T11" fmla="*/ 2147483647 h 588"/>
              <a:gd name="T12" fmla="*/ 2147483647 w 1214"/>
              <a:gd name="T13" fmla="*/ 2147483647 h 588"/>
              <a:gd name="T14" fmla="*/ 2147483647 w 1214"/>
              <a:gd name="T15" fmla="*/ 2147483647 h 588"/>
              <a:gd name="T16" fmla="*/ 2147483647 w 1214"/>
              <a:gd name="T17" fmla="*/ 2147483647 h 588"/>
              <a:gd name="T18" fmla="*/ 2147483647 w 1214"/>
              <a:gd name="T19" fmla="*/ 2147483647 h 588"/>
              <a:gd name="T20" fmla="*/ 2147483647 w 1214"/>
              <a:gd name="T21" fmla="*/ 2147483647 h 588"/>
              <a:gd name="T22" fmla="*/ 2147483647 w 1214"/>
              <a:gd name="T23" fmla="*/ 2147483647 h 588"/>
              <a:gd name="T24" fmla="*/ 2147483647 w 1214"/>
              <a:gd name="T25" fmla="*/ 2147483647 h 588"/>
              <a:gd name="T26" fmla="*/ 2147483647 w 1214"/>
              <a:gd name="T27" fmla="*/ 2147483647 h 588"/>
              <a:gd name="T28" fmla="*/ 2147483647 w 1214"/>
              <a:gd name="T29" fmla="*/ 2147483647 h 588"/>
              <a:gd name="T30" fmla="*/ 2147483647 w 1214"/>
              <a:gd name="T31" fmla="*/ 2147483647 h 588"/>
              <a:gd name="T32" fmla="*/ 2147483647 w 1214"/>
              <a:gd name="T33" fmla="*/ 0 h 588"/>
              <a:gd name="T34" fmla="*/ 2147483647 w 1214"/>
              <a:gd name="T35" fmla="*/ 2147483647 h 588"/>
              <a:gd name="T36" fmla="*/ 2147483647 w 1214"/>
              <a:gd name="T37" fmla="*/ 2147483647 h 588"/>
              <a:gd name="T38" fmla="*/ 2147483647 w 1214"/>
              <a:gd name="T39" fmla="*/ 2147483647 h 588"/>
              <a:gd name="T40" fmla="*/ 2147483647 w 1214"/>
              <a:gd name="T41" fmla="*/ 2147483647 h 588"/>
              <a:gd name="T42" fmla="*/ 2147483647 w 1214"/>
              <a:gd name="T43" fmla="*/ 2147483647 h 588"/>
              <a:gd name="T44" fmla="*/ 2147483647 w 1214"/>
              <a:gd name="T45" fmla="*/ 2147483647 h 588"/>
              <a:gd name="T46" fmla="*/ 2147483647 w 1214"/>
              <a:gd name="T47" fmla="*/ 2147483647 h 588"/>
              <a:gd name="T48" fmla="*/ 2147483647 w 1214"/>
              <a:gd name="T49" fmla="*/ 2147483647 h 588"/>
              <a:gd name="T50" fmla="*/ 2147483647 w 1214"/>
              <a:gd name="T51" fmla="*/ 2147483647 h 588"/>
              <a:gd name="T52" fmla="*/ 2147483647 w 1214"/>
              <a:gd name="T53" fmla="*/ 2147483647 h 588"/>
              <a:gd name="T54" fmla="*/ 2147483647 w 1214"/>
              <a:gd name="T55" fmla="*/ 2147483647 h 588"/>
              <a:gd name="T56" fmla="*/ 2147483647 w 1214"/>
              <a:gd name="T57" fmla="*/ 2147483647 h 588"/>
              <a:gd name="T58" fmla="*/ 2147483647 w 1214"/>
              <a:gd name="T59" fmla="*/ 2147483647 h 588"/>
              <a:gd name="T60" fmla="*/ 2147483647 w 1214"/>
              <a:gd name="T61" fmla="*/ 2147483647 h 588"/>
              <a:gd name="T62" fmla="*/ 2147483647 w 1214"/>
              <a:gd name="T63" fmla="*/ 2147483647 h 588"/>
              <a:gd name="T64" fmla="*/ 2147483647 w 1214"/>
              <a:gd name="T65" fmla="*/ 2147483647 h 588"/>
              <a:gd name="T66" fmla="*/ 2147483647 w 1214"/>
              <a:gd name="T67" fmla="*/ 2147483647 h 588"/>
              <a:gd name="T68" fmla="*/ 2147483647 w 1214"/>
              <a:gd name="T69" fmla="*/ 2147483647 h 588"/>
              <a:gd name="T70" fmla="*/ 2147483647 w 1214"/>
              <a:gd name="T71" fmla="*/ 2147483647 h 588"/>
              <a:gd name="T72" fmla="*/ 2147483647 w 1214"/>
              <a:gd name="T73" fmla="*/ 2147483647 h 588"/>
              <a:gd name="T74" fmla="*/ 2147483647 w 1214"/>
              <a:gd name="T75" fmla="*/ 2147483647 h 588"/>
              <a:gd name="T76" fmla="*/ 2147483647 w 1214"/>
              <a:gd name="T77" fmla="*/ 2147483647 h 588"/>
              <a:gd name="T78" fmla="*/ 2147483647 w 1214"/>
              <a:gd name="T79" fmla="*/ 2147483647 h 588"/>
              <a:gd name="T80" fmla="*/ 2147483647 w 1214"/>
              <a:gd name="T81" fmla="*/ 2147483647 h 588"/>
              <a:gd name="T82" fmla="*/ 2147483647 w 1214"/>
              <a:gd name="T83" fmla="*/ 2147483647 h 588"/>
              <a:gd name="T84" fmla="*/ 2147483647 w 1214"/>
              <a:gd name="T85" fmla="*/ 2147483647 h 588"/>
              <a:gd name="T86" fmla="*/ 2147483647 w 1214"/>
              <a:gd name="T87" fmla="*/ 2147483647 h 588"/>
              <a:gd name="T88" fmla="*/ 2147483647 w 1214"/>
              <a:gd name="T89" fmla="*/ 2147483647 h 588"/>
              <a:gd name="T90" fmla="*/ 0 w 1214"/>
              <a:gd name="T91" fmla="*/ 2147483647 h 588"/>
              <a:gd name="T92" fmla="*/ 2147483647 w 1214"/>
              <a:gd name="T93" fmla="*/ 2147483647 h 58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214"/>
              <a:gd name="T142" fmla="*/ 0 h 588"/>
              <a:gd name="T143" fmla="*/ 1214 w 1214"/>
              <a:gd name="T144" fmla="*/ 588 h 58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214" h="588">
                <a:moveTo>
                  <a:pt x="3" y="408"/>
                </a:moveTo>
                <a:cubicBezTo>
                  <a:pt x="12" y="399"/>
                  <a:pt x="23" y="389"/>
                  <a:pt x="33" y="381"/>
                </a:cubicBezTo>
                <a:cubicBezTo>
                  <a:pt x="39" y="377"/>
                  <a:pt x="51" y="369"/>
                  <a:pt x="51" y="369"/>
                </a:cubicBezTo>
                <a:cubicBezTo>
                  <a:pt x="69" y="342"/>
                  <a:pt x="105" y="336"/>
                  <a:pt x="132" y="321"/>
                </a:cubicBezTo>
                <a:cubicBezTo>
                  <a:pt x="148" y="312"/>
                  <a:pt x="154" y="304"/>
                  <a:pt x="171" y="300"/>
                </a:cubicBezTo>
                <a:cubicBezTo>
                  <a:pt x="178" y="290"/>
                  <a:pt x="183" y="286"/>
                  <a:pt x="195" y="282"/>
                </a:cubicBezTo>
                <a:cubicBezTo>
                  <a:pt x="215" y="262"/>
                  <a:pt x="205" y="267"/>
                  <a:pt x="222" y="261"/>
                </a:cubicBezTo>
                <a:cubicBezTo>
                  <a:pt x="241" y="233"/>
                  <a:pt x="310" y="206"/>
                  <a:pt x="342" y="198"/>
                </a:cubicBezTo>
                <a:cubicBezTo>
                  <a:pt x="368" y="181"/>
                  <a:pt x="350" y="189"/>
                  <a:pt x="372" y="183"/>
                </a:cubicBezTo>
                <a:cubicBezTo>
                  <a:pt x="378" y="181"/>
                  <a:pt x="390" y="177"/>
                  <a:pt x="390" y="177"/>
                </a:cubicBezTo>
                <a:cubicBezTo>
                  <a:pt x="400" y="162"/>
                  <a:pt x="430" y="144"/>
                  <a:pt x="447" y="138"/>
                </a:cubicBezTo>
                <a:cubicBezTo>
                  <a:pt x="450" y="135"/>
                  <a:pt x="453" y="131"/>
                  <a:pt x="456" y="129"/>
                </a:cubicBezTo>
                <a:cubicBezTo>
                  <a:pt x="460" y="126"/>
                  <a:pt x="465" y="126"/>
                  <a:pt x="468" y="123"/>
                </a:cubicBezTo>
                <a:cubicBezTo>
                  <a:pt x="479" y="114"/>
                  <a:pt x="481" y="106"/>
                  <a:pt x="495" y="99"/>
                </a:cubicBezTo>
                <a:cubicBezTo>
                  <a:pt x="526" y="58"/>
                  <a:pt x="577" y="40"/>
                  <a:pt x="624" y="24"/>
                </a:cubicBezTo>
                <a:cubicBezTo>
                  <a:pt x="635" y="7"/>
                  <a:pt x="624" y="21"/>
                  <a:pt x="639" y="12"/>
                </a:cubicBezTo>
                <a:cubicBezTo>
                  <a:pt x="645" y="8"/>
                  <a:pt x="657" y="0"/>
                  <a:pt x="657" y="0"/>
                </a:cubicBezTo>
                <a:cubicBezTo>
                  <a:pt x="717" y="5"/>
                  <a:pt x="772" y="29"/>
                  <a:pt x="831" y="36"/>
                </a:cubicBezTo>
                <a:cubicBezTo>
                  <a:pt x="905" y="54"/>
                  <a:pt x="981" y="72"/>
                  <a:pt x="1053" y="96"/>
                </a:cubicBezTo>
                <a:cubicBezTo>
                  <a:pt x="1061" y="108"/>
                  <a:pt x="1067" y="107"/>
                  <a:pt x="1080" y="111"/>
                </a:cubicBezTo>
                <a:cubicBezTo>
                  <a:pt x="1082" y="112"/>
                  <a:pt x="1097" y="124"/>
                  <a:pt x="1101" y="126"/>
                </a:cubicBezTo>
                <a:cubicBezTo>
                  <a:pt x="1107" y="129"/>
                  <a:pt x="1119" y="132"/>
                  <a:pt x="1119" y="132"/>
                </a:cubicBezTo>
                <a:cubicBezTo>
                  <a:pt x="1132" y="145"/>
                  <a:pt x="1146" y="161"/>
                  <a:pt x="1161" y="171"/>
                </a:cubicBezTo>
                <a:cubicBezTo>
                  <a:pt x="1170" y="177"/>
                  <a:pt x="1188" y="186"/>
                  <a:pt x="1188" y="186"/>
                </a:cubicBezTo>
                <a:cubicBezTo>
                  <a:pt x="1195" y="196"/>
                  <a:pt x="1196" y="204"/>
                  <a:pt x="1200" y="216"/>
                </a:cubicBezTo>
                <a:cubicBezTo>
                  <a:pt x="1202" y="222"/>
                  <a:pt x="1204" y="228"/>
                  <a:pt x="1206" y="234"/>
                </a:cubicBezTo>
                <a:cubicBezTo>
                  <a:pt x="1207" y="237"/>
                  <a:pt x="1209" y="243"/>
                  <a:pt x="1209" y="243"/>
                </a:cubicBezTo>
                <a:cubicBezTo>
                  <a:pt x="1214" y="293"/>
                  <a:pt x="1214" y="331"/>
                  <a:pt x="1170" y="360"/>
                </a:cubicBezTo>
                <a:cubicBezTo>
                  <a:pt x="1162" y="383"/>
                  <a:pt x="1148" y="398"/>
                  <a:pt x="1134" y="417"/>
                </a:cubicBezTo>
                <a:cubicBezTo>
                  <a:pt x="1128" y="436"/>
                  <a:pt x="1136" y="415"/>
                  <a:pt x="1122" y="435"/>
                </a:cubicBezTo>
                <a:cubicBezTo>
                  <a:pt x="1111" y="450"/>
                  <a:pt x="1108" y="471"/>
                  <a:pt x="1098" y="486"/>
                </a:cubicBezTo>
                <a:cubicBezTo>
                  <a:pt x="1092" y="494"/>
                  <a:pt x="1078" y="502"/>
                  <a:pt x="1071" y="507"/>
                </a:cubicBezTo>
                <a:cubicBezTo>
                  <a:pt x="1068" y="509"/>
                  <a:pt x="1062" y="513"/>
                  <a:pt x="1062" y="513"/>
                </a:cubicBezTo>
                <a:cubicBezTo>
                  <a:pt x="1017" y="511"/>
                  <a:pt x="971" y="510"/>
                  <a:pt x="927" y="501"/>
                </a:cubicBezTo>
                <a:cubicBezTo>
                  <a:pt x="903" y="502"/>
                  <a:pt x="879" y="502"/>
                  <a:pt x="855" y="504"/>
                </a:cubicBezTo>
                <a:cubicBezTo>
                  <a:pt x="813" y="508"/>
                  <a:pt x="777" y="547"/>
                  <a:pt x="738" y="561"/>
                </a:cubicBezTo>
                <a:cubicBezTo>
                  <a:pt x="719" y="568"/>
                  <a:pt x="695" y="571"/>
                  <a:pt x="675" y="576"/>
                </a:cubicBezTo>
                <a:cubicBezTo>
                  <a:pt x="657" y="581"/>
                  <a:pt x="667" y="578"/>
                  <a:pt x="645" y="585"/>
                </a:cubicBezTo>
                <a:cubicBezTo>
                  <a:pt x="642" y="586"/>
                  <a:pt x="636" y="588"/>
                  <a:pt x="636" y="588"/>
                </a:cubicBezTo>
                <a:cubicBezTo>
                  <a:pt x="610" y="587"/>
                  <a:pt x="431" y="585"/>
                  <a:pt x="384" y="582"/>
                </a:cubicBezTo>
                <a:cubicBezTo>
                  <a:pt x="353" y="580"/>
                  <a:pt x="326" y="566"/>
                  <a:pt x="297" y="561"/>
                </a:cubicBezTo>
                <a:cubicBezTo>
                  <a:pt x="262" y="555"/>
                  <a:pt x="227" y="550"/>
                  <a:pt x="192" y="543"/>
                </a:cubicBezTo>
                <a:cubicBezTo>
                  <a:pt x="176" y="535"/>
                  <a:pt x="158" y="525"/>
                  <a:pt x="141" y="519"/>
                </a:cubicBezTo>
                <a:cubicBezTo>
                  <a:pt x="126" y="504"/>
                  <a:pt x="110" y="497"/>
                  <a:pt x="90" y="492"/>
                </a:cubicBezTo>
                <a:cubicBezTo>
                  <a:pt x="75" y="482"/>
                  <a:pt x="60" y="472"/>
                  <a:pt x="45" y="462"/>
                </a:cubicBezTo>
                <a:cubicBezTo>
                  <a:pt x="38" y="442"/>
                  <a:pt x="20" y="433"/>
                  <a:pt x="0" y="426"/>
                </a:cubicBezTo>
                <a:cubicBezTo>
                  <a:pt x="4" y="414"/>
                  <a:pt x="3" y="420"/>
                  <a:pt x="3" y="408"/>
                </a:cubicBezTo>
                <a:close/>
              </a:path>
            </a:pathLst>
          </a:custGeom>
          <a:solidFill>
            <a:srgbClr val="FFFF00">
              <a:alpha val="36862"/>
            </a:srgbClr>
          </a:solidFill>
          <a:ln w="38100">
            <a:solidFill>
              <a:srgbClr val="FFFF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33" name="Oval 52"/>
          <p:cNvSpPr>
            <a:spLocks noChangeArrowheads="1"/>
          </p:cNvSpPr>
          <p:nvPr/>
        </p:nvSpPr>
        <p:spPr bwMode="auto">
          <a:xfrm>
            <a:off x="5508625" y="5157788"/>
            <a:ext cx="69850" cy="6985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34" name="Oval 90"/>
          <p:cNvSpPr>
            <a:spLocks noChangeArrowheads="1"/>
          </p:cNvSpPr>
          <p:nvPr/>
        </p:nvSpPr>
        <p:spPr bwMode="auto">
          <a:xfrm>
            <a:off x="4643438" y="2852738"/>
            <a:ext cx="69850" cy="6985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35" name="Oval 133"/>
          <p:cNvSpPr>
            <a:spLocks noChangeArrowheads="1"/>
          </p:cNvSpPr>
          <p:nvPr/>
        </p:nvSpPr>
        <p:spPr bwMode="auto">
          <a:xfrm>
            <a:off x="7358063" y="3159125"/>
            <a:ext cx="69850" cy="6985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36" name="AutoShape 307"/>
          <p:cNvSpPr>
            <a:spLocks noChangeArrowheads="1"/>
          </p:cNvSpPr>
          <p:nvPr/>
        </p:nvSpPr>
        <p:spPr bwMode="auto">
          <a:xfrm rot="14405046">
            <a:off x="7489032" y="2743993"/>
            <a:ext cx="215900" cy="144463"/>
          </a:xfrm>
          <a:prstGeom prst="rightArrow">
            <a:avLst>
              <a:gd name="adj1" fmla="val 43444"/>
              <a:gd name="adj2" fmla="val 57255"/>
            </a:avLst>
          </a:prstGeom>
          <a:solidFill>
            <a:srgbClr val="FFFF99"/>
          </a:solidFill>
          <a:ln w="25400">
            <a:solidFill>
              <a:srgbClr val="FFFF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37" name="Oval 139"/>
          <p:cNvSpPr>
            <a:spLocks noChangeArrowheads="1"/>
          </p:cNvSpPr>
          <p:nvPr/>
        </p:nvSpPr>
        <p:spPr bwMode="auto">
          <a:xfrm>
            <a:off x="7367588" y="3330575"/>
            <a:ext cx="69850" cy="6985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38" name="Freeform 190"/>
          <p:cNvSpPr>
            <a:spLocks/>
          </p:cNvSpPr>
          <p:nvPr/>
        </p:nvSpPr>
        <p:spPr bwMode="auto">
          <a:xfrm>
            <a:off x="3933825" y="3013075"/>
            <a:ext cx="2555875" cy="1073150"/>
          </a:xfrm>
          <a:custGeom>
            <a:avLst/>
            <a:gdLst>
              <a:gd name="T0" fmla="*/ 2147483647 w 1610"/>
              <a:gd name="T1" fmla="*/ 2147483647 h 676"/>
              <a:gd name="T2" fmla="*/ 2147483647 w 1610"/>
              <a:gd name="T3" fmla="*/ 2147483647 h 676"/>
              <a:gd name="T4" fmla="*/ 2147483647 w 1610"/>
              <a:gd name="T5" fmla="*/ 2147483647 h 676"/>
              <a:gd name="T6" fmla="*/ 2147483647 w 1610"/>
              <a:gd name="T7" fmla="*/ 2147483647 h 676"/>
              <a:gd name="T8" fmla="*/ 2147483647 w 1610"/>
              <a:gd name="T9" fmla="*/ 2147483647 h 676"/>
              <a:gd name="T10" fmla="*/ 2147483647 w 1610"/>
              <a:gd name="T11" fmla="*/ 2147483647 h 676"/>
              <a:gd name="T12" fmla="*/ 2147483647 w 1610"/>
              <a:gd name="T13" fmla="*/ 2147483647 h 676"/>
              <a:gd name="T14" fmla="*/ 2147483647 w 1610"/>
              <a:gd name="T15" fmla="*/ 0 h 676"/>
              <a:gd name="T16" fmla="*/ 2147483647 w 1610"/>
              <a:gd name="T17" fmla="*/ 2147483647 h 676"/>
              <a:gd name="T18" fmla="*/ 2147483647 w 1610"/>
              <a:gd name="T19" fmla="*/ 2147483647 h 676"/>
              <a:gd name="T20" fmla="*/ 2147483647 w 1610"/>
              <a:gd name="T21" fmla="*/ 2147483647 h 676"/>
              <a:gd name="T22" fmla="*/ 2147483647 w 1610"/>
              <a:gd name="T23" fmla="*/ 2147483647 h 676"/>
              <a:gd name="T24" fmla="*/ 2147483647 w 1610"/>
              <a:gd name="T25" fmla="*/ 2147483647 h 676"/>
              <a:gd name="T26" fmla="*/ 2147483647 w 1610"/>
              <a:gd name="T27" fmla="*/ 2147483647 h 676"/>
              <a:gd name="T28" fmla="*/ 2147483647 w 1610"/>
              <a:gd name="T29" fmla="*/ 2147483647 h 676"/>
              <a:gd name="T30" fmla="*/ 2147483647 w 1610"/>
              <a:gd name="T31" fmla="*/ 2147483647 h 676"/>
              <a:gd name="T32" fmla="*/ 2147483647 w 1610"/>
              <a:gd name="T33" fmla="*/ 2147483647 h 676"/>
              <a:gd name="T34" fmla="*/ 2147483647 w 1610"/>
              <a:gd name="T35" fmla="*/ 2147483647 h 676"/>
              <a:gd name="T36" fmla="*/ 2147483647 w 1610"/>
              <a:gd name="T37" fmla="*/ 2147483647 h 676"/>
              <a:gd name="T38" fmla="*/ 2147483647 w 1610"/>
              <a:gd name="T39" fmla="*/ 2147483647 h 676"/>
              <a:gd name="T40" fmla="*/ 2147483647 w 1610"/>
              <a:gd name="T41" fmla="*/ 2147483647 h 676"/>
              <a:gd name="T42" fmla="*/ 2147483647 w 1610"/>
              <a:gd name="T43" fmla="*/ 2147483647 h 676"/>
              <a:gd name="T44" fmla="*/ 2147483647 w 1610"/>
              <a:gd name="T45" fmla="*/ 2147483647 h 676"/>
              <a:gd name="T46" fmla="*/ 2147483647 w 1610"/>
              <a:gd name="T47" fmla="*/ 2147483647 h 676"/>
              <a:gd name="T48" fmla="*/ 2147483647 w 1610"/>
              <a:gd name="T49" fmla="*/ 2147483647 h 676"/>
              <a:gd name="T50" fmla="*/ 2147483647 w 1610"/>
              <a:gd name="T51" fmla="*/ 2147483647 h 676"/>
              <a:gd name="T52" fmla="*/ 2147483647 w 1610"/>
              <a:gd name="T53" fmla="*/ 2147483647 h 676"/>
              <a:gd name="T54" fmla="*/ 2147483647 w 1610"/>
              <a:gd name="T55" fmla="*/ 2147483647 h 676"/>
              <a:gd name="T56" fmla="*/ 2147483647 w 1610"/>
              <a:gd name="T57" fmla="*/ 2147483647 h 676"/>
              <a:gd name="T58" fmla="*/ 2147483647 w 1610"/>
              <a:gd name="T59" fmla="*/ 2147483647 h 676"/>
              <a:gd name="T60" fmla="*/ 2147483647 w 1610"/>
              <a:gd name="T61" fmla="*/ 2147483647 h 676"/>
              <a:gd name="T62" fmla="*/ 2147483647 w 1610"/>
              <a:gd name="T63" fmla="*/ 2147483647 h 676"/>
              <a:gd name="T64" fmla="*/ 2147483647 w 1610"/>
              <a:gd name="T65" fmla="*/ 2147483647 h 676"/>
              <a:gd name="T66" fmla="*/ 2147483647 w 1610"/>
              <a:gd name="T67" fmla="*/ 2147483647 h 676"/>
              <a:gd name="T68" fmla="*/ 2147483647 w 1610"/>
              <a:gd name="T69" fmla="*/ 2147483647 h 676"/>
              <a:gd name="T70" fmla="*/ 2147483647 w 1610"/>
              <a:gd name="T71" fmla="*/ 2147483647 h 676"/>
              <a:gd name="T72" fmla="*/ 2147483647 w 1610"/>
              <a:gd name="T73" fmla="*/ 2147483647 h 676"/>
              <a:gd name="T74" fmla="*/ 2147483647 w 1610"/>
              <a:gd name="T75" fmla="*/ 2147483647 h 676"/>
              <a:gd name="T76" fmla="*/ 2147483647 w 1610"/>
              <a:gd name="T77" fmla="*/ 2147483647 h 676"/>
              <a:gd name="T78" fmla="*/ 2147483647 w 1610"/>
              <a:gd name="T79" fmla="*/ 2147483647 h 676"/>
              <a:gd name="T80" fmla="*/ 2147483647 w 1610"/>
              <a:gd name="T81" fmla="*/ 2147483647 h 676"/>
              <a:gd name="T82" fmla="*/ 2147483647 w 1610"/>
              <a:gd name="T83" fmla="*/ 2147483647 h 676"/>
              <a:gd name="T84" fmla="*/ 2147483647 w 1610"/>
              <a:gd name="T85" fmla="*/ 2147483647 h 676"/>
              <a:gd name="T86" fmla="*/ 2147483647 w 1610"/>
              <a:gd name="T87" fmla="*/ 2147483647 h 676"/>
              <a:gd name="T88" fmla="*/ 2147483647 w 1610"/>
              <a:gd name="T89" fmla="*/ 2147483647 h 676"/>
              <a:gd name="T90" fmla="*/ 2147483647 w 1610"/>
              <a:gd name="T91" fmla="*/ 2147483647 h 676"/>
              <a:gd name="T92" fmla="*/ 2147483647 w 1610"/>
              <a:gd name="T93" fmla="*/ 2147483647 h 676"/>
              <a:gd name="T94" fmla="*/ 2147483647 w 1610"/>
              <a:gd name="T95" fmla="*/ 2147483647 h 676"/>
              <a:gd name="T96" fmla="*/ 2147483647 w 1610"/>
              <a:gd name="T97" fmla="*/ 2147483647 h 676"/>
              <a:gd name="T98" fmla="*/ 2147483647 w 1610"/>
              <a:gd name="T99" fmla="*/ 2147483647 h 676"/>
              <a:gd name="T100" fmla="*/ 2147483647 w 1610"/>
              <a:gd name="T101" fmla="*/ 2147483647 h 676"/>
              <a:gd name="T102" fmla="*/ 2147483647 w 1610"/>
              <a:gd name="T103" fmla="*/ 2147483647 h 676"/>
              <a:gd name="T104" fmla="*/ 2147483647 w 1610"/>
              <a:gd name="T105" fmla="*/ 2147483647 h 676"/>
              <a:gd name="T106" fmla="*/ 2147483647 w 1610"/>
              <a:gd name="T107" fmla="*/ 2147483647 h 676"/>
              <a:gd name="T108" fmla="*/ 2147483647 w 1610"/>
              <a:gd name="T109" fmla="*/ 2147483647 h 676"/>
              <a:gd name="T110" fmla="*/ 2147483647 w 1610"/>
              <a:gd name="T111" fmla="*/ 2147483647 h 67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610"/>
              <a:gd name="T169" fmla="*/ 0 h 676"/>
              <a:gd name="T170" fmla="*/ 1610 w 1610"/>
              <a:gd name="T171" fmla="*/ 676 h 67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610" h="676">
                <a:moveTo>
                  <a:pt x="26" y="242"/>
                </a:moveTo>
                <a:cubicBezTo>
                  <a:pt x="45" y="229"/>
                  <a:pt x="49" y="200"/>
                  <a:pt x="70" y="186"/>
                </a:cubicBezTo>
                <a:cubicBezTo>
                  <a:pt x="79" y="159"/>
                  <a:pt x="132" y="141"/>
                  <a:pt x="156" y="130"/>
                </a:cubicBezTo>
                <a:cubicBezTo>
                  <a:pt x="190" y="115"/>
                  <a:pt x="223" y="104"/>
                  <a:pt x="258" y="92"/>
                </a:cubicBezTo>
                <a:cubicBezTo>
                  <a:pt x="269" y="88"/>
                  <a:pt x="276" y="75"/>
                  <a:pt x="288" y="72"/>
                </a:cubicBezTo>
                <a:cubicBezTo>
                  <a:pt x="305" y="68"/>
                  <a:pt x="328" y="64"/>
                  <a:pt x="344" y="56"/>
                </a:cubicBezTo>
                <a:cubicBezTo>
                  <a:pt x="373" y="41"/>
                  <a:pt x="397" y="30"/>
                  <a:pt x="430" y="28"/>
                </a:cubicBezTo>
                <a:cubicBezTo>
                  <a:pt x="479" y="16"/>
                  <a:pt x="530" y="4"/>
                  <a:pt x="580" y="0"/>
                </a:cubicBezTo>
                <a:cubicBezTo>
                  <a:pt x="661" y="3"/>
                  <a:pt x="743" y="5"/>
                  <a:pt x="824" y="8"/>
                </a:cubicBezTo>
                <a:cubicBezTo>
                  <a:pt x="857" y="16"/>
                  <a:pt x="892" y="19"/>
                  <a:pt x="926" y="22"/>
                </a:cubicBezTo>
                <a:cubicBezTo>
                  <a:pt x="938" y="26"/>
                  <a:pt x="950" y="29"/>
                  <a:pt x="962" y="32"/>
                </a:cubicBezTo>
                <a:cubicBezTo>
                  <a:pt x="973" y="39"/>
                  <a:pt x="987" y="42"/>
                  <a:pt x="1000" y="44"/>
                </a:cubicBezTo>
                <a:cubicBezTo>
                  <a:pt x="1011" y="51"/>
                  <a:pt x="1019" y="60"/>
                  <a:pt x="1032" y="64"/>
                </a:cubicBezTo>
                <a:cubicBezTo>
                  <a:pt x="1037" y="72"/>
                  <a:pt x="1044" y="74"/>
                  <a:pt x="1050" y="82"/>
                </a:cubicBezTo>
                <a:cubicBezTo>
                  <a:pt x="1065" y="104"/>
                  <a:pt x="1078" y="137"/>
                  <a:pt x="1100" y="152"/>
                </a:cubicBezTo>
                <a:cubicBezTo>
                  <a:pt x="1105" y="160"/>
                  <a:pt x="1110" y="165"/>
                  <a:pt x="1118" y="170"/>
                </a:cubicBezTo>
                <a:cubicBezTo>
                  <a:pt x="1131" y="190"/>
                  <a:pt x="1162" y="226"/>
                  <a:pt x="1186" y="232"/>
                </a:cubicBezTo>
                <a:cubicBezTo>
                  <a:pt x="1219" y="231"/>
                  <a:pt x="1222" y="231"/>
                  <a:pt x="1246" y="226"/>
                </a:cubicBezTo>
                <a:cubicBezTo>
                  <a:pt x="1254" y="222"/>
                  <a:pt x="1259" y="218"/>
                  <a:pt x="1268" y="216"/>
                </a:cubicBezTo>
                <a:cubicBezTo>
                  <a:pt x="1275" y="211"/>
                  <a:pt x="1280" y="206"/>
                  <a:pt x="1288" y="202"/>
                </a:cubicBezTo>
                <a:cubicBezTo>
                  <a:pt x="1305" y="176"/>
                  <a:pt x="1348" y="142"/>
                  <a:pt x="1376" y="128"/>
                </a:cubicBezTo>
                <a:cubicBezTo>
                  <a:pt x="1381" y="121"/>
                  <a:pt x="1395" y="115"/>
                  <a:pt x="1404" y="112"/>
                </a:cubicBezTo>
                <a:cubicBezTo>
                  <a:pt x="1412" y="104"/>
                  <a:pt x="1423" y="98"/>
                  <a:pt x="1434" y="94"/>
                </a:cubicBezTo>
                <a:cubicBezTo>
                  <a:pt x="1445" y="83"/>
                  <a:pt x="1462" y="83"/>
                  <a:pt x="1476" y="78"/>
                </a:cubicBezTo>
                <a:cubicBezTo>
                  <a:pt x="1491" y="79"/>
                  <a:pt x="1505" y="79"/>
                  <a:pt x="1520" y="80"/>
                </a:cubicBezTo>
                <a:cubicBezTo>
                  <a:pt x="1569" y="84"/>
                  <a:pt x="1574" y="130"/>
                  <a:pt x="1596" y="162"/>
                </a:cubicBezTo>
                <a:cubicBezTo>
                  <a:pt x="1600" y="177"/>
                  <a:pt x="1606" y="191"/>
                  <a:pt x="1610" y="206"/>
                </a:cubicBezTo>
                <a:cubicBezTo>
                  <a:pt x="1609" y="224"/>
                  <a:pt x="1609" y="262"/>
                  <a:pt x="1586" y="270"/>
                </a:cubicBezTo>
                <a:cubicBezTo>
                  <a:pt x="1580" y="280"/>
                  <a:pt x="1569" y="286"/>
                  <a:pt x="1558" y="290"/>
                </a:cubicBezTo>
                <a:cubicBezTo>
                  <a:pt x="1552" y="300"/>
                  <a:pt x="1520" y="313"/>
                  <a:pt x="1508" y="316"/>
                </a:cubicBezTo>
                <a:cubicBezTo>
                  <a:pt x="1486" y="331"/>
                  <a:pt x="1440" y="339"/>
                  <a:pt x="1414" y="344"/>
                </a:cubicBezTo>
                <a:cubicBezTo>
                  <a:pt x="1385" y="350"/>
                  <a:pt x="1358" y="362"/>
                  <a:pt x="1328" y="366"/>
                </a:cubicBezTo>
                <a:cubicBezTo>
                  <a:pt x="1316" y="374"/>
                  <a:pt x="1298" y="377"/>
                  <a:pt x="1284" y="380"/>
                </a:cubicBezTo>
                <a:cubicBezTo>
                  <a:pt x="1169" y="377"/>
                  <a:pt x="1164" y="376"/>
                  <a:pt x="1006" y="380"/>
                </a:cubicBezTo>
                <a:cubicBezTo>
                  <a:pt x="994" y="380"/>
                  <a:pt x="981" y="388"/>
                  <a:pt x="970" y="392"/>
                </a:cubicBezTo>
                <a:cubicBezTo>
                  <a:pt x="935" y="404"/>
                  <a:pt x="889" y="407"/>
                  <a:pt x="858" y="428"/>
                </a:cubicBezTo>
                <a:cubicBezTo>
                  <a:pt x="834" y="444"/>
                  <a:pt x="815" y="457"/>
                  <a:pt x="786" y="462"/>
                </a:cubicBezTo>
                <a:cubicBezTo>
                  <a:pt x="772" y="472"/>
                  <a:pt x="745" y="478"/>
                  <a:pt x="728" y="484"/>
                </a:cubicBezTo>
                <a:cubicBezTo>
                  <a:pt x="721" y="491"/>
                  <a:pt x="718" y="501"/>
                  <a:pt x="710" y="506"/>
                </a:cubicBezTo>
                <a:cubicBezTo>
                  <a:pt x="709" y="510"/>
                  <a:pt x="704" y="514"/>
                  <a:pt x="704" y="518"/>
                </a:cubicBezTo>
                <a:cubicBezTo>
                  <a:pt x="703" y="539"/>
                  <a:pt x="709" y="565"/>
                  <a:pt x="724" y="580"/>
                </a:cubicBezTo>
                <a:cubicBezTo>
                  <a:pt x="727" y="588"/>
                  <a:pt x="729" y="591"/>
                  <a:pt x="736" y="596"/>
                </a:cubicBezTo>
                <a:cubicBezTo>
                  <a:pt x="741" y="611"/>
                  <a:pt x="738" y="604"/>
                  <a:pt x="744" y="616"/>
                </a:cubicBezTo>
                <a:cubicBezTo>
                  <a:pt x="749" y="640"/>
                  <a:pt x="754" y="669"/>
                  <a:pt x="728" y="676"/>
                </a:cubicBezTo>
                <a:cubicBezTo>
                  <a:pt x="709" y="673"/>
                  <a:pt x="684" y="669"/>
                  <a:pt x="668" y="658"/>
                </a:cubicBezTo>
                <a:cubicBezTo>
                  <a:pt x="659" y="645"/>
                  <a:pt x="657" y="629"/>
                  <a:pt x="648" y="616"/>
                </a:cubicBezTo>
                <a:cubicBezTo>
                  <a:pt x="639" y="579"/>
                  <a:pt x="598" y="558"/>
                  <a:pt x="566" y="542"/>
                </a:cubicBezTo>
                <a:cubicBezTo>
                  <a:pt x="465" y="492"/>
                  <a:pt x="352" y="478"/>
                  <a:pt x="240" y="474"/>
                </a:cubicBezTo>
                <a:cubicBezTo>
                  <a:pt x="230" y="473"/>
                  <a:pt x="218" y="472"/>
                  <a:pt x="208" y="470"/>
                </a:cubicBezTo>
                <a:cubicBezTo>
                  <a:pt x="201" y="469"/>
                  <a:pt x="188" y="466"/>
                  <a:pt x="188" y="466"/>
                </a:cubicBezTo>
                <a:cubicBezTo>
                  <a:pt x="175" y="459"/>
                  <a:pt x="166" y="459"/>
                  <a:pt x="150" y="458"/>
                </a:cubicBezTo>
                <a:cubicBezTo>
                  <a:pt x="115" y="446"/>
                  <a:pt x="77" y="435"/>
                  <a:pt x="42" y="426"/>
                </a:cubicBezTo>
                <a:cubicBezTo>
                  <a:pt x="28" y="412"/>
                  <a:pt x="35" y="417"/>
                  <a:pt x="24" y="410"/>
                </a:cubicBezTo>
                <a:cubicBezTo>
                  <a:pt x="14" y="395"/>
                  <a:pt x="9" y="386"/>
                  <a:pt x="6" y="368"/>
                </a:cubicBezTo>
                <a:cubicBezTo>
                  <a:pt x="7" y="328"/>
                  <a:pt x="0" y="300"/>
                  <a:pt x="16" y="268"/>
                </a:cubicBezTo>
                <a:cubicBezTo>
                  <a:pt x="18" y="256"/>
                  <a:pt x="21" y="252"/>
                  <a:pt x="26" y="242"/>
                </a:cubicBezTo>
                <a:close/>
              </a:path>
            </a:pathLst>
          </a:custGeom>
          <a:solidFill>
            <a:srgbClr val="FFFF00">
              <a:alpha val="50195"/>
            </a:srgbClr>
          </a:solidFill>
          <a:ln w="25400">
            <a:solidFill>
              <a:srgbClr val="FFFF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pSp>
        <p:nvGrpSpPr>
          <p:cNvPr id="2" name="Group 193"/>
          <p:cNvGrpSpPr>
            <a:grpSpLocks/>
          </p:cNvGrpSpPr>
          <p:nvPr/>
        </p:nvGrpSpPr>
        <p:grpSpPr bwMode="auto">
          <a:xfrm>
            <a:off x="755650" y="2492375"/>
            <a:ext cx="7732713" cy="3167063"/>
            <a:chOff x="476" y="1570"/>
            <a:chExt cx="4871" cy="1995"/>
          </a:xfrm>
        </p:grpSpPr>
        <p:grpSp>
          <p:nvGrpSpPr>
            <p:cNvPr id="3" name="Group 191"/>
            <p:cNvGrpSpPr>
              <a:grpSpLocks/>
            </p:cNvGrpSpPr>
            <p:nvPr/>
          </p:nvGrpSpPr>
          <p:grpSpPr bwMode="auto">
            <a:xfrm>
              <a:off x="476" y="1570"/>
              <a:ext cx="4871" cy="1995"/>
              <a:chOff x="476" y="1570"/>
              <a:chExt cx="4871" cy="1995"/>
            </a:xfrm>
          </p:grpSpPr>
          <p:sp>
            <p:nvSpPr>
              <p:cNvPr id="388" name="Oval 29"/>
              <p:cNvSpPr>
                <a:spLocks noChangeArrowheads="1"/>
              </p:cNvSpPr>
              <p:nvPr/>
            </p:nvSpPr>
            <p:spPr bwMode="auto">
              <a:xfrm>
                <a:off x="748" y="1979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89" name="Oval 30"/>
              <p:cNvSpPr>
                <a:spLocks noChangeArrowheads="1"/>
              </p:cNvSpPr>
              <p:nvPr/>
            </p:nvSpPr>
            <p:spPr bwMode="auto">
              <a:xfrm>
                <a:off x="793" y="2069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90" name="Oval 31"/>
              <p:cNvSpPr>
                <a:spLocks noChangeArrowheads="1"/>
              </p:cNvSpPr>
              <p:nvPr/>
            </p:nvSpPr>
            <p:spPr bwMode="auto">
              <a:xfrm>
                <a:off x="884" y="2160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91" name="Oval 32"/>
              <p:cNvSpPr>
                <a:spLocks noChangeArrowheads="1"/>
              </p:cNvSpPr>
              <p:nvPr/>
            </p:nvSpPr>
            <p:spPr bwMode="auto">
              <a:xfrm>
                <a:off x="975" y="2115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92" name="Oval 33"/>
              <p:cNvSpPr>
                <a:spLocks noChangeArrowheads="1"/>
              </p:cNvSpPr>
              <p:nvPr/>
            </p:nvSpPr>
            <p:spPr bwMode="auto">
              <a:xfrm>
                <a:off x="930" y="2251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93" name="Oval 34"/>
              <p:cNvSpPr>
                <a:spLocks noChangeArrowheads="1"/>
              </p:cNvSpPr>
              <p:nvPr/>
            </p:nvSpPr>
            <p:spPr bwMode="auto">
              <a:xfrm>
                <a:off x="521" y="2251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94" name="Oval 35"/>
              <p:cNvSpPr>
                <a:spLocks noChangeArrowheads="1"/>
              </p:cNvSpPr>
              <p:nvPr/>
            </p:nvSpPr>
            <p:spPr bwMode="auto">
              <a:xfrm>
                <a:off x="476" y="2296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95" name="Oval 36"/>
              <p:cNvSpPr>
                <a:spLocks noChangeArrowheads="1"/>
              </p:cNvSpPr>
              <p:nvPr/>
            </p:nvSpPr>
            <p:spPr bwMode="auto">
              <a:xfrm>
                <a:off x="657" y="2387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96" name="Oval 37"/>
              <p:cNvSpPr>
                <a:spLocks noChangeArrowheads="1"/>
              </p:cNvSpPr>
              <p:nvPr/>
            </p:nvSpPr>
            <p:spPr bwMode="auto">
              <a:xfrm>
                <a:off x="703" y="2478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97" name="Oval 38"/>
              <p:cNvSpPr>
                <a:spLocks noChangeArrowheads="1"/>
              </p:cNvSpPr>
              <p:nvPr/>
            </p:nvSpPr>
            <p:spPr bwMode="auto">
              <a:xfrm>
                <a:off x="612" y="2523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98" name="Oval 39"/>
              <p:cNvSpPr>
                <a:spLocks noChangeArrowheads="1"/>
              </p:cNvSpPr>
              <p:nvPr/>
            </p:nvSpPr>
            <p:spPr bwMode="auto">
              <a:xfrm>
                <a:off x="703" y="261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99" name="Oval 40"/>
              <p:cNvSpPr>
                <a:spLocks noChangeArrowheads="1"/>
              </p:cNvSpPr>
              <p:nvPr/>
            </p:nvSpPr>
            <p:spPr bwMode="auto">
              <a:xfrm>
                <a:off x="884" y="2568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00" name="Oval 41"/>
              <p:cNvSpPr>
                <a:spLocks noChangeArrowheads="1"/>
              </p:cNvSpPr>
              <p:nvPr/>
            </p:nvSpPr>
            <p:spPr bwMode="auto">
              <a:xfrm>
                <a:off x="839" y="2659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01" name="Oval 42"/>
              <p:cNvSpPr>
                <a:spLocks noChangeArrowheads="1"/>
              </p:cNvSpPr>
              <p:nvPr/>
            </p:nvSpPr>
            <p:spPr bwMode="auto">
              <a:xfrm>
                <a:off x="884" y="2659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02" name="Oval 43"/>
              <p:cNvSpPr>
                <a:spLocks noChangeArrowheads="1"/>
              </p:cNvSpPr>
              <p:nvPr/>
            </p:nvSpPr>
            <p:spPr bwMode="auto">
              <a:xfrm>
                <a:off x="975" y="270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03" name="Oval 44"/>
              <p:cNvSpPr>
                <a:spLocks noChangeArrowheads="1"/>
              </p:cNvSpPr>
              <p:nvPr/>
            </p:nvSpPr>
            <p:spPr bwMode="auto">
              <a:xfrm>
                <a:off x="1202" y="2750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04" name="Oval 45"/>
              <p:cNvSpPr>
                <a:spLocks noChangeArrowheads="1"/>
              </p:cNvSpPr>
              <p:nvPr/>
            </p:nvSpPr>
            <p:spPr bwMode="auto">
              <a:xfrm>
                <a:off x="1202" y="2840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05" name="Oval 46"/>
              <p:cNvSpPr>
                <a:spLocks noChangeArrowheads="1"/>
              </p:cNvSpPr>
              <p:nvPr/>
            </p:nvSpPr>
            <p:spPr bwMode="auto">
              <a:xfrm>
                <a:off x="1202" y="3385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06" name="Oval 47"/>
              <p:cNvSpPr>
                <a:spLocks noChangeArrowheads="1"/>
              </p:cNvSpPr>
              <p:nvPr/>
            </p:nvSpPr>
            <p:spPr bwMode="auto">
              <a:xfrm>
                <a:off x="1292" y="3430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07" name="Oval 48"/>
              <p:cNvSpPr>
                <a:spLocks noChangeArrowheads="1"/>
              </p:cNvSpPr>
              <p:nvPr/>
            </p:nvSpPr>
            <p:spPr bwMode="auto">
              <a:xfrm>
                <a:off x="1202" y="3521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08" name="Oval 49"/>
              <p:cNvSpPr>
                <a:spLocks noChangeArrowheads="1"/>
              </p:cNvSpPr>
              <p:nvPr/>
            </p:nvSpPr>
            <p:spPr bwMode="auto">
              <a:xfrm>
                <a:off x="2925" y="3475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09" name="Oval 50"/>
              <p:cNvSpPr>
                <a:spLocks noChangeArrowheads="1"/>
              </p:cNvSpPr>
              <p:nvPr/>
            </p:nvSpPr>
            <p:spPr bwMode="auto">
              <a:xfrm>
                <a:off x="2880" y="3385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10" name="Oval 51"/>
              <p:cNvSpPr>
                <a:spLocks noChangeArrowheads="1"/>
              </p:cNvSpPr>
              <p:nvPr/>
            </p:nvSpPr>
            <p:spPr bwMode="auto">
              <a:xfrm>
                <a:off x="3061" y="3521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11" name="Oval 53"/>
              <p:cNvSpPr>
                <a:spLocks noChangeArrowheads="1"/>
              </p:cNvSpPr>
              <p:nvPr/>
            </p:nvSpPr>
            <p:spPr bwMode="auto">
              <a:xfrm>
                <a:off x="3152" y="3158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12" name="Oval 54"/>
              <p:cNvSpPr>
                <a:spLocks noChangeArrowheads="1"/>
              </p:cNvSpPr>
              <p:nvPr/>
            </p:nvSpPr>
            <p:spPr bwMode="auto">
              <a:xfrm>
                <a:off x="3243" y="3249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13" name="Oval 55"/>
              <p:cNvSpPr>
                <a:spLocks noChangeArrowheads="1"/>
              </p:cNvSpPr>
              <p:nvPr/>
            </p:nvSpPr>
            <p:spPr bwMode="auto">
              <a:xfrm>
                <a:off x="3288" y="3203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14" name="Oval 56"/>
              <p:cNvSpPr>
                <a:spLocks noChangeArrowheads="1"/>
              </p:cNvSpPr>
              <p:nvPr/>
            </p:nvSpPr>
            <p:spPr bwMode="auto">
              <a:xfrm>
                <a:off x="3288" y="3113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15" name="Oval 57"/>
              <p:cNvSpPr>
                <a:spLocks noChangeArrowheads="1"/>
              </p:cNvSpPr>
              <p:nvPr/>
            </p:nvSpPr>
            <p:spPr bwMode="auto">
              <a:xfrm>
                <a:off x="2971" y="302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16" name="Oval 58"/>
              <p:cNvSpPr>
                <a:spLocks noChangeArrowheads="1"/>
              </p:cNvSpPr>
              <p:nvPr/>
            </p:nvSpPr>
            <p:spPr bwMode="auto">
              <a:xfrm>
                <a:off x="2835" y="2931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17" name="Oval 59"/>
              <p:cNvSpPr>
                <a:spLocks noChangeArrowheads="1"/>
              </p:cNvSpPr>
              <p:nvPr/>
            </p:nvSpPr>
            <p:spPr bwMode="auto">
              <a:xfrm>
                <a:off x="2744" y="2795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18" name="Oval 60"/>
              <p:cNvSpPr>
                <a:spLocks noChangeArrowheads="1"/>
              </p:cNvSpPr>
              <p:nvPr/>
            </p:nvSpPr>
            <p:spPr bwMode="auto">
              <a:xfrm>
                <a:off x="2608" y="2750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19" name="Oval 61"/>
              <p:cNvSpPr>
                <a:spLocks noChangeArrowheads="1"/>
              </p:cNvSpPr>
              <p:nvPr/>
            </p:nvSpPr>
            <p:spPr bwMode="auto">
              <a:xfrm>
                <a:off x="2426" y="2750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20" name="Oval 75"/>
              <p:cNvSpPr>
                <a:spLocks noChangeArrowheads="1"/>
              </p:cNvSpPr>
              <p:nvPr/>
            </p:nvSpPr>
            <p:spPr bwMode="auto">
              <a:xfrm>
                <a:off x="3152" y="2523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21" name="Oval 76"/>
              <p:cNvSpPr>
                <a:spLocks noChangeArrowheads="1"/>
              </p:cNvSpPr>
              <p:nvPr/>
            </p:nvSpPr>
            <p:spPr bwMode="auto">
              <a:xfrm>
                <a:off x="3152" y="270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22" name="Oval 77"/>
              <p:cNvSpPr>
                <a:spLocks noChangeArrowheads="1"/>
              </p:cNvSpPr>
              <p:nvPr/>
            </p:nvSpPr>
            <p:spPr bwMode="auto">
              <a:xfrm>
                <a:off x="3152" y="2750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23" name="Oval 78"/>
              <p:cNvSpPr>
                <a:spLocks noChangeArrowheads="1"/>
              </p:cNvSpPr>
              <p:nvPr/>
            </p:nvSpPr>
            <p:spPr bwMode="auto">
              <a:xfrm>
                <a:off x="3198" y="270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24" name="Oval 79"/>
              <p:cNvSpPr>
                <a:spLocks noChangeArrowheads="1"/>
              </p:cNvSpPr>
              <p:nvPr/>
            </p:nvSpPr>
            <p:spPr bwMode="auto">
              <a:xfrm>
                <a:off x="3198" y="2750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25" name="Oval 80"/>
              <p:cNvSpPr>
                <a:spLocks noChangeArrowheads="1"/>
              </p:cNvSpPr>
              <p:nvPr/>
            </p:nvSpPr>
            <p:spPr bwMode="auto">
              <a:xfrm>
                <a:off x="3243" y="2659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26" name="Oval 81"/>
              <p:cNvSpPr>
                <a:spLocks noChangeArrowheads="1"/>
              </p:cNvSpPr>
              <p:nvPr/>
            </p:nvSpPr>
            <p:spPr bwMode="auto">
              <a:xfrm>
                <a:off x="3288" y="270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27" name="Oval 82"/>
              <p:cNvSpPr>
                <a:spLocks noChangeArrowheads="1"/>
              </p:cNvSpPr>
              <p:nvPr/>
            </p:nvSpPr>
            <p:spPr bwMode="auto">
              <a:xfrm>
                <a:off x="3288" y="2750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28" name="Oval 83"/>
              <p:cNvSpPr>
                <a:spLocks noChangeArrowheads="1"/>
              </p:cNvSpPr>
              <p:nvPr/>
            </p:nvSpPr>
            <p:spPr bwMode="auto">
              <a:xfrm>
                <a:off x="3243" y="2795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29" name="Oval 84"/>
              <p:cNvSpPr>
                <a:spLocks noChangeArrowheads="1"/>
              </p:cNvSpPr>
              <p:nvPr/>
            </p:nvSpPr>
            <p:spPr bwMode="auto">
              <a:xfrm>
                <a:off x="3061" y="270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30" name="Oval 85"/>
              <p:cNvSpPr>
                <a:spLocks noChangeArrowheads="1"/>
              </p:cNvSpPr>
              <p:nvPr/>
            </p:nvSpPr>
            <p:spPr bwMode="auto">
              <a:xfrm>
                <a:off x="3107" y="2659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31" name="Oval 86"/>
              <p:cNvSpPr>
                <a:spLocks noChangeArrowheads="1"/>
              </p:cNvSpPr>
              <p:nvPr/>
            </p:nvSpPr>
            <p:spPr bwMode="auto">
              <a:xfrm>
                <a:off x="3061" y="1570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32" name="Oval 87"/>
              <p:cNvSpPr>
                <a:spLocks noChangeArrowheads="1"/>
              </p:cNvSpPr>
              <p:nvPr/>
            </p:nvSpPr>
            <p:spPr bwMode="auto">
              <a:xfrm>
                <a:off x="3152" y="1661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33" name="Oval 88"/>
              <p:cNvSpPr>
                <a:spLocks noChangeArrowheads="1"/>
              </p:cNvSpPr>
              <p:nvPr/>
            </p:nvSpPr>
            <p:spPr bwMode="auto">
              <a:xfrm>
                <a:off x="3107" y="1706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34" name="Oval 89"/>
              <p:cNvSpPr>
                <a:spLocks noChangeArrowheads="1"/>
              </p:cNvSpPr>
              <p:nvPr/>
            </p:nvSpPr>
            <p:spPr bwMode="auto">
              <a:xfrm>
                <a:off x="3152" y="175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35" name="Oval 91"/>
              <p:cNvSpPr>
                <a:spLocks noChangeArrowheads="1"/>
              </p:cNvSpPr>
              <p:nvPr/>
            </p:nvSpPr>
            <p:spPr bwMode="auto">
              <a:xfrm>
                <a:off x="2835" y="1797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36" name="Oval 92"/>
              <p:cNvSpPr>
                <a:spLocks noChangeArrowheads="1"/>
              </p:cNvSpPr>
              <p:nvPr/>
            </p:nvSpPr>
            <p:spPr bwMode="auto">
              <a:xfrm>
                <a:off x="2789" y="1797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37" name="Oval 93"/>
              <p:cNvSpPr>
                <a:spLocks noChangeArrowheads="1"/>
              </p:cNvSpPr>
              <p:nvPr/>
            </p:nvSpPr>
            <p:spPr bwMode="auto">
              <a:xfrm>
                <a:off x="2517" y="184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38" name="Oval 94"/>
              <p:cNvSpPr>
                <a:spLocks noChangeArrowheads="1"/>
              </p:cNvSpPr>
              <p:nvPr/>
            </p:nvSpPr>
            <p:spPr bwMode="auto">
              <a:xfrm>
                <a:off x="2699" y="184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39" name="Oval 95"/>
              <p:cNvSpPr>
                <a:spLocks noChangeArrowheads="1"/>
              </p:cNvSpPr>
              <p:nvPr/>
            </p:nvSpPr>
            <p:spPr bwMode="auto">
              <a:xfrm>
                <a:off x="2659" y="1876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40" name="Oval 96"/>
              <p:cNvSpPr>
                <a:spLocks noChangeArrowheads="1"/>
              </p:cNvSpPr>
              <p:nvPr/>
            </p:nvSpPr>
            <p:spPr bwMode="auto">
              <a:xfrm>
                <a:off x="2699" y="1888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41" name="Oval 97"/>
              <p:cNvSpPr>
                <a:spLocks noChangeArrowheads="1"/>
              </p:cNvSpPr>
              <p:nvPr/>
            </p:nvSpPr>
            <p:spPr bwMode="auto">
              <a:xfrm>
                <a:off x="2744" y="184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42" name="Oval 98"/>
              <p:cNvSpPr>
                <a:spLocks noChangeArrowheads="1"/>
              </p:cNvSpPr>
              <p:nvPr/>
            </p:nvSpPr>
            <p:spPr bwMode="auto">
              <a:xfrm>
                <a:off x="2814" y="186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43" name="Oval 99"/>
              <p:cNvSpPr>
                <a:spLocks noChangeArrowheads="1"/>
              </p:cNvSpPr>
              <p:nvPr/>
            </p:nvSpPr>
            <p:spPr bwMode="auto">
              <a:xfrm>
                <a:off x="3243" y="1797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44" name="Oval 100"/>
              <p:cNvSpPr>
                <a:spLocks noChangeArrowheads="1"/>
              </p:cNvSpPr>
              <p:nvPr/>
            </p:nvSpPr>
            <p:spPr bwMode="auto">
              <a:xfrm>
                <a:off x="3266" y="1748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45" name="Oval 103"/>
              <p:cNvSpPr>
                <a:spLocks noChangeArrowheads="1"/>
              </p:cNvSpPr>
              <p:nvPr/>
            </p:nvSpPr>
            <p:spPr bwMode="auto">
              <a:xfrm>
                <a:off x="3379" y="1616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46" name="Oval 104"/>
              <p:cNvSpPr>
                <a:spLocks noChangeArrowheads="1"/>
              </p:cNvSpPr>
              <p:nvPr/>
            </p:nvSpPr>
            <p:spPr bwMode="auto">
              <a:xfrm>
                <a:off x="3424" y="1706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47" name="Oval 105"/>
              <p:cNvSpPr>
                <a:spLocks noChangeArrowheads="1"/>
              </p:cNvSpPr>
              <p:nvPr/>
            </p:nvSpPr>
            <p:spPr bwMode="auto">
              <a:xfrm>
                <a:off x="3515" y="1661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48" name="Oval 106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49" name="Oval 107"/>
              <p:cNvSpPr>
                <a:spLocks noChangeArrowheads="1"/>
              </p:cNvSpPr>
              <p:nvPr/>
            </p:nvSpPr>
            <p:spPr bwMode="auto">
              <a:xfrm>
                <a:off x="3606" y="175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50" name="Oval 110"/>
              <p:cNvSpPr>
                <a:spLocks noChangeArrowheads="1"/>
              </p:cNvSpPr>
              <p:nvPr/>
            </p:nvSpPr>
            <p:spPr bwMode="auto">
              <a:xfrm>
                <a:off x="3923" y="1706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51" name="Oval 111"/>
              <p:cNvSpPr>
                <a:spLocks noChangeArrowheads="1"/>
              </p:cNvSpPr>
              <p:nvPr/>
            </p:nvSpPr>
            <p:spPr bwMode="auto">
              <a:xfrm>
                <a:off x="3969" y="175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52" name="Oval 112"/>
              <p:cNvSpPr>
                <a:spLocks noChangeArrowheads="1"/>
              </p:cNvSpPr>
              <p:nvPr/>
            </p:nvSpPr>
            <p:spPr bwMode="auto">
              <a:xfrm>
                <a:off x="3969" y="1706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53" name="Oval 113"/>
              <p:cNvSpPr>
                <a:spLocks noChangeArrowheads="1"/>
              </p:cNvSpPr>
              <p:nvPr/>
            </p:nvSpPr>
            <p:spPr bwMode="auto">
              <a:xfrm>
                <a:off x="4377" y="175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54" name="Oval 114"/>
              <p:cNvSpPr>
                <a:spLocks noChangeArrowheads="1"/>
              </p:cNvSpPr>
              <p:nvPr/>
            </p:nvSpPr>
            <p:spPr bwMode="auto">
              <a:xfrm>
                <a:off x="4332" y="175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55" name="Oval 115"/>
              <p:cNvSpPr>
                <a:spLocks noChangeArrowheads="1"/>
              </p:cNvSpPr>
              <p:nvPr/>
            </p:nvSpPr>
            <p:spPr bwMode="auto">
              <a:xfrm>
                <a:off x="4377" y="1797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56" name="Oval 116"/>
              <p:cNvSpPr>
                <a:spLocks noChangeArrowheads="1"/>
              </p:cNvSpPr>
              <p:nvPr/>
            </p:nvSpPr>
            <p:spPr bwMode="auto">
              <a:xfrm>
                <a:off x="4332" y="1797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57" name="Oval 117"/>
              <p:cNvSpPr>
                <a:spLocks noChangeArrowheads="1"/>
              </p:cNvSpPr>
              <p:nvPr/>
            </p:nvSpPr>
            <p:spPr bwMode="auto">
              <a:xfrm>
                <a:off x="4377" y="1706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58" name="Oval 118"/>
              <p:cNvSpPr>
                <a:spLocks noChangeArrowheads="1"/>
              </p:cNvSpPr>
              <p:nvPr/>
            </p:nvSpPr>
            <p:spPr bwMode="auto">
              <a:xfrm>
                <a:off x="4417" y="173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59" name="Oval 119"/>
              <p:cNvSpPr>
                <a:spLocks noChangeArrowheads="1"/>
              </p:cNvSpPr>
              <p:nvPr/>
            </p:nvSpPr>
            <p:spPr bwMode="auto">
              <a:xfrm>
                <a:off x="4415" y="177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60" name="Oval 120"/>
              <p:cNvSpPr>
                <a:spLocks noChangeArrowheads="1"/>
              </p:cNvSpPr>
              <p:nvPr/>
            </p:nvSpPr>
            <p:spPr bwMode="auto">
              <a:xfrm>
                <a:off x="4285" y="172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61" name="Oval 121"/>
              <p:cNvSpPr>
                <a:spLocks noChangeArrowheads="1"/>
              </p:cNvSpPr>
              <p:nvPr/>
            </p:nvSpPr>
            <p:spPr bwMode="auto">
              <a:xfrm>
                <a:off x="4283" y="176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62" name="Oval 122"/>
              <p:cNvSpPr>
                <a:spLocks noChangeArrowheads="1"/>
              </p:cNvSpPr>
              <p:nvPr/>
            </p:nvSpPr>
            <p:spPr bwMode="auto">
              <a:xfrm>
                <a:off x="4707" y="174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63" name="Oval 123"/>
              <p:cNvSpPr>
                <a:spLocks noChangeArrowheads="1"/>
              </p:cNvSpPr>
              <p:nvPr/>
            </p:nvSpPr>
            <p:spPr bwMode="auto">
              <a:xfrm>
                <a:off x="4819" y="1676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64" name="Oval 124"/>
              <p:cNvSpPr>
                <a:spLocks noChangeArrowheads="1"/>
              </p:cNvSpPr>
              <p:nvPr/>
            </p:nvSpPr>
            <p:spPr bwMode="auto">
              <a:xfrm>
                <a:off x="4917" y="161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65" name="Oval 125"/>
              <p:cNvSpPr>
                <a:spLocks noChangeArrowheads="1"/>
              </p:cNvSpPr>
              <p:nvPr/>
            </p:nvSpPr>
            <p:spPr bwMode="auto">
              <a:xfrm>
                <a:off x="4911" y="166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66" name="Oval 126"/>
              <p:cNvSpPr>
                <a:spLocks noChangeArrowheads="1"/>
              </p:cNvSpPr>
              <p:nvPr/>
            </p:nvSpPr>
            <p:spPr bwMode="auto">
              <a:xfrm>
                <a:off x="4869" y="1696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67" name="Oval 127"/>
              <p:cNvSpPr>
                <a:spLocks noChangeArrowheads="1"/>
              </p:cNvSpPr>
              <p:nvPr/>
            </p:nvSpPr>
            <p:spPr bwMode="auto">
              <a:xfrm>
                <a:off x="5085" y="181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68" name="Oval 128"/>
              <p:cNvSpPr>
                <a:spLocks noChangeArrowheads="1"/>
              </p:cNvSpPr>
              <p:nvPr/>
            </p:nvSpPr>
            <p:spPr bwMode="auto">
              <a:xfrm>
                <a:off x="5143" y="1828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69" name="Oval 129"/>
              <p:cNvSpPr>
                <a:spLocks noChangeArrowheads="1"/>
              </p:cNvSpPr>
              <p:nvPr/>
            </p:nvSpPr>
            <p:spPr bwMode="auto">
              <a:xfrm>
                <a:off x="5047" y="186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70" name="Oval 130"/>
              <p:cNvSpPr>
                <a:spLocks noChangeArrowheads="1"/>
              </p:cNvSpPr>
              <p:nvPr/>
            </p:nvSpPr>
            <p:spPr bwMode="auto">
              <a:xfrm>
                <a:off x="5097" y="1908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71" name="Oval 131"/>
              <p:cNvSpPr>
                <a:spLocks noChangeArrowheads="1"/>
              </p:cNvSpPr>
              <p:nvPr/>
            </p:nvSpPr>
            <p:spPr bwMode="auto">
              <a:xfrm>
                <a:off x="5303" y="1916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72" name="Oval 132"/>
              <p:cNvSpPr>
                <a:spLocks noChangeArrowheads="1"/>
              </p:cNvSpPr>
              <p:nvPr/>
            </p:nvSpPr>
            <p:spPr bwMode="auto">
              <a:xfrm>
                <a:off x="5209" y="2208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73" name="Oval 134"/>
              <p:cNvSpPr>
                <a:spLocks noChangeArrowheads="1"/>
              </p:cNvSpPr>
              <p:nvPr/>
            </p:nvSpPr>
            <p:spPr bwMode="auto">
              <a:xfrm>
                <a:off x="4569" y="2006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74" name="Oval 135"/>
              <p:cNvSpPr>
                <a:spLocks noChangeArrowheads="1"/>
              </p:cNvSpPr>
              <p:nvPr/>
            </p:nvSpPr>
            <p:spPr bwMode="auto">
              <a:xfrm>
                <a:off x="4495" y="2030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75" name="Oval 136"/>
              <p:cNvSpPr>
                <a:spLocks noChangeArrowheads="1"/>
              </p:cNvSpPr>
              <p:nvPr/>
            </p:nvSpPr>
            <p:spPr bwMode="auto">
              <a:xfrm>
                <a:off x="4541" y="2068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76" name="Oval 137"/>
              <p:cNvSpPr>
                <a:spLocks noChangeArrowheads="1"/>
              </p:cNvSpPr>
              <p:nvPr/>
            </p:nvSpPr>
            <p:spPr bwMode="auto">
              <a:xfrm>
                <a:off x="4693" y="2018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77" name="Oval 138"/>
              <p:cNvSpPr>
                <a:spLocks noChangeArrowheads="1"/>
              </p:cNvSpPr>
              <p:nvPr/>
            </p:nvSpPr>
            <p:spPr bwMode="auto">
              <a:xfrm>
                <a:off x="4695" y="2068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78" name="Oval 140"/>
              <p:cNvSpPr>
                <a:spLocks noChangeArrowheads="1"/>
              </p:cNvSpPr>
              <p:nvPr/>
            </p:nvSpPr>
            <p:spPr bwMode="auto">
              <a:xfrm>
                <a:off x="4763" y="2120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79" name="Oval 141"/>
              <p:cNvSpPr>
                <a:spLocks noChangeArrowheads="1"/>
              </p:cNvSpPr>
              <p:nvPr/>
            </p:nvSpPr>
            <p:spPr bwMode="auto">
              <a:xfrm>
                <a:off x="4061" y="2728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80" name="Oval 142"/>
              <p:cNvSpPr>
                <a:spLocks noChangeArrowheads="1"/>
              </p:cNvSpPr>
              <p:nvPr/>
            </p:nvSpPr>
            <p:spPr bwMode="auto">
              <a:xfrm>
                <a:off x="4065" y="266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81" name="Oval 143"/>
              <p:cNvSpPr>
                <a:spLocks noChangeArrowheads="1"/>
              </p:cNvSpPr>
              <p:nvPr/>
            </p:nvSpPr>
            <p:spPr bwMode="auto">
              <a:xfrm>
                <a:off x="3981" y="258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82" name="Oval 144"/>
              <p:cNvSpPr>
                <a:spLocks noChangeArrowheads="1"/>
              </p:cNvSpPr>
              <p:nvPr/>
            </p:nvSpPr>
            <p:spPr bwMode="auto">
              <a:xfrm>
                <a:off x="3989" y="2450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83" name="Oval 145"/>
              <p:cNvSpPr>
                <a:spLocks noChangeArrowheads="1"/>
              </p:cNvSpPr>
              <p:nvPr/>
            </p:nvSpPr>
            <p:spPr bwMode="auto">
              <a:xfrm>
                <a:off x="4067" y="250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84" name="Oval 146"/>
              <p:cNvSpPr>
                <a:spLocks noChangeArrowheads="1"/>
              </p:cNvSpPr>
              <p:nvPr/>
            </p:nvSpPr>
            <p:spPr bwMode="auto">
              <a:xfrm>
                <a:off x="4055" y="2400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85" name="Oval 147"/>
              <p:cNvSpPr>
                <a:spLocks noChangeArrowheads="1"/>
              </p:cNvSpPr>
              <p:nvPr/>
            </p:nvSpPr>
            <p:spPr bwMode="auto">
              <a:xfrm>
                <a:off x="3983" y="2336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86" name="Oval 148"/>
              <p:cNvSpPr>
                <a:spLocks noChangeArrowheads="1"/>
              </p:cNvSpPr>
              <p:nvPr/>
            </p:nvSpPr>
            <p:spPr bwMode="auto">
              <a:xfrm>
                <a:off x="3911" y="2256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87" name="Oval 149"/>
              <p:cNvSpPr>
                <a:spLocks noChangeArrowheads="1"/>
              </p:cNvSpPr>
              <p:nvPr/>
            </p:nvSpPr>
            <p:spPr bwMode="auto">
              <a:xfrm>
                <a:off x="4025" y="2230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88" name="Oval 150"/>
              <p:cNvSpPr>
                <a:spLocks noChangeArrowheads="1"/>
              </p:cNvSpPr>
              <p:nvPr/>
            </p:nvSpPr>
            <p:spPr bwMode="auto">
              <a:xfrm>
                <a:off x="4163" y="2366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89" name="Oval 151"/>
              <p:cNvSpPr>
                <a:spLocks noChangeArrowheads="1"/>
              </p:cNvSpPr>
              <p:nvPr/>
            </p:nvSpPr>
            <p:spPr bwMode="auto">
              <a:xfrm>
                <a:off x="4349" y="2438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90" name="Oval 152"/>
              <p:cNvSpPr>
                <a:spLocks noChangeArrowheads="1"/>
              </p:cNvSpPr>
              <p:nvPr/>
            </p:nvSpPr>
            <p:spPr bwMode="auto">
              <a:xfrm>
                <a:off x="4369" y="2548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91" name="Oval 153"/>
              <p:cNvSpPr>
                <a:spLocks noChangeArrowheads="1"/>
              </p:cNvSpPr>
              <p:nvPr/>
            </p:nvSpPr>
            <p:spPr bwMode="auto">
              <a:xfrm>
                <a:off x="4495" y="259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92" name="Oval 154"/>
              <p:cNvSpPr>
                <a:spLocks noChangeArrowheads="1"/>
              </p:cNvSpPr>
              <p:nvPr/>
            </p:nvSpPr>
            <p:spPr bwMode="auto">
              <a:xfrm>
                <a:off x="4537" y="261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93" name="Oval 155"/>
              <p:cNvSpPr>
                <a:spLocks noChangeArrowheads="1"/>
              </p:cNvSpPr>
              <p:nvPr/>
            </p:nvSpPr>
            <p:spPr bwMode="auto">
              <a:xfrm>
                <a:off x="4469" y="2488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94" name="Oval 156"/>
              <p:cNvSpPr>
                <a:spLocks noChangeArrowheads="1"/>
              </p:cNvSpPr>
              <p:nvPr/>
            </p:nvSpPr>
            <p:spPr bwMode="auto">
              <a:xfrm>
                <a:off x="4733" y="294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95" name="Oval 157"/>
              <p:cNvSpPr>
                <a:spLocks noChangeArrowheads="1"/>
              </p:cNvSpPr>
              <p:nvPr/>
            </p:nvSpPr>
            <p:spPr bwMode="auto">
              <a:xfrm>
                <a:off x="4773" y="289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</p:grpSp>
        <p:grpSp>
          <p:nvGrpSpPr>
            <p:cNvPr id="5" name="Group 189"/>
            <p:cNvGrpSpPr>
              <a:grpSpLocks/>
            </p:cNvGrpSpPr>
            <p:nvPr/>
          </p:nvGrpSpPr>
          <p:grpSpPr bwMode="auto">
            <a:xfrm>
              <a:off x="2426" y="1797"/>
              <a:ext cx="1623" cy="725"/>
              <a:chOff x="2426" y="1797"/>
              <a:chExt cx="1623" cy="725"/>
            </a:xfrm>
          </p:grpSpPr>
          <p:sp>
            <p:nvSpPr>
              <p:cNvPr id="342" name="Oval 62"/>
              <p:cNvSpPr>
                <a:spLocks noChangeArrowheads="1"/>
              </p:cNvSpPr>
              <p:nvPr/>
            </p:nvSpPr>
            <p:spPr bwMode="auto">
              <a:xfrm>
                <a:off x="2426" y="2160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43" name="Oval 63"/>
              <p:cNvSpPr>
                <a:spLocks noChangeArrowheads="1"/>
              </p:cNvSpPr>
              <p:nvPr/>
            </p:nvSpPr>
            <p:spPr bwMode="auto">
              <a:xfrm>
                <a:off x="2517" y="2160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44" name="Oval 64"/>
              <p:cNvSpPr>
                <a:spLocks noChangeArrowheads="1"/>
              </p:cNvSpPr>
              <p:nvPr/>
            </p:nvSpPr>
            <p:spPr bwMode="auto">
              <a:xfrm>
                <a:off x="2517" y="2296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45" name="Oval 65"/>
              <p:cNvSpPr>
                <a:spLocks noChangeArrowheads="1"/>
              </p:cNvSpPr>
              <p:nvPr/>
            </p:nvSpPr>
            <p:spPr bwMode="auto">
              <a:xfrm>
                <a:off x="2608" y="2251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46" name="Oval 66"/>
              <p:cNvSpPr>
                <a:spLocks noChangeArrowheads="1"/>
              </p:cNvSpPr>
              <p:nvPr/>
            </p:nvSpPr>
            <p:spPr bwMode="auto">
              <a:xfrm>
                <a:off x="2699" y="2251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47" name="Oval 67"/>
              <p:cNvSpPr>
                <a:spLocks noChangeArrowheads="1"/>
              </p:cNvSpPr>
              <p:nvPr/>
            </p:nvSpPr>
            <p:spPr bwMode="auto">
              <a:xfrm>
                <a:off x="2789" y="2296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48" name="Oval 68"/>
              <p:cNvSpPr>
                <a:spLocks noChangeArrowheads="1"/>
              </p:cNvSpPr>
              <p:nvPr/>
            </p:nvSpPr>
            <p:spPr bwMode="auto">
              <a:xfrm>
                <a:off x="2880" y="2341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49" name="Oval 69"/>
              <p:cNvSpPr>
                <a:spLocks noChangeArrowheads="1"/>
              </p:cNvSpPr>
              <p:nvPr/>
            </p:nvSpPr>
            <p:spPr bwMode="auto">
              <a:xfrm>
                <a:off x="2971" y="2341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50" name="Oval 70"/>
              <p:cNvSpPr>
                <a:spLocks noChangeArrowheads="1"/>
              </p:cNvSpPr>
              <p:nvPr/>
            </p:nvSpPr>
            <p:spPr bwMode="auto">
              <a:xfrm>
                <a:off x="3107" y="2387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51" name="Oval 71"/>
              <p:cNvSpPr>
                <a:spLocks noChangeArrowheads="1"/>
              </p:cNvSpPr>
              <p:nvPr/>
            </p:nvSpPr>
            <p:spPr bwMode="auto">
              <a:xfrm>
                <a:off x="3152" y="243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52" name="Oval 72"/>
              <p:cNvSpPr>
                <a:spLocks noChangeArrowheads="1"/>
              </p:cNvSpPr>
              <p:nvPr/>
            </p:nvSpPr>
            <p:spPr bwMode="auto">
              <a:xfrm>
                <a:off x="3152" y="2387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53" name="Oval 73"/>
              <p:cNvSpPr>
                <a:spLocks noChangeArrowheads="1"/>
              </p:cNvSpPr>
              <p:nvPr/>
            </p:nvSpPr>
            <p:spPr bwMode="auto">
              <a:xfrm>
                <a:off x="3152" y="2478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54" name="Oval 74"/>
              <p:cNvSpPr>
                <a:spLocks noChangeArrowheads="1"/>
              </p:cNvSpPr>
              <p:nvPr/>
            </p:nvSpPr>
            <p:spPr bwMode="auto">
              <a:xfrm>
                <a:off x="3198" y="2478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55" name="Oval 101"/>
              <p:cNvSpPr>
                <a:spLocks noChangeArrowheads="1"/>
              </p:cNvSpPr>
              <p:nvPr/>
            </p:nvSpPr>
            <p:spPr bwMode="auto">
              <a:xfrm>
                <a:off x="3334" y="1813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56" name="Oval 102"/>
              <p:cNvSpPr>
                <a:spLocks noChangeArrowheads="1"/>
              </p:cNvSpPr>
              <p:nvPr/>
            </p:nvSpPr>
            <p:spPr bwMode="auto">
              <a:xfrm>
                <a:off x="3288" y="184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57" name="Oval 108"/>
              <p:cNvSpPr>
                <a:spLocks noChangeArrowheads="1"/>
              </p:cNvSpPr>
              <p:nvPr/>
            </p:nvSpPr>
            <p:spPr bwMode="auto">
              <a:xfrm>
                <a:off x="3568" y="1820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58" name="Oval 109"/>
              <p:cNvSpPr>
                <a:spLocks noChangeArrowheads="1"/>
              </p:cNvSpPr>
              <p:nvPr/>
            </p:nvSpPr>
            <p:spPr bwMode="auto">
              <a:xfrm>
                <a:off x="3606" y="1797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59" name="Oval 158"/>
              <p:cNvSpPr>
                <a:spLocks noChangeArrowheads="1"/>
              </p:cNvSpPr>
              <p:nvPr/>
            </p:nvSpPr>
            <p:spPr bwMode="auto">
              <a:xfrm>
                <a:off x="3439" y="2298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60" name="Oval 159"/>
              <p:cNvSpPr>
                <a:spLocks noChangeArrowheads="1"/>
              </p:cNvSpPr>
              <p:nvPr/>
            </p:nvSpPr>
            <p:spPr bwMode="auto">
              <a:xfrm>
                <a:off x="3481" y="2286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61" name="Oval 160"/>
              <p:cNvSpPr>
                <a:spLocks noChangeArrowheads="1"/>
              </p:cNvSpPr>
              <p:nvPr/>
            </p:nvSpPr>
            <p:spPr bwMode="auto">
              <a:xfrm>
                <a:off x="3507" y="225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62" name="Oval 161"/>
              <p:cNvSpPr>
                <a:spLocks noChangeArrowheads="1"/>
              </p:cNvSpPr>
              <p:nvPr/>
            </p:nvSpPr>
            <p:spPr bwMode="auto">
              <a:xfrm>
                <a:off x="3449" y="2258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63" name="Oval 162"/>
              <p:cNvSpPr>
                <a:spLocks noChangeArrowheads="1"/>
              </p:cNvSpPr>
              <p:nvPr/>
            </p:nvSpPr>
            <p:spPr bwMode="auto">
              <a:xfrm>
                <a:off x="3561" y="224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64" name="Oval 163"/>
              <p:cNvSpPr>
                <a:spLocks noChangeArrowheads="1"/>
              </p:cNvSpPr>
              <p:nvPr/>
            </p:nvSpPr>
            <p:spPr bwMode="auto">
              <a:xfrm>
                <a:off x="3629" y="224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65" name="Oval 164"/>
              <p:cNvSpPr>
                <a:spLocks noChangeArrowheads="1"/>
              </p:cNvSpPr>
              <p:nvPr/>
            </p:nvSpPr>
            <p:spPr bwMode="auto">
              <a:xfrm>
                <a:off x="3793" y="2126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66" name="Oval 165"/>
              <p:cNvSpPr>
                <a:spLocks noChangeArrowheads="1"/>
              </p:cNvSpPr>
              <p:nvPr/>
            </p:nvSpPr>
            <p:spPr bwMode="auto">
              <a:xfrm>
                <a:off x="3951" y="203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67" name="Oval 166"/>
              <p:cNvSpPr>
                <a:spLocks noChangeArrowheads="1"/>
              </p:cNvSpPr>
              <p:nvPr/>
            </p:nvSpPr>
            <p:spPr bwMode="auto">
              <a:xfrm>
                <a:off x="3983" y="2060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68" name="Oval 167"/>
              <p:cNvSpPr>
                <a:spLocks noChangeArrowheads="1"/>
              </p:cNvSpPr>
              <p:nvPr/>
            </p:nvSpPr>
            <p:spPr bwMode="auto">
              <a:xfrm>
                <a:off x="3933" y="207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69" name="Oval 168"/>
              <p:cNvSpPr>
                <a:spLocks noChangeArrowheads="1"/>
              </p:cNvSpPr>
              <p:nvPr/>
            </p:nvSpPr>
            <p:spPr bwMode="auto">
              <a:xfrm>
                <a:off x="4005" y="2106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70" name="Oval 169"/>
              <p:cNvSpPr>
                <a:spLocks noChangeArrowheads="1"/>
              </p:cNvSpPr>
              <p:nvPr/>
            </p:nvSpPr>
            <p:spPr bwMode="auto">
              <a:xfrm>
                <a:off x="3947" y="211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71" name="Oval 170"/>
              <p:cNvSpPr>
                <a:spLocks noChangeArrowheads="1"/>
              </p:cNvSpPr>
              <p:nvPr/>
            </p:nvSpPr>
            <p:spPr bwMode="auto">
              <a:xfrm>
                <a:off x="3895" y="2116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72" name="Oval 171"/>
              <p:cNvSpPr>
                <a:spLocks noChangeArrowheads="1"/>
              </p:cNvSpPr>
              <p:nvPr/>
            </p:nvSpPr>
            <p:spPr bwMode="auto">
              <a:xfrm>
                <a:off x="3855" y="2138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73" name="Oval 172"/>
              <p:cNvSpPr>
                <a:spLocks noChangeArrowheads="1"/>
              </p:cNvSpPr>
              <p:nvPr/>
            </p:nvSpPr>
            <p:spPr bwMode="auto">
              <a:xfrm>
                <a:off x="3831" y="210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74" name="Oval 173"/>
              <p:cNvSpPr>
                <a:spLocks noChangeArrowheads="1"/>
              </p:cNvSpPr>
              <p:nvPr/>
            </p:nvSpPr>
            <p:spPr bwMode="auto">
              <a:xfrm>
                <a:off x="3393" y="204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75" name="Oval 174"/>
              <p:cNvSpPr>
                <a:spLocks noChangeArrowheads="1"/>
              </p:cNvSpPr>
              <p:nvPr/>
            </p:nvSpPr>
            <p:spPr bwMode="auto">
              <a:xfrm>
                <a:off x="3425" y="204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76" name="Oval 175"/>
              <p:cNvSpPr>
                <a:spLocks noChangeArrowheads="1"/>
              </p:cNvSpPr>
              <p:nvPr/>
            </p:nvSpPr>
            <p:spPr bwMode="auto">
              <a:xfrm>
                <a:off x="3457" y="204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77" name="Oval 176"/>
              <p:cNvSpPr>
                <a:spLocks noChangeArrowheads="1"/>
              </p:cNvSpPr>
              <p:nvPr/>
            </p:nvSpPr>
            <p:spPr bwMode="auto">
              <a:xfrm>
                <a:off x="2579" y="206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78" name="Oval 177"/>
              <p:cNvSpPr>
                <a:spLocks noChangeArrowheads="1"/>
              </p:cNvSpPr>
              <p:nvPr/>
            </p:nvSpPr>
            <p:spPr bwMode="auto">
              <a:xfrm>
                <a:off x="2697" y="202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79" name="Oval 178"/>
              <p:cNvSpPr>
                <a:spLocks noChangeArrowheads="1"/>
              </p:cNvSpPr>
              <p:nvPr/>
            </p:nvSpPr>
            <p:spPr bwMode="auto">
              <a:xfrm>
                <a:off x="2723" y="2006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80" name="Oval 179"/>
              <p:cNvSpPr>
                <a:spLocks noChangeArrowheads="1"/>
              </p:cNvSpPr>
              <p:nvPr/>
            </p:nvSpPr>
            <p:spPr bwMode="auto">
              <a:xfrm>
                <a:off x="2713" y="196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81" name="Oval 180"/>
              <p:cNvSpPr>
                <a:spLocks noChangeArrowheads="1"/>
              </p:cNvSpPr>
              <p:nvPr/>
            </p:nvSpPr>
            <p:spPr bwMode="auto">
              <a:xfrm>
                <a:off x="2789" y="204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82" name="Oval 181"/>
              <p:cNvSpPr>
                <a:spLocks noChangeArrowheads="1"/>
              </p:cNvSpPr>
              <p:nvPr/>
            </p:nvSpPr>
            <p:spPr bwMode="auto">
              <a:xfrm>
                <a:off x="2817" y="2078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83" name="Oval 182"/>
              <p:cNvSpPr>
                <a:spLocks noChangeArrowheads="1"/>
              </p:cNvSpPr>
              <p:nvPr/>
            </p:nvSpPr>
            <p:spPr bwMode="auto">
              <a:xfrm>
                <a:off x="2835" y="196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84" name="Oval 183"/>
              <p:cNvSpPr>
                <a:spLocks noChangeArrowheads="1"/>
              </p:cNvSpPr>
              <p:nvPr/>
            </p:nvSpPr>
            <p:spPr bwMode="auto">
              <a:xfrm>
                <a:off x="2897" y="2022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85" name="Oval 184"/>
              <p:cNvSpPr>
                <a:spLocks noChangeArrowheads="1"/>
              </p:cNvSpPr>
              <p:nvPr/>
            </p:nvSpPr>
            <p:spPr bwMode="auto">
              <a:xfrm>
                <a:off x="2979" y="2084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86" name="Oval 185"/>
              <p:cNvSpPr>
                <a:spLocks noChangeArrowheads="1"/>
              </p:cNvSpPr>
              <p:nvPr/>
            </p:nvSpPr>
            <p:spPr bwMode="auto">
              <a:xfrm>
                <a:off x="2987" y="2106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87" name="Oval 186"/>
              <p:cNvSpPr>
                <a:spLocks noChangeArrowheads="1"/>
              </p:cNvSpPr>
              <p:nvPr/>
            </p:nvSpPr>
            <p:spPr bwMode="auto">
              <a:xfrm>
                <a:off x="3071" y="2018"/>
                <a:ext cx="44" cy="44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</p:grpSp>
      </p:grpSp>
      <p:sp>
        <p:nvSpPr>
          <p:cNvPr id="496" name="Oval 194"/>
          <p:cNvSpPr>
            <a:spLocks noChangeArrowheads="1"/>
          </p:cNvSpPr>
          <p:nvPr/>
        </p:nvSpPr>
        <p:spPr bwMode="auto">
          <a:xfrm>
            <a:off x="4787900" y="5445125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497" name="Oval 195"/>
          <p:cNvSpPr>
            <a:spLocks noChangeArrowheads="1"/>
          </p:cNvSpPr>
          <p:nvPr/>
        </p:nvSpPr>
        <p:spPr bwMode="auto">
          <a:xfrm>
            <a:off x="4721225" y="5302250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498" name="Oval 196"/>
          <p:cNvSpPr>
            <a:spLocks noChangeArrowheads="1"/>
          </p:cNvSpPr>
          <p:nvPr/>
        </p:nvSpPr>
        <p:spPr bwMode="auto">
          <a:xfrm>
            <a:off x="4514850" y="5181600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499" name="Oval 197"/>
          <p:cNvSpPr>
            <a:spLocks noChangeArrowheads="1"/>
          </p:cNvSpPr>
          <p:nvPr/>
        </p:nvSpPr>
        <p:spPr bwMode="auto">
          <a:xfrm>
            <a:off x="4721225" y="5111750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00" name="Oval 198"/>
          <p:cNvSpPr>
            <a:spLocks noChangeArrowheads="1"/>
          </p:cNvSpPr>
          <p:nvPr/>
        </p:nvSpPr>
        <p:spPr bwMode="auto">
          <a:xfrm>
            <a:off x="5026025" y="5213350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01" name="Oval 199"/>
          <p:cNvSpPr>
            <a:spLocks noChangeArrowheads="1"/>
          </p:cNvSpPr>
          <p:nvPr/>
        </p:nvSpPr>
        <p:spPr bwMode="auto">
          <a:xfrm>
            <a:off x="4943475" y="5422900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02" name="Oval 200"/>
          <p:cNvSpPr>
            <a:spLocks noChangeArrowheads="1"/>
          </p:cNvSpPr>
          <p:nvPr/>
        </p:nvSpPr>
        <p:spPr bwMode="auto">
          <a:xfrm>
            <a:off x="5448300" y="5264150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03" name="Oval 201"/>
          <p:cNvSpPr>
            <a:spLocks noChangeArrowheads="1"/>
          </p:cNvSpPr>
          <p:nvPr/>
        </p:nvSpPr>
        <p:spPr bwMode="auto">
          <a:xfrm>
            <a:off x="4495800" y="4781550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04" name="Oval 202"/>
          <p:cNvSpPr>
            <a:spLocks noChangeArrowheads="1"/>
          </p:cNvSpPr>
          <p:nvPr/>
        </p:nvSpPr>
        <p:spPr bwMode="auto">
          <a:xfrm>
            <a:off x="4521200" y="4533900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05" name="Oval 203"/>
          <p:cNvSpPr>
            <a:spLocks noChangeArrowheads="1"/>
          </p:cNvSpPr>
          <p:nvPr/>
        </p:nvSpPr>
        <p:spPr bwMode="auto">
          <a:xfrm>
            <a:off x="4016375" y="4387850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06" name="Oval 204"/>
          <p:cNvSpPr>
            <a:spLocks noChangeArrowheads="1"/>
          </p:cNvSpPr>
          <p:nvPr/>
        </p:nvSpPr>
        <p:spPr bwMode="auto">
          <a:xfrm>
            <a:off x="4886325" y="4867275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07" name="Oval 205"/>
          <p:cNvSpPr>
            <a:spLocks noChangeArrowheads="1"/>
          </p:cNvSpPr>
          <p:nvPr/>
        </p:nvSpPr>
        <p:spPr bwMode="auto">
          <a:xfrm>
            <a:off x="4252913" y="3686175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08" name="Oval 206"/>
          <p:cNvSpPr>
            <a:spLocks noChangeArrowheads="1"/>
          </p:cNvSpPr>
          <p:nvPr/>
        </p:nvSpPr>
        <p:spPr bwMode="auto">
          <a:xfrm>
            <a:off x="4314825" y="3667125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09" name="Oval 207"/>
          <p:cNvSpPr>
            <a:spLocks noChangeArrowheads="1"/>
          </p:cNvSpPr>
          <p:nvPr/>
        </p:nvSpPr>
        <p:spPr bwMode="auto">
          <a:xfrm>
            <a:off x="3971925" y="3343275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10" name="Oval 208"/>
          <p:cNvSpPr>
            <a:spLocks noChangeArrowheads="1"/>
          </p:cNvSpPr>
          <p:nvPr/>
        </p:nvSpPr>
        <p:spPr bwMode="auto">
          <a:xfrm>
            <a:off x="4438650" y="3148013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11" name="Oval 209"/>
          <p:cNvSpPr>
            <a:spLocks noChangeArrowheads="1"/>
          </p:cNvSpPr>
          <p:nvPr/>
        </p:nvSpPr>
        <p:spPr bwMode="auto">
          <a:xfrm>
            <a:off x="5405438" y="3290888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12" name="Oval 210"/>
          <p:cNvSpPr>
            <a:spLocks noChangeArrowheads="1"/>
          </p:cNvSpPr>
          <p:nvPr/>
        </p:nvSpPr>
        <p:spPr bwMode="auto">
          <a:xfrm>
            <a:off x="5453063" y="3290888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13" name="Oval 211"/>
          <p:cNvSpPr>
            <a:spLocks noChangeArrowheads="1"/>
          </p:cNvSpPr>
          <p:nvPr/>
        </p:nvSpPr>
        <p:spPr bwMode="auto">
          <a:xfrm>
            <a:off x="5438775" y="3348038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14" name="Oval 212"/>
          <p:cNvSpPr>
            <a:spLocks noChangeArrowheads="1"/>
          </p:cNvSpPr>
          <p:nvPr/>
        </p:nvSpPr>
        <p:spPr bwMode="auto">
          <a:xfrm>
            <a:off x="5448300" y="3400425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15" name="Oval 213"/>
          <p:cNvSpPr>
            <a:spLocks noChangeArrowheads="1"/>
          </p:cNvSpPr>
          <p:nvPr/>
        </p:nvSpPr>
        <p:spPr bwMode="auto">
          <a:xfrm>
            <a:off x="5319713" y="3386138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16" name="Oval 214"/>
          <p:cNvSpPr>
            <a:spLocks noChangeArrowheads="1"/>
          </p:cNvSpPr>
          <p:nvPr/>
        </p:nvSpPr>
        <p:spPr bwMode="auto">
          <a:xfrm>
            <a:off x="5100638" y="3371850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17" name="Oval 215"/>
          <p:cNvSpPr>
            <a:spLocks noChangeArrowheads="1"/>
          </p:cNvSpPr>
          <p:nvPr/>
        </p:nvSpPr>
        <p:spPr bwMode="auto">
          <a:xfrm>
            <a:off x="5219700" y="3505200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18" name="Oval 216"/>
          <p:cNvSpPr>
            <a:spLocks noChangeArrowheads="1"/>
          </p:cNvSpPr>
          <p:nvPr/>
        </p:nvSpPr>
        <p:spPr bwMode="auto">
          <a:xfrm>
            <a:off x="6538913" y="4424363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19" name="Oval 217"/>
          <p:cNvSpPr>
            <a:spLocks noChangeArrowheads="1"/>
          </p:cNvSpPr>
          <p:nvPr/>
        </p:nvSpPr>
        <p:spPr bwMode="auto">
          <a:xfrm>
            <a:off x="6600825" y="3629025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20" name="Oval 218"/>
          <p:cNvSpPr>
            <a:spLocks noChangeArrowheads="1"/>
          </p:cNvSpPr>
          <p:nvPr/>
        </p:nvSpPr>
        <p:spPr bwMode="auto">
          <a:xfrm>
            <a:off x="7339013" y="4210050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21" name="Oval 219"/>
          <p:cNvSpPr>
            <a:spLocks noChangeArrowheads="1"/>
          </p:cNvSpPr>
          <p:nvPr/>
        </p:nvSpPr>
        <p:spPr bwMode="auto">
          <a:xfrm>
            <a:off x="7091363" y="4205288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22" name="Oval 220"/>
          <p:cNvSpPr>
            <a:spLocks noChangeArrowheads="1"/>
          </p:cNvSpPr>
          <p:nvPr/>
        </p:nvSpPr>
        <p:spPr bwMode="auto">
          <a:xfrm>
            <a:off x="7038975" y="4114800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23" name="Oval 221"/>
          <p:cNvSpPr>
            <a:spLocks noChangeArrowheads="1"/>
          </p:cNvSpPr>
          <p:nvPr/>
        </p:nvSpPr>
        <p:spPr bwMode="auto">
          <a:xfrm>
            <a:off x="6996113" y="4076700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24" name="Oval 222"/>
          <p:cNvSpPr>
            <a:spLocks noChangeArrowheads="1"/>
          </p:cNvSpPr>
          <p:nvPr/>
        </p:nvSpPr>
        <p:spPr bwMode="auto">
          <a:xfrm>
            <a:off x="7508875" y="4889500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25" name="Oval 223"/>
          <p:cNvSpPr>
            <a:spLocks noChangeArrowheads="1"/>
          </p:cNvSpPr>
          <p:nvPr/>
        </p:nvSpPr>
        <p:spPr bwMode="auto">
          <a:xfrm>
            <a:off x="7270750" y="4799013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26" name="Oval 224"/>
          <p:cNvSpPr>
            <a:spLocks noChangeArrowheads="1"/>
          </p:cNvSpPr>
          <p:nvPr/>
        </p:nvSpPr>
        <p:spPr bwMode="auto">
          <a:xfrm>
            <a:off x="7208838" y="4732338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27" name="Oval 225"/>
          <p:cNvSpPr>
            <a:spLocks noChangeArrowheads="1"/>
          </p:cNvSpPr>
          <p:nvPr/>
        </p:nvSpPr>
        <p:spPr bwMode="auto">
          <a:xfrm>
            <a:off x="7113588" y="4594225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28" name="Oval 226"/>
          <p:cNvSpPr>
            <a:spLocks noChangeArrowheads="1"/>
          </p:cNvSpPr>
          <p:nvPr/>
        </p:nvSpPr>
        <p:spPr bwMode="auto">
          <a:xfrm>
            <a:off x="7513638" y="4619625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29" name="Oval 227"/>
          <p:cNvSpPr>
            <a:spLocks noChangeArrowheads="1"/>
          </p:cNvSpPr>
          <p:nvPr/>
        </p:nvSpPr>
        <p:spPr bwMode="auto">
          <a:xfrm>
            <a:off x="7589838" y="4691063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30" name="Oval 228"/>
          <p:cNvSpPr>
            <a:spLocks noChangeArrowheads="1"/>
          </p:cNvSpPr>
          <p:nvPr/>
        </p:nvSpPr>
        <p:spPr bwMode="auto">
          <a:xfrm>
            <a:off x="7727950" y="4719638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31" name="Oval 229"/>
          <p:cNvSpPr>
            <a:spLocks noChangeArrowheads="1"/>
          </p:cNvSpPr>
          <p:nvPr/>
        </p:nvSpPr>
        <p:spPr bwMode="auto">
          <a:xfrm>
            <a:off x="2173288" y="4741863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32" name="Oval 230"/>
          <p:cNvSpPr>
            <a:spLocks noChangeArrowheads="1"/>
          </p:cNvSpPr>
          <p:nvPr/>
        </p:nvSpPr>
        <p:spPr bwMode="auto">
          <a:xfrm>
            <a:off x="2268538" y="5445125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33" name="Oval 231"/>
          <p:cNvSpPr>
            <a:spLocks noChangeArrowheads="1"/>
          </p:cNvSpPr>
          <p:nvPr/>
        </p:nvSpPr>
        <p:spPr bwMode="auto">
          <a:xfrm>
            <a:off x="1914525" y="5881688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34" name="Oval 232"/>
          <p:cNvSpPr>
            <a:spLocks noChangeArrowheads="1"/>
          </p:cNvSpPr>
          <p:nvPr/>
        </p:nvSpPr>
        <p:spPr bwMode="auto">
          <a:xfrm>
            <a:off x="1958975" y="5465763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35" name="Oval 233"/>
          <p:cNvSpPr>
            <a:spLocks noChangeArrowheads="1"/>
          </p:cNvSpPr>
          <p:nvPr/>
        </p:nvSpPr>
        <p:spPr bwMode="auto">
          <a:xfrm>
            <a:off x="2006600" y="5303838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36" name="Oval 234"/>
          <p:cNvSpPr>
            <a:spLocks noChangeArrowheads="1"/>
          </p:cNvSpPr>
          <p:nvPr/>
        </p:nvSpPr>
        <p:spPr bwMode="auto">
          <a:xfrm>
            <a:off x="1925638" y="5256213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37" name="Oval 235"/>
          <p:cNvSpPr>
            <a:spLocks noChangeArrowheads="1"/>
          </p:cNvSpPr>
          <p:nvPr/>
        </p:nvSpPr>
        <p:spPr bwMode="auto">
          <a:xfrm>
            <a:off x="1935163" y="5080000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38" name="Oval 236"/>
          <p:cNvSpPr>
            <a:spLocks noChangeArrowheads="1"/>
          </p:cNvSpPr>
          <p:nvPr/>
        </p:nvSpPr>
        <p:spPr bwMode="auto">
          <a:xfrm>
            <a:off x="1858963" y="5103813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39" name="Oval 237"/>
          <p:cNvSpPr>
            <a:spLocks noChangeArrowheads="1"/>
          </p:cNvSpPr>
          <p:nvPr/>
        </p:nvSpPr>
        <p:spPr bwMode="auto">
          <a:xfrm>
            <a:off x="1782763" y="5046663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40" name="Oval 238"/>
          <p:cNvSpPr>
            <a:spLocks noChangeArrowheads="1"/>
          </p:cNvSpPr>
          <p:nvPr/>
        </p:nvSpPr>
        <p:spPr bwMode="auto">
          <a:xfrm>
            <a:off x="1711325" y="4889500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41" name="Oval 239"/>
          <p:cNvSpPr>
            <a:spLocks noChangeArrowheads="1"/>
          </p:cNvSpPr>
          <p:nvPr/>
        </p:nvSpPr>
        <p:spPr bwMode="auto">
          <a:xfrm>
            <a:off x="1749425" y="4794250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42" name="Oval 240"/>
          <p:cNvSpPr>
            <a:spLocks noChangeArrowheads="1"/>
          </p:cNvSpPr>
          <p:nvPr/>
        </p:nvSpPr>
        <p:spPr bwMode="auto">
          <a:xfrm>
            <a:off x="1773238" y="4689475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43" name="Oval 241"/>
          <p:cNvSpPr>
            <a:spLocks noChangeArrowheads="1"/>
          </p:cNvSpPr>
          <p:nvPr/>
        </p:nvSpPr>
        <p:spPr bwMode="auto">
          <a:xfrm>
            <a:off x="1835150" y="4427538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44" name="Oval 242"/>
          <p:cNvSpPr>
            <a:spLocks noChangeArrowheads="1"/>
          </p:cNvSpPr>
          <p:nvPr/>
        </p:nvSpPr>
        <p:spPr bwMode="auto">
          <a:xfrm>
            <a:off x="1501775" y="4189413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45" name="Oval 243"/>
          <p:cNvSpPr>
            <a:spLocks noChangeArrowheads="1"/>
          </p:cNvSpPr>
          <p:nvPr/>
        </p:nvSpPr>
        <p:spPr bwMode="auto">
          <a:xfrm>
            <a:off x="1354138" y="4046538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46" name="Oval 244"/>
          <p:cNvSpPr>
            <a:spLocks noChangeArrowheads="1"/>
          </p:cNvSpPr>
          <p:nvPr/>
        </p:nvSpPr>
        <p:spPr bwMode="auto">
          <a:xfrm>
            <a:off x="1093788" y="4103688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47" name="Oval 245"/>
          <p:cNvSpPr>
            <a:spLocks noChangeArrowheads="1"/>
          </p:cNvSpPr>
          <p:nvPr/>
        </p:nvSpPr>
        <p:spPr bwMode="auto">
          <a:xfrm>
            <a:off x="850900" y="3836988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48" name="AutoShape 246"/>
          <p:cNvSpPr>
            <a:spLocks noChangeArrowheads="1"/>
          </p:cNvSpPr>
          <p:nvPr/>
        </p:nvSpPr>
        <p:spPr bwMode="auto">
          <a:xfrm>
            <a:off x="5003800" y="5084763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49" name="AutoShape 247"/>
          <p:cNvSpPr>
            <a:spLocks noChangeArrowheads="1"/>
          </p:cNvSpPr>
          <p:nvPr/>
        </p:nvSpPr>
        <p:spPr bwMode="auto">
          <a:xfrm>
            <a:off x="8316913" y="3429000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50" name="AutoShape 248"/>
          <p:cNvSpPr>
            <a:spLocks noChangeArrowheads="1"/>
          </p:cNvSpPr>
          <p:nvPr/>
        </p:nvSpPr>
        <p:spPr bwMode="auto">
          <a:xfrm>
            <a:off x="7956550" y="3213100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51" name="AutoShape 249"/>
          <p:cNvSpPr>
            <a:spLocks noChangeArrowheads="1"/>
          </p:cNvSpPr>
          <p:nvPr/>
        </p:nvSpPr>
        <p:spPr bwMode="auto">
          <a:xfrm>
            <a:off x="7956550" y="2997200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52" name="AutoShape 250"/>
          <p:cNvSpPr>
            <a:spLocks noChangeArrowheads="1"/>
          </p:cNvSpPr>
          <p:nvPr/>
        </p:nvSpPr>
        <p:spPr bwMode="auto">
          <a:xfrm>
            <a:off x="8097838" y="3095625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53" name="AutoShape 251"/>
          <p:cNvSpPr>
            <a:spLocks noChangeArrowheads="1"/>
          </p:cNvSpPr>
          <p:nvPr/>
        </p:nvSpPr>
        <p:spPr bwMode="auto">
          <a:xfrm>
            <a:off x="7751763" y="4070350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54" name="AutoShape 252"/>
          <p:cNvSpPr>
            <a:spLocks noChangeArrowheads="1"/>
          </p:cNvSpPr>
          <p:nvPr/>
        </p:nvSpPr>
        <p:spPr bwMode="auto">
          <a:xfrm>
            <a:off x="7265988" y="4094163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55" name="AutoShape 253"/>
          <p:cNvSpPr>
            <a:spLocks noChangeArrowheads="1"/>
          </p:cNvSpPr>
          <p:nvPr/>
        </p:nvSpPr>
        <p:spPr bwMode="auto">
          <a:xfrm>
            <a:off x="7185025" y="4060825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56" name="AutoShape 254"/>
          <p:cNvSpPr>
            <a:spLocks noChangeArrowheads="1"/>
          </p:cNvSpPr>
          <p:nvPr/>
        </p:nvSpPr>
        <p:spPr bwMode="auto">
          <a:xfrm>
            <a:off x="7437438" y="4603750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57" name="AutoShape 255"/>
          <p:cNvSpPr>
            <a:spLocks noChangeArrowheads="1"/>
          </p:cNvSpPr>
          <p:nvPr/>
        </p:nvSpPr>
        <p:spPr bwMode="auto">
          <a:xfrm>
            <a:off x="7180263" y="4618038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58" name="AutoShape 256"/>
          <p:cNvSpPr>
            <a:spLocks noChangeArrowheads="1"/>
          </p:cNvSpPr>
          <p:nvPr/>
        </p:nvSpPr>
        <p:spPr bwMode="auto">
          <a:xfrm>
            <a:off x="7175500" y="4479925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59" name="AutoShape 257"/>
          <p:cNvSpPr>
            <a:spLocks noChangeArrowheads="1"/>
          </p:cNvSpPr>
          <p:nvPr/>
        </p:nvSpPr>
        <p:spPr bwMode="auto">
          <a:xfrm>
            <a:off x="5418138" y="4079875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60" name="AutoShape 258"/>
          <p:cNvSpPr>
            <a:spLocks noChangeArrowheads="1"/>
          </p:cNvSpPr>
          <p:nvPr/>
        </p:nvSpPr>
        <p:spPr bwMode="auto">
          <a:xfrm>
            <a:off x="5503863" y="4156075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r>
              <a:rPr lang="ru-RU">
                <a:latin typeface="Arial" charset="0"/>
              </a:rPr>
              <a:t> </a:t>
            </a:r>
          </a:p>
        </p:txBody>
      </p:sp>
      <p:sp>
        <p:nvSpPr>
          <p:cNvPr id="561" name="AutoShape 259"/>
          <p:cNvSpPr>
            <a:spLocks noChangeArrowheads="1"/>
          </p:cNvSpPr>
          <p:nvPr/>
        </p:nvSpPr>
        <p:spPr bwMode="auto">
          <a:xfrm>
            <a:off x="5461000" y="5356225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62" name="AutoShape 260"/>
          <p:cNvSpPr>
            <a:spLocks noChangeArrowheads="1"/>
          </p:cNvSpPr>
          <p:nvPr/>
        </p:nvSpPr>
        <p:spPr bwMode="auto">
          <a:xfrm>
            <a:off x="4546600" y="4970463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63" name="AutoShape 261"/>
          <p:cNvSpPr>
            <a:spLocks noChangeArrowheads="1"/>
          </p:cNvSpPr>
          <p:nvPr/>
        </p:nvSpPr>
        <p:spPr bwMode="auto">
          <a:xfrm>
            <a:off x="4597400" y="5199063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64" name="AutoShape 262"/>
          <p:cNvSpPr>
            <a:spLocks noChangeArrowheads="1"/>
          </p:cNvSpPr>
          <p:nvPr/>
        </p:nvSpPr>
        <p:spPr bwMode="auto">
          <a:xfrm>
            <a:off x="4949825" y="3695700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65" name="AutoShape 263"/>
          <p:cNvSpPr>
            <a:spLocks noChangeArrowheads="1"/>
          </p:cNvSpPr>
          <p:nvPr/>
        </p:nvSpPr>
        <p:spPr bwMode="auto">
          <a:xfrm>
            <a:off x="4654550" y="3762375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66" name="AutoShape 264"/>
          <p:cNvSpPr>
            <a:spLocks noChangeArrowheads="1"/>
          </p:cNvSpPr>
          <p:nvPr/>
        </p:nvSpPr>
        <p:spPr bwMode="auto">
          <a:xfrm>
            <a:off x="4095750" y="3651250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67" name="AutoShape 265"/>
          <p:cNvSpPr>
            <a:spLocks noChangeArrowheads="1"/>
          </p:cNvSpPr>
          <p:nvPr/>
        </p:nvSpPr>
        <p:spPr bwMode="auto">
          <a:xfrm>
            <a:off x="3917950" y="3409950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68" name="AutoShape 266"/>
          <p:cNvSpPr>
            <a:spLocks noChangeArrowheads="1"/>
          </p:cNvSpPr>
          <p:nvPr/>
        </p:nvSpPr>
        <p:spPr bwMode="auto">
          <a:xfrm>
            <a:off x="1835150" y="4797425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69" name="AutoShape 267"/>
          <p:cNvSpPr>
            <a:spLocks noChangeArrowheads="1"/>
          </p:cNvSpPr>
          <p:nvPr/>
        </p:nvSpPr>
        <p:spPr bwMode="auto">
          <a:xfrm>
            <a:off x="1835150" y="4581525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70" name="AutoShape 268"/>
          <p:cNvSpPr>
            <a:spLocks noChangeArrowheads="1"/>
          </p:cNvSpPr>
          <p:nvPr/>
        </p:nvSpPr>
        <p:spPr bwMode="auto">
          <a:xfrm>
            <a:off x="1763713" y="4941888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71" name="AutoShape 269"/>
          <p:cNvSpPr>
            <a:spLocks noChangeArrowheads="1"/>
          </p:cNvSpPr>
          <p:nvPr/>
        </p:nvSpPr>
        <p:spPr bwMode="auto">
          <a:xfrm>
            <a:off x="1979613" y="4437063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72" name="AutoShape 270"/>
          <p:cNvSpPr>
            <a:spLocks noChangeArrowheads="1"/>
          </p:cNvSpPr>
          <p:nvPr/>
        </p:nvSpPr>
        <p:spPr bwMode="auto">
          <a:xfrm>
            <a:off x="6011863" y="3429000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73" name="AutoShape 271"/>
          <p:cNvSpPr>
            <a:spLocks noChangeArrowheads="1"/>
          </p:cNvSpPr>
          <p:nvPr/>
        </p:nvSpPr>
        <p:spPr bwMode="auto">
          <a:xfrm>
            <a:off x="5413375" y="3294063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74" name="AutoShape 272"/>
          <p:cNvSpPr>
            <a:spLocks noChangeArrowheads="1"/>
          </p:cNvSpPr>
          <p:nvPr/>
        </p:nvSpPr>
        <p:spPr bwMode="auto">
          <a:xfrm>
            <a:off x="5394325" y="3355975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75" name="AutoShape 273"/>
          <p:cNvSpPr>
            <a:spLocks noChangeArrowheads="1"/>
          </p:cNvSpPr>
          <p:nvPr/>
        </p:nvSpPr>
        <p:spPr bwMode="auto">
          <a:xfrm>
            <a:off x="5441950" y="3422650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76" name="AutoShape 274"/>
          <p:cNvSpPr>
            <a:spLocks noChangeArrowheads="1"/>
          </p:cNvSpPr>
          <p:nvPr/>
        </p:nvSpPr>
        <p:spPr bwMode="auto">
          <a:xfrm>
            <a:off x="5503863" y="3379788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77" name="AutoShape 275"/>
          <p:cNvSpPr>
            <a:spLocks noChangeArrowheads="1"/>
          </p:cNvSpPr>
          <p:nvPr/>
        </p:nvSpPr>
        <p:spPr bwMode="auto">
          <a:xfrm>
            <a:off x="5160963" y="4289425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78" name="AutoShape 276"/>
          <p:cNvSpPr>
            <a:spLocks noChangeArrowheads="1"/>
          </p:cNvSpPr>
          <p:nvPr/>
        </p:nvSpPr>
        <p:spPr bwMode="auto">
          <a:xfrm>
            <a:off x="7099300" y="3255963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79" name="AutoShape 277"/>
          <p:cNvSpPr>
            <a:spLocks noChangeArrowheads="1"/>
          </p:cNvSpPr>
          <p:nvPr/>
        </p:nvSpPr>
        <p:spPr bwMode="auto">
          <a:xfrm>
            <a:off x="7551738" y="3217863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80" name="AutoShape 278"/>
          <p:cNvSpPr>
            <a:spLocks noChangeArrowheads="1"/>
          </p:cNvSpPr>
          <p:nvPr/>
        </p:nvSpPr>
        <p:spPr bwMode="auto">
          <a:xfrm>
            <a:off x="7342188" y="3532188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81" name="AutoShape 279"/>
          <p:cNvSpPr>
            <a:spLocks noChangeArrowheads="1"/>
          </p:cNvSpPr>
          <p:nvPr/>
        </p:nvSpPr>
        <p:spPr bwMode="auto">
          <a:xfrm>
            <a:off x="7442200" y="3517900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82" name="AutoShape 280"/>
          <p:cNvSpPr>
            <a:spLocks noChangeArrowheads="1"/>
          </p:cNvSpPr>
          <p:nvPr/>
        </p:nvSpPr>
        <p:spPr bwMode="auto">
          <a:xfrm>
            <a:off x="7494588" y="3698875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83" name="AutoShape 281"/>
          <p:cNvSpPr>
            <a:spLocks noChangeArrowheads="1"/>
          </p:cNvSpPr>
          <p:nvPr/>
        </p:nvSpPr>
        <p:spPr bwMode="auto">
          <a:xfrm>
            <a:off x="7380288" y="3789363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84" name="Oval 282"/>
          <p:cNvSpPr>
            <a:spLocks noChangeArrowheads="1"/>
          </p:cNvSpPr>
          <p:nvPr/>
        </p:nvSpPr>
        <p:spPr bwMode="auto">
          <a:xfrm>
            <a:off x="7310438" y="3248025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85" name="Oval 283"/>
          <p:cNvSpPr>
            <a:spLocks noChangeArrowheads="1"/>
          </p:cNvSpPr>
          <p:nvPr/>
        </p:nvSpPr>
        <p:spPr bwMode="auto">
          <a:xfrm>
            <a:off x="7634288" y="3514725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86" name="Oval 284"/>
          <p:cNvSpPr>
            <a:spLocks noChangeArrowheads="1"/>
          </p:cNvSpPr>
          <p:nvPr/>
        </p:nvSpPr>
        <p:spPr bwMode="auto">
          <a:xfrm>
            <a:off x="7648575" y="3629025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87" name="Oval 285"/>
          <p:cNvSpPr>
            <a:spLocks noChangeArrowheads="1"/>
          </p:cNvSpPr>
          <p:nvPr/>
        </p:nvSpPr>
        <p:spPr bwMode="auto">
          <a:xfrm>
            <a:off x="7472363" y="3676650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88" name="Oval 286"/>
          <p:cNvSpPr>
            <a:spLocks noChangeArrowheads="1"/>
          </p:cNvSpPr>
          <p:nvPr/>
        </p:nvSpPr>
        <p:spPr bwMode="auto">
          <a:xfrm>
            <a:off x="7381875" y="3752850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89" name="Oval 287"/>
          <p:cNvSpPr>
            <a:spLocks noChangeArrowheads="1"/>
          </p:cNvSpPr>
          <p:nvPr/>
        </p:nvSpPr>
        <p:spPr bwMode="auto">
          <a:xfrm>
            <a:off x="7272338" y="3733800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90" name="Oval 288"/>
          <p:cNvSpPr>
            <a:spLocks noChangeArrowheads="1"/>
          </p:cNvSpPr>
          <p:nvPr/>
        </p:nvSpPr>
        <p:spPr bwMode="auto">
          <a:xfrm>
            <a:off x="7367588" y="3671888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91" name="Oval 289"/>
          <p:cNvSpPr>
            <a:spLocks noChangeArrowheads="1"/>
          </p:cNvSpPr>
          <p:nvPr/>
        </p:nvSpPr>
        <p:spPr bwMode="auto">
          <a:xfrm>
            <a:off x="7234238" y="3576638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92" name="Oval 290"/>
          <p:cNvSpPr>
            <a:spLocks noChangeArrowheads="1"/>
          </p:cNvSpPr>
          <p:nvPr/>
        </p:nvSpPr>
        <p:spPr bwMode="auto">
          <a:xfrm>
            <a:off x="7510463" y="3519488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93" name="Oval 291"/>
          <p:cNvSpPr>
            <a:spLocks noChangeArrowheads="1"/>
          </p:cNvSpPr>
          <p:nvPr/>
        </p:nvSpPr>
        <p:spPr bwMode="auto">
          <a:xfrm>
            <a:off x="7586663" y="3843338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94" name="Oval 292"/>
          <p:cNvSpPr>
            <a:spLocks noChangeArrowheads="1"/>
          </p:cNvSpPr>
          <p:nvPr/>
        </p:nvSpPr>
        <p:spPr bwMode="auto">
          <a:xfrm>
            <a:off x="7458075" y="3914775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95" name="Oval 293"/>
          <p:cNvSpPr>
            <a:spLocks noChangeArrowheads="1"/>
          </p:cNvSpPr>
          <p:nvPr/>
        </p:nvSpPr>
        <p:spPr bwMode="auto">
          <a:xfrm>
            <a:off x="7358063" y="3929063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96" name="Oval 294"/>
          <p:cNvSpPr>
            <a:spLocks noChangeArrowheads="1"/>
          </p:cNvSpPr>
          <p:nvPr/>
        </p:nvSpPr>
        <p:spPr bwMode="auto">
          <a:xfrm>
            <a:off x="7291388" y="3948113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97" name="AutoShape 295"/>
          <p:cNvSpPr>
            <a:spLocks noChangeArrowheads="1"/>
          </p:cNvSpPr>
          <p:nvPr/>
        </p:nvSpPr>
        <p:spPr bwMode="auto">
          <a:xfrm>
            <a:off x="7666038" y="3741738"/>
            <a:ext cx="76200" cy="1111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98" name="Oval 296"/>
          <p:cNvSpPr>
            <a:spLocks noChangeArrowheads="1"/>
          </p:cNvSpPr>
          <p:nvPr/>
        </p:nvSpPr>
        <p:spPr bwMode="auto">
          <a:xfrm>
            <a:off x="7215188" y="3838575"/>
            <a:ext cx="69850" cy="69850"/>
          </a:xfrm>
          <a:prstGeom prst="ellipse">
            <a:avLst/>
          </a:prstGeom>
          <a:solidFill>
            <a:srgbClr val="33CCCC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99" name="AutoShape 297"/>
          <p:cNvSpPr>
            <a:spLocks noChangeArrowheads="1"/>
          </p:cNvSpPr>
          <p:nvPr/>
        </p:nvSpPr>
        <p:spPr bwMode="auto">
          <a:xfrm>
            <a:off x="5148263" y="4365625"/>
            <a:ext cx="76200" cy="111125"/>
          </a:xfrm>
          <a:prstGeom prst="triangle">
            <a:avLst>
              <a:gd name="adj" fmla="val 50000"/>
            </a:avLst>
          </a:prstGeom>
          <a:solidFill>
            <a:srgbClr val="3366FF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00" name="AutoShape 298"/>
          <p:cNvSpPr>
            <a:spLocks noChangeArrowheads="1"/>
          </p:cNvSpPr>
          <p:nvPr/>
        </p:nvSpPr>
        <p:spPr bwMode="auto">
          <a:xfrm>
            <a:off x="5076825" y="4365625"/>
            <a:ext cx="76200" cy="111125"/>
          </a:xfrm>
          <a:prstGeom prst="triangle">
            <a:avLst>
              <a:gd name="adj" fmla="val 50000"/>
            </a:avLst>
          </a:prstGeom>
          <a:solidFill>
            <a:srgbClr val="3366FF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01" name="AutoShape 299"/>
          <p:cNvSpPr>
            <a:spLocks noChangeArrowheads="1"/>
          </p:cNvSpPr>
          <p:nvPr/>
        </p:nvSpPr>
        <p:spPr bwMode="auto">
          <a:xfrm>
            <a:off x="5076825" y="4292600"/>
            <a:ext cx="76200" cy="111125"/>
          </a:xfrm>
          <a:prstGeom prst="triangle">
            <a:avLst>
              <a:gd name="adj" fmla="val 50000"/>
            </a:avLst>
          </a:prstGeom>
          <a:solidFill>
            <a:srgbClr val="3366FF"/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02" name="AutoShape 300"/>
          <p:cNvSpPr>
            <a:spLocks noChangeArrowheads="1"/>
          </p:cNvSpPr>
          <p:nvPr/>
        </p:nvSpPr>
        <p:spPr bwMode="auto">
          <a:xfrm rot="17771193">
            <a:off x="4788694" y="4364831"/>
            <a:ext cx="142875" cy="144463"/>
          </a:xfrm>
          <a:prstGeom prst="rightArrow">
            <a:avLst>
              <a:gd name="adj1" fmla="val 75880"/>
              <a:gd name="adj2" fmla="val 56278"/>
            </a:avLst>
          </a:prstGeom>
          <a:solidFill>
            <a:srgbClr val="FFFF99"/>
          </a:solidFill>
          <a:ln w="25400">
            <a:solidFill>
              <a:srgbClr val="FFFF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03" name="AutoShape 301"/>
          <p:cNvSpPr>
            <a:spLocks noChangeArrowheads="1"/>
          </p:cNvSpPr>
          <p:nvPr/>
        </p:nvSpPr>
        <p:spPr bwMode="auto">
          <a:xfrm rot="17236419">
            <a:off x="719932" y="3248818"/>
            <a:ext cx="215900" cy="144463"/>
          </a:xfrm>
          <a:prstGeom prst="rightArrow">
            <a:avLst>
              <a:gd name="adj1" fmla="val 50000"/>
              <a:gd name="adj2" fmla="val 37363"/>
            </a:avLst>
          </a:prstGeom>
          <a:solidFill>
            <a:srgbClr val="FFFF99"/>
          </a:solidFill>
          <a:ln w="25400">
            <a:solidFill>
              <a:srgbClr val="FFFF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04" name="AutoShape 305"/>
          <p:cNvSpPr>
            <a:spLocks noChangeArrowheads="1"/>
          </p:cNvSpPr>
          <p:nvPr/>
        </p:nvSpPr>
        <p:spPr bwMode="auto">
          <a:xfrm rot="16572207">
            <a:off x="5364162" y="2924176"/>
            <a:ext cx="144463" cy="144462"/>
          </a:xfrm>
          <a:prstGeom prst="rightArrow">
            <a:avLst>
              <a:gd name="adj1" fmla="val 68426"/>
              <a:gd name="adj2" fmla="val 45431"/>
            </a:avLst>
          </a:prstGeom>
          <a:solidFill>
            <a:srgbClr val="FFFF99"/>
          </a:solidFill>
          <a:ln w="25400">
            <a:solidFill>
              <a:srgbClr val="FFFF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05" name="AutoShape 306"/>
          <p:cNvSpPr>
            <a:spLocks noChangeArrowheads="1"/>
          </p:cNvSpPr>
          <p:nvPr/>
        </p:nvSpPr>
        <p:spPr bwMode="auto">
          <a:xfrm rot="15229222">
            <a:off x="6092032" y="2974181"/>
            <a:ext cx="215900" cy="144463"/>
          </a:xfrm>
          <a:prstGeom prst="rightArrow">
            <a:avLst>
              <a:gd name="adj1" fmla="val 43444"/>
              <a:gd name="adj2" fmla="val 57255"/>
            </a:avLst>
          </a:prstGeom>
          <a:solidFill>
            <a:srgbClr val="FFFF99"/>
          </a:solidFill>
          <a:ln w="25400">
            <a:solidFill>
              <a:srgbClr val="FFFF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06" name="AutoShape 308"/>
          <p:cNvSpPr>
            <a:spLocks noChangeArrowheads="1"/>
          </p:cNvSpPr>
          <p:nvPr/>
        </p:nvSpPr>
        <p:spPr bwMode="auto">
          <a:xfrm rot="16572207">
            <a:off x="4859338" y="2852738"/>
            <a:ext cx="144462" cy="144462"/>
          </a:xfrm>
          <a:prstGeom prst="rightArrow">
            <a:avLst>
              <a:gd name="adj1" fmla="val 68426"/>
              <a:gd name="adj2" fmla="val 45431"/>
            </a:avLst>
          </a:prstGeom>
          <a:solidFill>
            <a:srgbClr val="FFFF99"/>
          </a:solidFill>
          <a:ln w="25400">
            <a:solidFill>
              <a:srgbClr val="FFFF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07" name="AutoShape 309"/>
          <p:cNvSpPr>
            <a:spLocks noChangeArrowheads="1"/>
          </p:cNvSpPr>
          <p:nvPr/>
        </p:nvSpPr>
        <p:spPr bwMode="auto">
          <a:xfrm rot="16572207">
            <a:off x="4140201" y="3068637"/>
            <a:ext cx="144462" cy="144463"/>
          </a:xfrm>
          <a:prstGeom prst="rightArrow">
            <a:avLst>
              <a:gd name="adj1" fmla="val 68426"/>
              <a:gd name="adj2" fmla="val 45431"/>
            </a:avLst>
          </a:prstGeom>
          <a:solidFill>
            <a:srgbClr val="FFFF99"/>
          </a:solidFill>
          <a:ln w="25400">
            <a:solidFill>
              <a:srgbClr val="FFFF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08" name="Freeform 314"/>
          <p:cNvSpPr>
            <a:spLocks/>
          </p:cNvSpPr>
          <p:nvPr/>
        </p:nvSpPr>
        <p:spPr bwMode="auto">
          <a:xfrm>
            <a:off x="2195513" y="3789363"/>
            <a:ext cx="863600" cy="433387"/>
          </a:xfrm>
          <a:custGeom>
            <a:avLst/>
            <a:gdLst>
              <a:gd name="T0" fmla="*/ 0 w 544"/>
              <a:gd name="T1" fmla="*/ 2147483647 h 273"/>
              <a:gd name="T2" fmla="*/ 2147483647 w 544"/>
              <a:gd name="T3" fmla="*/ 2147483647 h 273"/>
              <a:gd name="T4" fmla="*/ 2147483647 w 544"/>
              <a:gd name="T5" fmla="*/ 0 h 273"/>
              <a:gd name="T6" fmla="*/ 0 60000 65536"/>
              <a:gd name="T7" fmla="*/ 0 60000 65536"/>
              <a:gd name="T8" fmla="*/ 0 60000 65536"/>
              <a:gd name="T9" fmla="*/ 0 w 544"/>
              <a:gd name="T10" fmla="*/ 0 h 273"/>
              <a:gd name="T11" fmla="*/ 544 w 544"/>
              <a:gd name="T12" fmla="*/ 273 h 2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4" h="273">
                <a:moveTo>
                  <a:pt x="0" y="273"/>
                </a:moveTo>
                <a:cubicBezTo>
                  <a:pt x="90" y="182"/>
                  <a:pt x="181" y="92"/>
                  <a:pt x="272" y="46"/>
                </a:cubicBezTo>
                <a:cubicBezTo>
                  <a:pt x="363" y="0"/>
                  <a:pt x="499" y="8"/>
                  <a:pt x="544" y="0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09" name="Freeform 316"/>
          <p:cNvSpPr>
            <a:spLocks/>
          </p:cNvSpPr>
          <p:nvPr/>
        </p:nvSpPr>
        <p:spPr bwMode="auto">
          <a:xfrm rot="18839648" flipH="1">
            <a:off x="3132932" y="3283744"/>
            <a:ext cx="863600" cy="433387"/>
          </a:xfrm>
          <a:custGeom>
            <a:avLst/>
            <a:gdLst>
              <a:gd name="T0" fmla="*/ 0 w 544"/>
              <a:gd name="T1" fmla="*/ 2147483647 h 273"/>
              <a:gd name="T2" fmla="*/ 2147483647 w 544"/>
              <a:gd name="T3" fmla="*/ 2147483647 h 273"/>
              <a:gd name="T4" fmla="*/ 2147483647 w 544"/>
              <a:gd name="T5" fmla="*/ 0 h 273"/>
              <a:gd name="T6" fmla="*/ 0 60000 65536"/>
              <a:gd name="T7" fmla="*/ 0 60000 65536"/>
              <a:gd name="T8" fmla="*/ 0 60000 65536"/>
              <a:gd name="T9" fmla="*/ 0 w 544"/>
              <a:gd name="T10" fmla="*/ 0 h 273"/>
              <a:gd name="T11" fmla="*/ 544 w 544"/>
              <a:gd name="T12" fmla="*/ 273 h 2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4" h="273">
                <a:moveTo>
                  <a:pt x="0" y="273"/>
                </a:moveTo>
                <a:cubicBezTo>
                  <a:pt x="90" y="182"/>
                  <a:pt x="181" y="92"/>
                  <a:pt x="272" y="46"/>
                </a:cubicBezTo>
                <a:cubicBezTo>
                  <a:pt x="363" y="0"/>
                  <a:pt x="499" y="8"/>
                  <a:pt x="544" y="0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10" name="Freeform 318"/>
          <p:cNvSpPr>
            <a:spLocks/>
          </p:cNvSpPr>
          <p:nvPr/>
        </p:nvSpPr>
        <p:spPr bwMode="auto">
          <a:xfrm>
            <a:off x="6438900" y="3081338"/>
            <a:ext cx="509588" cy="109537"/>
          </a:xfrm>
          <a:custGeom>
            <a:avLst/>
            <a:gdLst>
              <a:gd name="T0" fmla="*/ 0 w 321"/>
              <a:gd name="T1" fmla="*/ 2147483647 h 69"/>
              <a:gd name="T2" fmla="*/ 2147483647 w 321"/>
              <a:gd name="T3" fmla="*/ 2147483647 h 69"/>
              <a:gd name="T4" fmla="*/ 2147483647 w 321"/>
              <a:gd name="T5" fmla="*/ 0 h 69"/>
              <a:gd name="T6" fmla="*/ 2147483647 w 321"/>
              <a:gd name="T7" fmla="*/ 2147483647 h 69"/>
              <a:gd name="T8" fmla="*/ 2147483647 w 321"/>
              <a:gd name="T9" fmla="*/ 2147483647 h 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69"/>
              <a:gd name="T17" fmla="*/ 321 w 321"/>
              <a:gd name="T18" fmla="*/ 69 h 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69">
                <a:moveTo>
                  <a:pt x="0" y="69"/>
                </a:moveTo>
                <a:cubicBezTo>
                  <a:pt x="7" y="47"/>
                  <a:pt x="34" y="39"/>
                  <a:pt x="54" y="30"/>
                </a:cubicBezTo>
                <a:cubicBezTo>
                  <a:pt x="89" y="15"/>
                  <a:pt x="122" y="5"/>
                  <a:pt x="159" y="0"/>
                </a:cubicBezTo>
                <a:cubicBezTo>
                  <a:pt x="197" y="1"/>
                  <a:pt x="235" y="0"/>
                  <a:pt x="273" y="3"/>
                </a:cubicBezTo>
                <a:cubicBezTo>
                  <a:pt x="290" y="4"/>
                  <a:pt x="303" y="15"/>
                  <a:pt x="321" y="15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11" name="Freeform 319"/>
          <p:cNvSpPr>
            <a:spLocks/>
          </p:cNvSpPr>
          <p:nvPr/>
        </p:nvSpPr>
        <p:spPr bwMode="auto">
          <a:xfrm>
            <a:off x="6572250" y="3224213"/>
            <a:ext cx="376238" cy="80962"/>
          </a:xfrm>
          <a:custGeom>
            <a:avLst/>
            <a:gdLst>
              <a:gd name="T0" fmla="*/ 2147483647 w 237"/>
              <a:gd name="T1" fmla="*/ 2147483647 h 51"/>
              <a:gd name="T2" fmla="*/ 2147483647 w 237"/>
              <a:gd name="T3" fmla="*/ 2147483647 h 51"/>
              <a:gd name="T4" fmla="*/ 0 w 237"/>
              <a:gd name="T5" fmla="*/ 2147483647 h 51"/>
              <a:gd name="T6" fmla="*/ 0 60000 65536"/>
              <a:gd name="T7" fmla="*/ 0 60000 65536"/>
              <a:gd name="T8" fmla="*/ 0 60000 65536"/>
              <a:gd name="T9" fmla="*/ 0 w 237"/>
              <a:gd name="T10" fmla="*/ 0 h 51"/>
              <a:gd name="T11" fmla="*/ 237 w 237"/>
              <a:gd name="T12" fmla="*/ 51 h 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7" h="51">
                <a:moveTo>
                  <a:pt x="237" y="51"/>
                </a:moveTo>
                <a:cubicBezTo>
                  <a:pt x="203" y="28"/>
                  <a:pt x="167" y="24"/>
                  <a:pt x="126" y="21"/>
                </a:cubicBezTo>
                <a:cubicBezTo>
                  <a:pt x="84" y="22"/>
                  <a:pt x="30" y="0"/>
                  <a:pt x="0" y="3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12" name="Freeform 320"/>
          <p:cNvSpPr>
            <a:spLocks/>
          </p:cNvSpPr>
          <p:nvPr/>
        </p:nvSpPr>
        <p:spPr bwMode="auto">
          <a:xfrm>
            <a:off x="6381750" y="2890838"/>
            <a:ext cx="276225" cy="252412"/>
          </a:xfrm>
          <a:custGeom>
            <a:avLst/>
            <a:gdLst>
              <a:gd name="T0" fmla="*/ 0 w 174"/>
              <a:gd name="T1" fmla="*/ 2147483647 h 159"/>
              <a:gd name="T2" fmla="*/ 2147483647 w 174"/>
              <a:gd name="T3" fmla="*/ 2147483647 h 159"/>
              <a:gd name="T4" fmla="*/ 2147483647 w 174"/>
              <a:gd name="T5" fmla="*/ 2147483647 h 159"/>
              <a:gd name="T6" fmla="*/ 2147483647 w 174"/>
              <a:gd name="T7" fmla="*/ 0 h 159"/>
              <a:gd name="T8" fmla="*/ 0 60000 65536"/>
              <a:gd name="T9" fmla="*/ 0 60000 65536"/>
              <a:gd name="T10" fmla="*/ 0 60000 65536"/>
              <a:gd name="T11" fmla="*/ 0 60000 65536"/>
              <a:gd name="T12" fmla="*/ 0 w 174"/>
              <a:gd name="T13" fmla="*/ 0 h 159"/>
              <a:gd name="T14" fmla="*/ 174 w 174"/>
              <a:gd name="T15" fmla="*/ 159 h 15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4" h="159">
                <a:moveTo>
                  <a:pt x="0" y="159"/>
                </a:moveTo>
                <a:cubicBezTo>
                  <a:pt x="16" y="134"/>
                  <a:pt x="22" y="95"/>
                  <a:pt x="48" y="78"/>
                </a:cubicBezTo>
                <a:cubicBezTo>
                  <a:pt x="56" y="53"/>
                  <a:pt x="92" y="30"/>
                  <a:pt x="117" y="24"/>
                </a:cubicBezTo>
                <a:cubicBezTo>
                  <a:pt x="122" y="21"/>
                  <a:pt x="166" y="0"/>
                  <a:pt x="174" y="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13" name="Rectangle 321"/>
          <p:cNvSpPr>
            <a:spLocks noChangeArrowheads="1"/>
          </p:cNvSpPr>
          <p:nvPr/>
        </p:nvSpPr>
        <p:spPr bwMode="auto">
          <a:xfrm>
            <a:off x="4022725" y="3303588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14" name="Rectangle 322"/>
          <p:cNvSpPr>
            <a:spLocks noChangeArrowheads="1"/>
          </p:cNvSpPr>
          <p:nvPr/>
        </p:nvSpPr>
        <p:spPr bwMode="auto">
          <a:xfrm>
            <a:off x="4175125" y="3246438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15" name="Rectangle 323"/>
          <p:cNvSpPr>
            <a:spLocks noChangeArrowheads="1"/>
          </p:cNvSpPr>
          <p:nvPr/>
        </p:nvSpPr>
        <p:spPr bwMode="auto">
          <a:xfrm>
            <a:off x="5384800" y="3151188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16" name="Rectangle 324"/>
          <p:cNvSpPr>
            <a:spLocks noChangeArrowheads="1"/>
          </p:cNvSpPr>
          <p:nvPr/>
        </p:nvSpPr>
        <p:spPr bwMode="auto">
          <a:xfrm>
            <a:off x="5451475" y="3179763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17" name="Rectangle 325"/>
          <p:cNvSpPr>
            <a:spLocks noChangeArrowheads="1"/>
          </p:cNvSpPr>
          <p:nvPr/>
        </p:nvSpPr>
        <p:spPr bwMode="auto">
          <a:xfrm>
            <a:off x="7270750" y="4694238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18" name="Rectangle 326"/>
          <p:cNvSpPr>
            <a:spLocks noChangeArrowheads="1"/>
          </p:cNvSpPr>
          <p:nvPr/>
        </p:nvSpPr>
        <p:spPr bwMode="auto">
          <a:xfrm>
            <a:off x="4946650" y="5275263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19" name="Rectangle 327"/>
          <p:cNvSpPr>
            <a:spLocks noChangeArrowheads="1"/>
          </p:cNvSpPr>
          <p:nvPr/>
        </p:nvSpPr>
        <p:spPr bwMode="auto">
          <a:xfrm>
            <a:off x="5003800" y="4875213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20" name="Rectangle 328"/>
          <p:cNvSpPr>
            <a:spLocks noChangeArrowheads="1"/>
          </p:cNvSpPr>
          <p:nvPr/>
        </p:nvSpPr>
        <p:spPr bwMode="auto">
          <a:xfrm>
            <a:off x="4927600" y="4722813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21" name="Rectangle 329"/>
          <p:cNvSpPr>
            <a:spLocks noChangeArrowheads="1"/>
          </p:cNvSpPr>
          <p:nvPr/>
        </p:nvSpPr>
        <p:spPr bwMode="auto">
          <a:xfrm>
            <a:off x="4679950" y="4979988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22" name="Rectangle 331"/>
          <p:cNvSpPr>
            <a:spLocks noChangeArrowheads="1"/>
          </p:cNvSpPr>
          <p:nvPr/>
        </p:nvSpPr>
        <p:spPr bwMode="auto">
          <a:xfrm>
            <a:off x="1679575" y="4656138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23" name="Rectangle 332"/>
          <p:cNvSpPr>
            <a:spLocks noChangeArrowheads="1"/>
          </p:cNvSpPr>
          <p:nvPr/>
        </p:nvSpPr>
        <p:spPr bwMode="auto">
          <a:xfrm>
            <a:off x="1698625" y="4760913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24" name="Rectangle 333"/>
          <p:cNvSpPr>
            <a:spLocks noChangeArrowheads="1"/>
          </p:cNvSpPr>
          <p:nvPr/>
        </p:nvSpPr>
        <p:spPr bwMode="auto">
          <a:xfrm>
            <a:off x="1917700" y="5180013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25" name="Rectangle 334"/>
          <p:cNvSpPr>
            <a:spLocks noChangeArrowheads="1"/>
          </p:cNvSpPr>
          <p:nvPr/>
        </p:nvSpPr>
        <p:spPr bwMode="auto">
          <a:xfrm>
            <a:off x="1450975" y="4303713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26" name="Rectangle 335"/>
          <p:cNvSpPr>
            <a:spLocks noChangeArrowheads="1"/>
          </p:cNvSpPr>
          <p:nvPr/>
        </p:nvSpPr>
        <p:spPr bwMode="auto">
          <a:xfrm>
            <a:off x="1574800" y="4398963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27" name="Rectangle 336"/>
          <p:cNvSpPr>
            <a:spLocks noChangeArrowheads="1"/>
          </p:cNvSpPr>
          <p:nvPr/>
        </p:nvSpPr>
        <p:spPr bwMode="auto">
          <a:xfrm>
            <a:off x="1041400" y="3998913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28" name="Rectangle 337"/>
          <p:cNvSpPr>
            <a:spLocks noChangeArrowheads="1"/>
          </p:cNvSpPr>
          <p:nvPr/>
        </p:nvSpPr>
        <p:spPr bwMode="auto">
          <a:xfrm>
            <a:off x="6556375" y="3722688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29" name="Rectangle 338"/>
          <p:cNvSpPr>
            <a:spLocks noChangeArrowheads="1"/>
          </p:cNvSpPr>
          <p:nvPr/>
        </p:nvSpPr>
        <p:spPr bwMode="auto">
          <a:xfrm>
            <a:off x="6642100" y="3856038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30" name="Rectangle 339"/>
          <p:cNvSpPr>
            <a:spLocks noChangeArrowheads="1"/>
          </p:cNvSpPr>
          <p:nvPr/>
        </p:nvSpPr>
        <p:spPr bwMode="auto">
          <a:xfrm>
            <a:off x="6594475" y="3960813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31" name="Rectangle 340"/>
          <p:cNvSpPr>
            <a:spLocks noChangeArrowheads="1"/>
          </p:cNvSpPr>
          <p:nvPr/>
        </p:nvSpPr>
        <p:spPr bwMode="auto">
          <a:xfrm>
            <a:off x="6508750" y="4056063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32" name="Rectangle 341"/>
          <p:cNvSpPr>
            <a:spLocks noChangeArrowheads="1"/>
          </p:cNvSpPr>
          <p:nvPr/>
        </p:nvSpPr>
        <p:spPr bwMode="auto">
          <a:xfrm>
            <a:off x="6175375" y="3703638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33" name="Rectangle 342"/>
          <p:cNvSpPr>
            <a:spLocks noChangeArrowheads="1"/>
          </p:cNvSpPr>
          <p:nvPr/>
        </p:nvSpPr>
        <p:spPr bwMode="auto">
          <a:xfrm>
            <a:off x="6175375" y="3827463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34" name="Rectangle 343"/>
          <p:cNvSpPr>
            <a:spLocks noChangeArrowheads="1"/>
          </p:cNvSpPr>
          <p:nvPr/>
        </p:nvSpPr>
        <p:spPr bwMode="auto">
          <a:xfrm>
            <a:off x="5880100" y="3313113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35" name="Rectangle 344"/>
          <p:cNvSpPr>
            <a:spLocks noChangeArrowheads="1"/>
          </p:cNvSpPr>
          <p:nvPr/>
        </p:nvSpPr>
        <p:spPr bwMode="auto">
          <a:xfrm>
            <a:off x="5927725" y="3522663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36" name="Rectangle 345"/>
          <p:cNvSpPr>
            <a:spLocks noChangeArrowheads="1"/>
          </p:cNvSpPr>
          <p:nvPr/>
        </p:nvSpPr>
        <p:spPr bwMode="auto">
          <a:xfrm>
            <a:off x="5822950" y="3551238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37" name="Rectangle 346"/>
          <p:cNvSpPr>
            <a:spLocks noChangeArrowheads="1"/>
          </p:cNvSpPr>
          <p:nvPr/>
        </p:nvSpPr>
        <p:spPr bwMode="auto">
          <a:xfrm>
            <a:off x="5060950" y="3303588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38" name="Rectangle 347"/>
          <p:cNvSpPr>
            <a:spLocks noChangeArrowheads="1"/>
          </p:cNvSpPr>
          <p:nvPr/>
        </p:nvSpPr>
        <p:spPr bwMode="auto">
          <a:xfrm>
            <a:off x="5041900" y="3370263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39" name="Rectangle 348"/>
          <p:cNvSpPr>
            <a:spLocks noChangeArrowheads="1"/>
          </p:cNvSpPr>
          <p:nvPr/>
        </p:nvSpPr>
        <p:spPr bwMode="auto">
          <a:xfrm>
            <a:off x="5222875" y="3341688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40" name="Rectangle 349"/>
          <p:cNvSpPr>
            <a:spLocks noChangeArrowheads="1"/>
          </p:cNvSpPr>
          <p:nvPr/>
        </p:nvSpPr>
        <p:spPr bwMode="auto">
          <a:xfrm>
            <a:off x="4365625" y="3684588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41" name="Rectangle 350"/>
          <p:cNvSpPr>
            <a:spLocks noChangeArrowheads="1"/>
          </p:cNvSpPr>
          <p:nvPr/>
        </p:nvSpPr>
        <p:spPr bwMode="auto">
          <a:xfrm>
            <a:off x="4394200" y="3055938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42" name="Rectangle 351"/>
          <p:cNvSpPr>
            <a:spLocks noChangeArrowheads="1"/>
          </p:cNvSpPr>
          <p:nvPr/>
        </p:nvSpPr>
        <p:spPr bwMode="auto">
          <a:xfrm>
            <a:off x="2413000" y="4579938"/>
            <a:ext cx="82550" cy="8255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43" name="Oval 509"/>
          <p:cNvSpPr>
            <a:spLocks noChangeArrowheads="1"/>
          </p:cNvSpPr>
          <p:nvPr/>
        </p:nvSpPr>
        <p:spPr bwMode="auto">
          <a:xfrm>
            <a:off x="5003800" y="3357563"/>
            <a:ext cx="69850" cy="6985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44" name="Oval 510"/>
          <p:cNvSpPr>
            <a:spLocks noChangeArrowheads="1"/>
          </p:cNvSpPr>
          <p:nvPr/>
        </p:nvSpPr>
        <p:spPr bwMode="auto">
          <a:xfrm>
            <a:off x="5151438" y="3338513"/>
            <a:ext cx="69850" cy="6985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45" name="Oval 511"/>
          <p:cNvSpPr>
            <a:spLocks noChangeArrowheads="1"/>
          </p:cNvSpPr>
          <p:nvPr/>
        </p:nvSpPr>
        <p:spPr bwMode="auto">
          <a:xfrm>
            <a:off x="5165725" y="3400425"/>
            <a:ext cx="69850" cy="6985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46" name="Oval 512"/>
          <p:cNvSpPr>
            <a:spLocks noChangeArrowheads="1"/>
          </p:cNvSpPr>
          <p:nvPr/>
        </p:nvSpPr>
        <p:spPr bwMode="auto">
          <a:xfrm>
            <a:off x="5227638" y="3405188"/>
            <a:ext cx="69850" cy="6985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14313"/>
            <a:ext cx="9144000" cy="863600"/>
          </a:xfrm>
          <a:solidFill>
            <a:srgbClr val="FFFFFF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ru-RU" sz="2800" b="1" spc="3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Центры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 </a:t>
            </a:r>
            <a:r>
              <a:rPr lang="ru-RU" sz="2400" b="1" spc="3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нецентры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происхождения с-х культур </a:t>
            </a:r>
            <a:b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J. Harlan, 1975)</a:t>
            </a:r>
            <a:endParaRPr lang="ru-RU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2" name="Picture 6" descr="m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" y="1309688"/>
            <a:ext cx="8988425" cy="5481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98675" name="Freeform 19"/>
          <p:cNvSpPr>
            <a:spLocks/>
          </p:cNvSpPr>
          <p:nvPr/>
        </p:nvSpPr>
        <p:spPr bwMode="auto">
          <a:xfrm>
            <a:off x="838200" y="3832225"/>
            <a:ext cx="723900" cy="549275"/>
          </a:xfrm>
          <a:custGeom>
            <a:avLst/>
            <a:gdLst>
              <a:gd name="T0" fmla="*/ 0 w 456"/>
              <a:gd name="T1" fmla="*/ 2147483647 h 346"/>
              <a:gd name="T2" fmla="*/ 2147483647 w 456"/>
              <a:gd name="T3" fmla="*/ 2147483647 h 346"/>
              <a:gd name="T4" fmla="*/ 2147483647 w 456"/>
              <a:gd name="T5" fmla="*/ 2147483647 h 346"/>
              <a:gd name="T6" fmla="*/ 2147483647 w 456"/>
              <a:gd name="T7" fmla="*/ 2147483647 h 346"/>
              <a:gd name="T8" fmla="*/ 2147483647 w 456"/>
              <a:gd name="T9" fmla="*/ 2147483647 h 346"/>
              <a:gd name="T10" fmla="*/ 2147483647 w 456"/>
              <a:gd name="T11" fmla="*/ 2147483647 h 346"/>
              <a:gd name="T12" fmla="*/ 2147483647 w 456"/>
              <a:gd name="T13" fmla="*/ 2147483647 h 346"/>
              <a:gd name="T14" fmla="*/ 2147483647 w 456"/>
              <a:gd name="T15" fmla="*/ 2147483647 h 346"/>
              <a:gd name="T16" fmla="*/ 2147483647 w 456"/>
              <a:gd name="T17" fmla="*/ 2147483647 h 346"/>
              <a:gd name="T18" fmla="*/ 2147483647 w 456"/>
              <a:gd name="T19" fmla="*/ 2147483647 h 346"/>
              <a:gd name="T20" fmla="*/ 2147483647 w 456"/>
              <a:gd name="T21" fmla="*/ 2147483647 h 346"/>
              <a:gd name="T22" fmla="*/ 2147483647 w 456"/>
              <a:gd name="T23" fmla="*/ 2147483647 h 346"/>
              <a:gd name="T24" fmla="*/ 2147483647 w 456"/>
              <a:gd name="T25" fmla="*/ 2147483647 h 346"/>
              <a:gd name="T26" fmla="*/ 0 w 456"/>
              <a:gd name="T27" fmla="*/ 2147483647 h 34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56"/>
              <a:gd name="T43" fmla="*/ 0 h 346"/>
              <a:gd name="T44" fmla="*/ 456 w 456"/>
              <a:gd name="T45" fmla="*/ 346 h 34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56" h="346">
                <a:moveTo>
                  <a:pt x="0" y="42"/>
                </a:moveTo>
                <a:cubicBezTo>
                  <a:pt x="15" y="115"/>
                  <a:pt x="72" y="195"/>
                  <a:pt x="128" y="242"/>
                </a:cubicBezTo>
                <a:cubicBezTo>
                  <a:pt x="150" y="260"/>
                  <a:pt x="150" y="271"/>
                  <a:pt x="176" y="282"/>
                </a:cubicBezTo>
                <a:cubicBezTo>
                  <a:pt x="201" y="293"/>
                  <a:pt x="229" y="299"/>
                  <a:pt x="256" y="306"/>
                </a:cubicBezTo>
                <a:cubicBezTo>
                  <a:pt x="316" y="346"/>
                  <a:pt x="332" y="328"/>
                  <a:pt x="424" y="322"/>
                </a:cubicBezTo>
                <a:cubicBezTo>
                  <a:pt x="440" y="274"/>
                  <a:pt x="456" y="209"/>
                  <a:pt x="432" y="162"/>
                </a:cubicBezTo>
                <a:cubicBezTo>
                  <a:pt x="424" y="147"/>
                  <a:pt x="400" y="151"/>
                  <a:pt x="384" y="146"/>
                </a:cubicBezTo>
                <a:cubicBezTo>
                  <a:pt x="375" y="143"/>
                  <a:pt x="368" y="135"/>
                  <a:pt x="360" y="130"/>
                </a:cubicBezTo>
                <a:cubicBezTo>
                  <a:pt x="354" y="111"/>
                  <a:pt x="356" y="95"/>
                  <a:pt x="328" y="98"/>
                </a:cubicBezTo>
                <a:cubicBezTo>
                  <a:pt x="306" y="100"/>
                  <a:pt x="264" y="114"/>
                  <a:pt x="264" y="114"/>
                </a:cubicBezTo>
                <a:cubicBezTo>
                  <a:pt x="205" y="153"/>
                  <a:pt x="197" y="88"/>
                  <a:pt x="152" y="58"/>
                </a:cubicBezTo>
                <a:cubicBezTo>
                  <a:pt x="133" y="0"/>
                  <a:pt x="146" y="13"/>
                  <a:pt x="24" y="42"/>
                </a:cubicBezTo>
                <a:cubicBezTo>
                  <a:pt x="15" y="44"/>
                  <a:pt x="18" y="66"/>
                  <a:pt x="8" y="66"/>
                </a:cubicBezTo>
                <a:cubicBezTo>
                  <a:pt x="0" y="66"/>
                  <a:pt x="3" y="50"/>
                  <a:pt x="0" y="42"/>
                </a:cubicBezTo>
                <a:close/>
              </a:path>
            </a:pathLst>
          </a:custGeom>
          <a:solidFill>
            <a:srgbClr val="FFFF00">
              <a:alpha val="50195"/>
            </a:srgbClr>
          </a:solidFill>
          <a:ln w="508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8679" name="Freeform 23"/>
          <p:cNvSpPr>
            <a:spLocks/>
          </p:cNvSpPr>
          <p:nvPr/>
        </p:nvSpPr>
        <p:spPr bwMode="auto">
          <a:xfrm>
            <a:off x="5295900" y="3376613"/>
            <a:ext cx="320675" cy="260350"/>
          </a:xfrm>
          <a:custGeom>
            <a:avLst/>
            <a:gdLst>
              <a:gd name="T0" fmla="*/ 0 w 202"/>
              <a:gd name="T1" fmla="*/ 2147483647 h 164"/>
              <a:gd name="T2" fmla="*/ 2147483647 w 202"/>
              <a:gd name="T3" fmla="*/ 2147483647 h 164"/>
              <a:gd name="T4" fmla="*/ 2147483647 w 202"/>
              <a:gd name="T5" fmla="*/ 2147483647 h 164"/>
              <a:gd name="T6" fmla="*/ 2147483647 w 202"/>
              <a:gd name="T7" fmla="*/ 2147483647 h 164"/>
              <a:gd name="T8" fmla="*/ 2147483647 w 202"/>
              <a:gd name="T9" fmla="*/ 2147483647 h 164"/>
              <a:gd name="T10" fmla="*/ 2147483647 w 202"/>
              <a:gd name="T11" fmla="*/ 2147483647 h 164"/>
              <a:gd name="T12" fmla="*/ 2147483647 w 202"/>
              <a:gd name="T13" fmla="*/ 2147483647 h 164"/>
              <a:gd name="T14" fmla="*/ 0 w 202"/>
              <a:gd name="T15" fmla="*/ 2147483647 h 1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2"/>
              <a:gd name="T25" fmla="*/ 0 h 164"/>
              <a:gd name="T26" fmla="*/ 202 w 202"/>
              <a:gd name="T27" fmla="*/ 164 h 1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2" h="164">
                <a:moveTo>
                  <a:pt x="0" y="129"/>
                </a:moveTo>
                <a:cubicBezTo>
                  <a:pt x="9" y="65"/>
                  <a:pt x="14" y="23"/>
                  <a:pt x="80" y="1"/>
                </a:cubicBezTo>
                <a:cubicBezTo>
                  <a:pt x="107" y="5"/>
                  <a:pt x="139" y="0"/>
                  <a:pt x="160" y="17"/>
                </a:cubicBezTo>
                <a:cubicBezTo>
                  <a:pt x="177" y="31"/>
                  <a:pt x="187" y="74"/>
                  <a:pt x="192" y="89"/>
                </a:cubicBezTo>
                <a:cubicBezTo>
                  <a:pt x="195" y="97"/>
                  <a:pt x="200" y="113"/>
                  <a:pt x="200" y="113"/>
                </a:cubicBezTo>
                <a:cubicBezTo>
                  <a:pt x="195" y="136"/>
                  <a:pt x="202" y="164"/>
                  <a:pt x="168" y="161"/>
                </a:cubicBezTo>
                <a:cubicBezTo>
                  <a:pt x="146" y="159"/>
                  <a:pt x="104" y="145"/>
                  <a:pt x="104" y="145"/>
                </a:cubicBezTo>
                <a:cubicBezTo>
                  <a:pt x="65" y="119"/>
                  <a:pt x="46" y="140"/>
                  <a:pt x="0" y="129"/>
                </a:cubicBezTo>
                <a:close/>
              </a:path>
            </a:pathLst>
          </a:custGeom>
          <a:solidFill>
            <a:srgbClr val="FFFF00">
              <a:alpha val="50195"/>
            </a:srgbClr>
          </a:solidFill>
          <a:ln w="508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8683" name="Freeform 27"/>
          <p:cNvSpPr>
            <a:spLocks/>
          </p:cNvSpPr>
          <p:nvPr/>
        </p:nvSpPr>
        <p:spPr bwMode="auto">
          <a:xfrm>
            <a:off x="7459663" y="3124200"/>
            <a:ext cx="239712" cy="203200"/>
          </a:xfrm>
          <a:custGeom>
            <a:avLst/>
            <a:gdLst>
              <a:gd name="T0" fmla="*/ 2147483647 w 151"/>
              <a:gd name="T1" fmla="*/ 2147483647 h 128"/>
              <a:gd name="T2" fmla="*/ 2147483647 w 151"/>
              <a:gd name="T3" fmla="*/ 2147483647 h 128"/>
              <a:gd name="T4" fmla="*/ 2147483647 w 151"/>
              <a:gd name="T5" fmla="*/ 2147483647 h 128"/>
              <a:gd name="T6" fmla="*/ 2147483647 w 151"/>
              <a:gd name="T7" fmla="*/ 2147483647 h 128"/>
              <a:gd name="T8" fmla="*/ 0 60000 65536"/>
              <a:gd name="T9" fmla="*/ 0 60000 65536"/>
              <a:gd name="T10" fmla="*/ 0 60000 65536"/>
              <a:gd name="T11" fmla="*/ 0 60000 65536"/>
              <a:gd name="T12" fmla="*/ 0 w 151"/>
              <a:gd name="T13" fmla="*/ 0 h 128"/>
              <a:gd name="T14" fmla="*/ 151 w 151"/>
              <a:gd name="T15" fmla="*/ 128 h 1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1" h="128">
                <a:moveTo>
                  <a:pt x="149" y="16"/>
                </a:moveTo>
                <a:cubicBezTo>
                  <a:pt x="102" y="0"/>
                  <a:pt x="54" y="4"/>
                  <a:pt x="13" y="32"/>
                </a:cubicBezTo>
                <a:cubicBezTo>
                  <a:pt x="0" y="71"/>
                  <a:pt x="2" y="97"/>
                  <a:pt x="37" y="120"/>
                </a:cubicBezTo>
                <a:cubicBezTo>
                  <a:pt x="151" y="109"/>
                  <a:pt x="149" y="128"/>
                  <a:pt x="149" y="16"/>
                </a:cubicBezTo>
                <a:close/>
              </a:path>
            </a:pathLst>
          </a:custGeom>
          <a:solidFill>
            <a:srgbClr val="FFFF00">
              <a:alpha val="50195"/>
            </a:srgbClr>
          </a:solidFill>
          <a:ln w="508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8687" name="Freeform 31"/>
          <p:cNvSpPr>
            <a:spLocks/>
          </p:cNvSpPr>
          <p:nvPr/>
        </p:nvSpPr>
        <p:spPr bwMode="auto">
          <a:xfrm>
            <a:off x="1695450" y="4381500"/>
            <a:ext cx="1419225" cy="1635125"/>
          </a:xfrm>
          <a:custGeom>
            <a:avLst/>
            <a:gdLst>
              <a:gd name="T0" fmla="*/ 2147483647 w 894"/>
              <a:gd name="T1" fmla="*/ 2147483647 h 1030"/>
              <a:gd name="T2" fmla="*/ 2147483647 w 894"/>
              <a:gd name="T3" fmla="*/ 2147483647 h 1030"/>
              <a:gd name="T4" fmla="*/ 2147483647 w 894"/>
              <a:gd name="T5" fmla="*/ 2147483647 h 1030"/>
              <a:gd name="T6" fmla="*/ 2147483647 w 894"/>
              <a:gd name="T7" fmla="*/ 2147483647 h 1030"/>
              <a:gd name="T8" fmla="*/ 2147483647 w 894"/>
              <a:gd name="T9" fmla="*/ 2147483647 h 1030"/>
              <a:gd name="T10" fmla="*/ 2147483647 w 894"/>
              <a:gd name="T11" fmla="*/ 2147483647 h 1030"/>
              <a:gd name="T12" fmla="*/ 2147483647 w 894"/>
              <a:gd name="T13" fmla="*/ 2147483647 h 1030"/>
              <a:gd name="T14" fmla="*/ 2147483647 w 894"/>
              <a:gd name="T15" fmla="*/ 2147483647 h 1030"/>
              <a:gd name="T16" fmla="*/ 2147483647 w 894"/>
              <a:gd name="T17" fmla="*/ 2147483647 h 1030"/>
              <a:gd name="T18" fmla="*/ 2147483647 w 894"/>
              <a:gd name="T19" fmla="*/ 2147483647 h 1030"/>
              <a:gd name="T20" fmla="*/ 2147483647 w 894"/>
              <a:gd name="T21" fmla="*/ 2147483647 h 1030"/>
              <a:gd name="T22" fmla="*/ 2147483647 w 894"/>
              <a:gd name="T23" fmla="*/ 2147483647 h 1030"/>
              <a:gd name="T24" fmla="*/ 2147483647 w 894"/>
              <a:gd name="T25" fmla="*/ 2147483647 h 1030"/>
              <a:gd name="T26" fmla="*/ 2147483647 w 894"/>
              <a:gd name="T27" fmla="*/ 2147483647 h 1030"/>
              <a:gd name="T28" fmla="*/ 2147483647 w 894"/>
              <a:gd name="T29" fmla="*/ 2147483647 h 1030"/>
              <a:gd name="T30" fmla="*/ 2147483647 w 894"/>
              <a:gd name="T31" fmla="*/ 2147483647 h 1030"/>
              <a:gd name="T32" fmla="*/ 2147483647 w 894"/>
              <a:gd name="T33" fmla="*/ 2147483647 h 1030"/>
              <a:gd name="T34" fmla="*/ 2147483647 w 894"/>
              <a:gd name="T35" fmla="*/ 2147483647 h 1030"/>
              <a:gd name="T36" fmla="*/ 2147483647 w 894"/>
              <a:gd name="T37" fmla="*/ 2147483647 h 1030"/>
              <a:gd name="T38" fmla="*/ 2147483647 w 894"/>
              <a:gd name="T39" fmla="*/ 2147483647 h 1030"/>
              <a:gd name="T40" fmla="*/ 2147483647 w 894"/>
              <a:gd name="T41" fmla="*/ 2147483647 h 1030"/>
              <a:gd name="T42" fmla="*/ 2147483647 w 894"/>
              <a:gd name="T43" fmla="*/ 2147483647 h 1030"/>
              <a:gd name="T44" fmla="*/ 2147483647 w 894"/>
              <a:gd name="T45" fmla="*/ 2147483647 h 1030"/>
              <a:gd name="T46" fmla="*/ 2147483647 w 894"/>
              <a:gd name="T47" fmla="*/ 2147483647 h 1030"/>
              <a:gd name="T48" fmla="*/ 2147483647 w 894"/>
              <a:gd name="T49" fmla="*/ 2147483647 h 1030"/>
              <a:gd name="T50" fmla="*/ 2147483647 w 894"/>
              <a:gd name="T51" fmla="*/ 0 h 1030"/>
              <a:gd name="T52" fmla="*/ 2147483647 w 894"/>
              <a:gd name="T53" fmla="*/ 2147483647 h 1030"/>
              <a:gd name="T54" fmla="*/ 2147483647 w 894"/>
              <a:gd name="T55" fmla="*/ 2147483647 h 1030"/>
              <a:gd name="T56" fmla="*/ 2147483647 w 894"/>
              <a:gd name="T57" fmla="*/ 2147483647 h 1030"/>
              <a:gd name="T58" fmla="*/ 2147483647 w 894"/>
              <a:gd name="T59" fmla="*/ 2147483647 h 1030"/>
              <a:gd name="T60" fmla="*/ 2147483647 w 894"/>
              <a:gd name="T61" fmla="*/ 2147483647 h 1030"/>
              <a:gd name="T62" fmla="*/ 2147483647 w 894"/>
              <a:gd name="T63" fmla="*/ 2147483647 h 1030"/>
              <a:gd name="T64" fmla="*/ 2147483647 w 894"/>
              <a:gd name="T65" fmla="*/ 2147483647 h 1030"/>
              <a:gd name="T66" fmla="*/ 2147483647 w 894"/>
              <a:gd name="T67" fmla="*/ 2147483647 h 1030"/>
              <a:gd name="T68" fmla="*/ 2147483647 w 894"/>
              <a:gd name="T69" fmla="*/ 2147483647 h 103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94"/>
              <a:gd name="T106" fmla="*/ 0 h 1030"/>
              <a:gd name="T107" fmla="*/ 894 w 894"/>
              <a:gd name="T108" fmla="*/ 1030 h 103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94" h="1030">
                <a:moveTo>
                  <a:pt x="756" y="400"/>
                </a:moveTo>
                <a:cubicBezTo>
                  <a:pt x="725" y="390"/>
                  <a:pt x="690" y="391"/>
                  <a:pt x="660" y="376"/>
                </a:cubicBezTo>
                <a:cubicBezTo>
                  <a:pt x="570" y="331"/>
                  <a:pt x="480" y="268"/>
                  <a:pt x="380" y="248"/>
                </a:cubicBezTo>
                <a:cubicBezTo>
                  <a:pt x="332" y="251"/>
                  <a:pt x="281" y="240"/>
                  <a:pt x="236" y="256"/>
                </a:cubicBezTo>
                <a:cubicBezTo>
                  <a:pt x="220" y="262"/>
                  <a:pt x="220" y="304"/>
                  <a:pt x="220" y="304"/>
                </a:cubicBezTo>
                <a:cubicBezTo>
                  <a:pt x="223" y="325"/>
                  <a:pt x="221" y="348"/>
                  <a:pt x="228" y="368"/>
                </a:cubicBezTo>
                <a:cubicBezTo>
                  <a:pt x="234" y="386"/>
                  <a:pt x="254" y="398"/>
                  <a:pt x="260" y="416"/>
                </a:cubicBezTo>
                <a:cubicBezTo>
                  <a:pt x="275" y="460"/>
                  <a:pt x="282" y="486"/>
                  <a:pt x="316" y="520"/>
                </a:cubicBezTo>
                <a:cubicBezTo>
                  <a:pt x="339" y="589"/>
                  <a:pt x="383" y="646"/>
                  <a:pt x="412" y="712"/>
                </a:cubicBezTo>
                <a:cubicBezTo>
                  <a:pt x="419" y="727"/>
                  <a:pt x="419" y="746"/>
                  <a:pt x="428" y="760"/>
                </a:cubicBezTo>
                <a:cubicBezTo>
                  <a:pt x="439" y="776"/>
                  <a:pt x="460" y="808"/>
                  <a:pt x="460" y="808"/>
                </a:cubicBezTo>
                <a:cubicBezTo>
                  <a:pt x="448" y="906"/>
                  <a:pt x="416" y="975"/>
                  <a:pt x="316" y="1008"/>
                </a:cubicBezTo>
                <a:cubicBezTo>
                  <a:pt x="299" y="957"/>
                  <a:pt x="248" y="973"/>
                  <a:pt x="196" y="968"/>
                </a:cubicBezTo>
                <a:cubicBezTo>
                  <a:pt x="171" y="867"/>
                  <a:pt x="209" y="1030"/>
                  <a:pt x="180" y="776"/>
                </a:cubicBezTo>
                <a:cubicBezTo>
                  <a:pt x="178" y="759"/>
                  <a:pt x="169" y="744"/>
                  <a:pt x="164" y="728"/>
                </a:cubicBezTo>
                <a:cubicBezTo>
                  <a:pt x="161" y="720"/>
                  <a:pt x="156" y="704"/>
                  <a:pt x="156" y="704"/>
                </a:cubicBezTo>
                <a:cubicBezTo>
                  <a:pt x="149" y="625"/>
                  <a:pt x="157" y="561"/>
                  <a:pt x="100" y="504"/>
                </a:cubicBezTo>
                <a:cubicBezTo>
                  <a:pt x="81" y="447"/>
                  <a:pt x="98" y="465"/>
                  <a:pt x="60" y="440"/>
                </a:cubicBezTo>
                <a:cubicBezTo>
                  <a:pt x="52" y="416"/>
                  <a:pt x="50" y="389"/>
                  <a:pt x="36" y="368"/>
                </a:cubicBezTo>
                <a:cubicBezTo>
                  <a:pt x="25" y="352"/>
                  <a:pt x="4" y="320"/>
                  <a:pt x="4" y="320"/>
                </a:cubicBezTo>
                <a:cubicBezTo>
                  <a:pt x="10" y="249"/>
                  <a:pt x="0" y="228"/>
                  <a:pt x="44" y="184"/>
                </a:cubicBezTo>
                <a:cubicBezTo>
                  <a:pt x="50" y="167"/>
                  <a:pt x="62" y="153"/>
                  <a:pt x="68" y="136"/>
                </a:cubicBezTo>
                <a:cubicBezTo>
                  <a:pt x="76" y="113"/>
                  <a:pt x="64" y="78"/>
                  <a:pt x="84" y="64"/>
                </a:cubicBezTo>
                <a:cubicBezTo>
                  <a:pt x="111" y="45"/>
                  <a:pt x="171" y="35"/>
                  <a:pt x="204" y="24"/>
                </a:cubicBezTo>
                <a:cubicBezTo>
                  <a:pt x="220" y="19"/>
                  <a:pt x="236" y="13"/>
                  <a:pt x="252" y="8"/>
                </a:cubicBezTo>
                <a:cubicBezTo>
                  <a:pt x="260" y="5"/>
                  <a:pt x="276" y="0"/>
                  <a:pt x="276" y="0"/>
                </a:cubicBezTo>
                <a:cubicBezTo>
                  <a:pt x="374" y="8"/>
                  <a:pt x="380" y="8"/>
                  <a:pt x="452" y="40"/>
                </a:cubicBezTo>
                <a:cubicBezTo>
                  <a:pt x="467" y="47"/>
                  <a:pt x="486" y="47"/>
                  <a:pt x="500" y="56"/>
                </a:cubicBezTo>
                <a:cubicBezTo>
                  <a:pt x="516" y="67"/>
                  <a:pt x="548" y="88"/>
                  <a:pt x="548" y="88"/>
                </a:cubicBezTo>
                <a:cubicBezTo>
                  <a:pt x="601" y="168"/>
                  <a:pt x="680" y="197"/>
                  <a:pt x="756" y="248"/>
                </a:cubicBezTo>
                <a:cubicBezTo>
                  <a:pt x="773" y="259"/>
                  <a:pt x="815" y="261"/>
                  <a:pt x="844" y="280"/>
                </a:cubicBezTo>
                <a:cubicBezTo>
                  <a:pt x="867" y="315"/>
                  <a:pt x="894" y="323"/>
                  <a:pt x="860" y="352"/>
                </a:cubicBezTo>
                <a:cubicBezTo>
                  <a:pt x="846" y="365"/>
                  <a:pt x="828" y="373"/>
                  <a:pt x="812" y="384"/>
                </a:cubicBezTo>
                <a:cubicBezTo>
                  <a:pt x="794" y="396"/>
                  <a:pt x="726" y="400"/>
                  <a:pt x="748" y="400"/>
                </a:cubicBezTo>
                <a:cubicBezTo>
                  <a:pt x="751" y="400"/>
                  <a:pt x="753" y="400"/>
                  <a:pt x="756" y="400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8688" name="Freeform 32"/>
          <p:cNvSpPr>
            <a:spLocks/>
          </p:cNvSpPr>
          <p:nvPr/>
        </p:nvSpPr>
        <p:spPr bwMode="auto">
          <a:xfrm>
            <a:off x="3563938" y="4127500"/>
            <a:ext cx="2124075" cy="685800"/>
          </a:xfrm>
          <a:custGeom>
            <a:avLst/>
            <a:gdLst>
              <a:gd name="T0" fmla="*/ 2147483647 w 1338"/>
              <a:gd name="T1" fmla="*/ 2147483647 h 432"/>
              <a:gd name="T2" fmla="*/ 2147483647 w 1338"/>
              <a:gd name="T3" fmla="*/ 2147483647 h 432"/>
              <a:gd name="T4" fmla="*/ 2147483647 w 1338"/>
              <a:gd name="T5" fmla="*/ 2147483647 h 432"/>
              <a:gd name="T6" fmla="*/ 2147483647 w 1338"/>
              <a:gd name="T7" fmla="*/ 2147483647 h 432"/>
              <a:gd name="T8" fmla="*/ 2147483647 w 1338"/>
              <a:gd name="T9" fmla="*/ 2147483647 h 432"/>
              <a:gd name="T10" fmla="*/ 2147483647 w 1338"/>
              <a:gd name="T11" fmla="*/ 2147483647 h 432"/>
              <a:gd name="T12" fmla="*/ 2147483647 w 1338"/>
              <a:gd name="T13" fmla="*/ 2147483647 h 432"/>
              <a:gd name="T14" fmla="*/ 2147483647 w 1338"/>
              <a:gd name="T15" fmla="*/ 2147483647 h 432"/>
              <a:gd name="T16" fmla="*/ 2147483647 w 1338"/>
              <a:gd name="T17" fmla="*/ 2147483647 h 432"/>
              <a:gd name="T18" fmla="*/ 2147483647 w 1338"/>
              <a:gd name="T19" fmla="*/ 2147483647 h 432"/>
              <a:gd name="T20" fmla="*/ 2147483647 w 1338"/>
              <a:gd name="T21" fmla="*/ 2147483647 h 432"/>
              <a:gd name="T22" fmla="*/ 2147483647 w 1338"/>
              <a:gd name="T23" fmla="*/ 2147483647 h 432"/>
              <a:gd name="T24" fmla="*/ 2147483647 w 1338"/>
              <a:gd name="T25" fmla="*/ 2147483647 h 432"/>
              <a:gd name="T26" fmla="*/ 2147483647 w 1338"/>
              <a:gd name="T27" fmla="*/ 2147483647 h 432"/>
              <a:gd name="T28" fmla="*/ 2147483647 w 1338"/>
              <a:gd name="T29" fmla="*/ 2147483647 h 432"/>
              <a:gd name="T30" fmla="*/ 2147483647 w 1338"/>
              <a:gd name="T31" fmla="*/ 2147483647 h 432"/>
              <a:gd name="T32" fmla="*/ 2147483647 w 1338"/>
              <a:gd name="T33" fmla="*/ 2147483647 h 432"/>
              <a:gd name="T34" fmla="*/ 2147483647 w 1338"/>
              <a:gd name="T35" fmla="*/ 2147483647 h 432"/>
              <a:gd name="T36" fmla="*/ 2147483647 w 1338"/>
              <a:gd name="T37" fmla="*/ 2147483647 h 432"/>
              <a:gd name="T38" fmla="*/ 2147483647 w 1338"/>
              <a:gd name="T39" fmla="*/ 2147483647 h 432"/>
              <a:gd name="T40" fmla="*/ 2147483647 w 1338"/>
              <a:gd name="T41" fmla="*/ 2147483647 h 432"/>
              <a:gd name="T42" fmla="*/ 2147483647 w 1338"/>
              <a:gd name="T43" fmla="*/ 2147483647 h 432"/>
              <a:gd name="T44" fmla="*/ 2147483647 w 1338"/>
              <a:gd name="T45" fmla="*/ 2147483647 h 432"/>
              <a:gd name="T46" fmla="*/ 2147483647 w 1338"/>
              <a:gd name="T47" fmla="*/ 2147483647 h 432"/>
              <a:gd name="T48" fmla="*/ 2147483647 w 1338"/>
              <a:gd name="T49" fmla="*/ 2147483647 h 432"/>
              <a:gd name="T50" fmla="*/ 2147483647 w 1338"/>
              <a:gd name="T51" fmla="*/ 2147483647 h 432"/>
              <a:gd name="T52" fmla="*/ 2147483647 w 1338"/>
              <a:gd name="T53" fmla="*/ 2147483647 h 432"/>
              <a:gd name="T54" fmla="*/ 2147483647 w 1338"/>
              <a:gd name="T55" fmla="*/ 2147483647 h 432"/>
              <a:gd name="T56" fmla="*/ 2147483647 w 1338"/>
              <a:gd name="T57" fmla="*/ 2147483647 h 432"/>
              <a:gd name="T58" fmla="*/ 2147483647 w 1338"/>
              <a:gd name="T59" fmla="*/ 2147483647 h 432"/>
              <a:gd name="T60" fmla="*/ 2147483647 w 1338"/>
              <a:gd name="T61" fmla="*/ 2147483647 h 432"/>
              <a:gd name="T62" fmla="*/ 2147483647 w 1338"/>
              <a:gd name="T63" fmla="*/ 2147483647 h 432"/>
              <a:gd name="T64" fmla="*/ 2147483647 w 1338"/>
              <a:gd name="T65" fmla="*/ 2147483647 h 432"/>
              <a:gd name="T66" fmla="*/ 2147483647 w 1338"/>
              <a:gd name="T67" fmla="*/ 2147483647 h 43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338"/>
              <a:gd name="T103" fmla="*/ 0 h 432"/>
              <a:gd name="T104" fmla="*/ 1338 w 1338"/>
              <a:gd name="T105" fmla="*/ 432 h 43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338" h="432">
                <a:moveTo>
                  <a:pt x="43" y="16"/>
                </a:moveTo>
                <a:cubicBezTo>
                  <a:pt x="63" y="23"/>
                  <a:pt x="105" y="53"/>
                  <a:pt x="115" y="56"/>
                </a:cubicBezTo>
                <a:cubicBezTo>
                  <a:pt x="131" y="61"/>
                  <a:pt x="147" y="67"/>
                  <a:pt x="163" y="72"/>
                </a:cubicBezTo>
                <a:cubicBezTo>
                  <a:pt x="171" y="75"/>
                  <a:pt x="187" y="80"/>
                  <a:pt x="187" y="80"/>
                </a:cubicBezTo>
                <a:cubicBezTo>
                  <a:pt x="199" y="92"/>
                  <a:pt x="217" y="114"/>
                  <a:pt x="235" y="120"/>
                </a:cubicBezTo>
                <a:cubicBezTo>
                  <a:pt x="256" y="128"/>
                  <a:pt x="299" y="136"/>
                  <a:pt x="299" y="136"/>
                </a:cubicBezTo>
                <a:cubicBezTo>
                  <a:pt x="422" y="133"/>
                  <a:pt x="545" y="138"/>
                  <a:pt x="667" y="128"/>
                </a:cubicBezTo>
                <a:cubicBezTo>
                  <a:pt x="677" y="127"/>
                  <a:pt x="675" y="110"/>
                  <a:pt x="683" y="104"/>
                </a:cubicBezTo>
                <a:cubicBezTo>
                  <a:pt x="696" y="94"/>
                  <a:pt x="738" y="74"/>
                  <a:pt x="755" y="72"/>
                </a:cubicBezTo>
                <a:cubicBezTo>
                  <a:pt x="1070" y="38"/>
                  <a:pt x="865" y="71"/>
                  <a:pt x="1003" y="48"/>
                </a:cubicBezTo>
                <a:cubicBezTo>
                  <a:pt x="1019" y="37"/>
                  <a:pt x="1040" y="0"/>
                  <a:pt x="1051" y="16"/>
                </a:cubicBezTo>
                <a:cubicBezTo>
                  <a:pt x="1072" y="48"/>
                  <a:pt x="1096" y="85"/>
                  <a:pt x="1123" y="112"/>
                </a:cubicBezTo>
                <a:cubicBezTo>
                  <a:pt x="1142" y="131"/>
                  <a:pt x="1195" y="144"/>
                  <a:pt x="1195" y="144"/>
                </a:cubicBezTo>
                <a:cubicBezTo>
                  <a:pt x="1301" y="134"/>
                  <a:pt x="1261" y="135"/>
                  <a:pt x="1331" y="112"/>
                </a:cubicBezTo>
                <a:cubicBezTo>
                  <a:pt x="1314" y="164"/>
                  <a:pt x="1338" y="113"/>
                  <a:pt x="1299" y="144"/>
                </a:cubicBezTo>
                <a:cubicBezTo>
                  <a:pt x="1282" y="158"/>
                  <a:pt x="1272" y="201"/>
                  <a:pt x="1267" y="216"/>
                </a:cubicBezTo>
                <a:cubicBezTo>
                  <a:pt x="1264" y="225"/>
                  <a:pt x="1251" y="227"/>
                  <a:pt x="1243" y="232"/>
                </a:cubicBezTo>
                <a:cubicBezTo>
                  <a:pt x="1224" y="261"/>
                  <a:pt x="1222" y="304"/>
                  <a:pt x="1195" y="328"/>
                </a:cubicBezTo>
                <a:cubicBezTo>
                  <a:pt x="1181" y="341"/>
                  <a:pt x="1147" y="360"/>
                  <a:pt x="1147" y="360"/>
                </a:cubicBezTo>
                <a:cubicBezTo>
                  <a:pt x="1120" y="400"/>
                  <a:pt x="1139" y="379"/>
                  <a:pt x="1083" y="416"/>
                </a:cubicBezTo>
                <a:cubicBezTo>
                  <a:pt x="1069" y="425"/>
                  <a:pt x="1035" y="432"/>
                  <a:pt x="1035" y="432"/>
                </a:cubicBezTo>
                <a:cubicBezTo>
                  <a:pt x="939" y="421"/>
                  <a:pt x="842" y="429"/>
                  <a:pt x="747" y="416"/>
                </a:cubicBezTo>
                <a:cubicBezTo>
                  <a:pt x="737" y="415"/>
                  <a:pt x="739" y="397"/>
                  <a:pt x="731" y="392"/>
                </a:cubicBezTo>
                <a:cubicBezTo>
                  <a:pt x="717" y="383"/>
                  <a:pt x="699" y="381"/>
                  <a:pt x="683" y="376"/>
                </a:cubicBezTo>
                <a:cubicBezTo>
                  <a:pt x="667" y="371"/>
                  <a:pt x="635" y="360"/>
                  <a:pt x="635" y="360"/>
                </a:cubicBezTo>
                <a:cubicBezTo>
                  <a:pt x="558" y="283"/>
                  <a:pt x="656" y="374"/>
                  <a:pt x="587" y="328"/>
                </a:cubicBezTo>
                <a:cubicBezTo>
                  <a:pt x="496" y="267"/>
                  <a:pt x="621" y="339"/>
                  <a:pt x="547" y="280"/>
                </a:cubicBezTo>
                <a:cubicBezTo>
                  <a:pt x="539" y="274"/>
                  <a:pt x="461" y="234"/>
                  <a:pt x="451" y="232"/>
                </a:cubicBezTo>
                <a:cubicBezTo>
                  <a:pt x="357" y="210"/>
                  <a:pt x="259" y="220"/>
                  <a:pt x="163" y="216"/>
                </a:cubicBezTo>
                <a:cubicBezTo>
                  <a:pt x="51" y="179"/>
                  <a:pt x="163" y="224"/>
                  <a:pt x="91" y="176"/>
                </a:cubicBezTo>
                <a:cubicBezTo>
                  <a:pt x="76" y="166"/>
                  <a:pt x="58" y="162"/>
                  <a:pt x="43" y="152"/>
                </a:cubicBezTo>
                <a:cubicBezTo>
                  <a:pt x="18" y="114"/>
                  <a:pt x="30" y="137"/>
                  <a:pt x="11" y="80"/>
                </a:cubicBezTo>
                <a:cubicBezTo>
                  <a:pt x="8" y="72"/>
                  <a:pt x="3" y="56"/>
                  <a:pt x="3" y="56"/>
                </a:cubicBezTo>
                <a:cubicBezTo>
                  <a:pt x="14" y="13"/>
                  <a:pt x="0" y="27"/>
                  <a:pt x="43" y="16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8689" name="Freeform 33"/>
          <p:cNvSpPr>
            <a:spLocks/>
          </p:cNvSpPr>
          <p:nvPr/>
        </p:nvSpPr>
        <p:spPr bwMode="auto">
          <a:xfrm>
            <a:off x="6408738" y="3505200"/>
            <a:ext cx="2597150" cy="1606550"/>
          </a:xfrm>
          <a:custGeom>
            <a:avLst/>
            <a:gdLst>
              <a:gd name="T0" fmla="*/ 2147483647 w 1636"/>
              <a:gd name="T1" fmla="*/ 2147483647 h 1012"/>
              <a:gd name="T2" fmla="*/ 2147483647 w 1636"/>
              <a:gd name="T3" fmla="*/ 2147483647 h 1012"/>
              <a:gd name="T4" fmla="*/ 2147483647 w 1636"/>
              <a:gd name="T5" fmla="*/ 2147483647 h 1012"/>
              <a:gd name="T6" fmla="*/ 2147483647 w 1636"/>
              <a:gd name="T7" fmla="*/ 2147483647 h 1012"/>
              <a:gd name="T8" fmla="*/ 2147483647 w 1636"/>
              <a:gd name="T9" fmla="*/ 2147483647 h 1012"/>
              <a:gd name="T10" fmla="*/ 2147483647 w 1636"/>
              <a:gd name="T11" fmla="*/ 2147483647 h 1012"/>
              <a:gd name="T12" fmla="*/ 2147483647 w 1636"/>
              <a:gd name="T13" fmla="*/ 2147483647 h 1012"/>
              <a:gd name="T14" fmla="*/ 2147483647 w 1636"/>
              <a:gd name="T15" fmla="*/ 2147483647 h 1012"/>
              <a:gd name="T16" fmla="*/ 2147483647 w 1636"/>
              <a:gd name="T17" fmla="*/ 2147483647 h 1012"/>
              <a:gd name="T18" fmla="*/ 2147483647 w 1636"/>
              <a:gd name="T19" fmla="*/ 2147483647 h 1012"/>
              <a:gd name="T20" fmla="*/ 2147483647 w 1636"/>
              <a:gd name="T21" fmla="*/ 2147483647 h 1012"/>
              <a:gd name="T22" fmla="*/ 2147483647 w 1636"/>
              <a:gd name="T23" fmla="*/ 2147483647 h 1012"/>
              <a:gd name="T24" fmla="*/ 2147483647 w 1636"/>
              <a:gd name="T25" fmla="*/ 2147483647 h 1012"/>
              <a:gd name="T26" fmla="*/ 2147483647 w 1636"/>
              <a:gd name="T27" fmla="*/ 2147483647 h 1012"/>
              <a:gd name="T28" fmla="*/ 2147483647 w 1636"/>
              <a:gd name="T29" fmla="*/ 2147483647 h 1012"/>
              <a:gd name="T30" fmla="*/ 2147483647 w 1636"/>
              <a:gd name="T31" fmla="*/ 2147483647 h 1012"/>
              <a:gd name="T32" fmla="*/ 2147483647 w 1636"/>
              <a:gd name="T33" fmla="*/ 2147483647 h 1012"/>
              <a:gd name="T34" fmla="*/ 2147483647 w 1636"/>
              <a:gd name="T35" fmla="*/ 2147483647 h 1012"/>
              <a:gd name="T36" fmla="*/ 2147483647 w 1636"/>
              <a:gd name="T37" fmla="*/ 2147483647 h 1012"/>
              <a:gd name="T38" fmla="*/ 2147483647 w 1636"/>
              <a:gd name="T39" fmla="*/ 2147483647 h 1012"/>
              <a:gd name="T40" fmla="*/ 2147483647 w 1636"/>
              <a:gd name="T41" fmla="*/ 2147483647 h 1012"/>
              <a:gd name="T42" fmla="*/ 2147483647 w 1636"/>
              <a:gd name="T43" fmla="*/ 2147483647 h 1012"/>
              <a:gd name="T44" fmla="*/ 2147483647 w 1636"/>
              <a:gd name="T45" fmla="*/ 2147483647 h 1012"/>
              <a:gd name="T46" fmla="*/ 2147483647 w 1636"/>
              <a:gd name="T47" fmla="*/ 2147483647 h 1012"/>
              <a:gd name="T48" fmla="*/ 2147483647 w 1636"/>
              <a:gd name="T49" fmla="*/ 2147483647 h 1012"/>
              <a:gd name="T50" fmla="*/ 2147483647 w 1636"/>
              <a:gd name="T51" fmla="*/ 2147483647 h 1012"/>
              <a:gd name="T52" fmla="*/ 2147483647 w 1636"/>
              <a:gd name="T53" fmla="*/ 2147483647 h 1012"/>
              <a:gd name="T54" fmla="*/ 2147483647 w 1636"/>
              <a:gd name="T55" fmla="*/ 2147483647 h 1012"/>
              <a:gd name="T56" fmla="*/ 2147483647 w 1636"/>
              <a:gd name="T57" fmla="*/ 2147483647 h 1012"/>
              <a:gd name="T58" fmla="*/ 2147483647 w 1636"/>
              <a:gd name="T59" fmla="*/ 2147483647 h 1012"/>
              <a:gd name="T60" fmla="*/ 2147483647 w 1636"/>
              <a:gd name="T61" fmla="*/ 2147483647 h 1012"/>
              <a:gd name="T62" fmla="*/ 2147483647 w 1636"/>
              <a:gd name="T63" fmla="*/ 2147483647 h 1012"/>
              <a:gd name="T64" fmla="*/ 2147483647 w 1636"/>
              <a:gd name="T65" fmla="*/ 2147483647 h 1012"/>
              <a:gd name="T66" fmla="*/ 2147483647 w 1636"/>
              <a:gd name="T67" fmla="*/ 2147483647 h 1012"/>
              <a:gd name="T68" fmla="*/ 2147483647 w 1636"/>
              <a:gd name="T69" fmla="*/ 2147483647 h 1012"/>
              <a:gd name="T70" fmla="*/ 2147483647 w 1636"/>
              <a:gd name="T71" fmla="*/ 2147483647 h 1012"/>
              <a:gd name="T72" fmla="*/ 2147483647 w 1636"/>
              <a:gd name="T73" fmla="*/ 0 h 1012"/>
              <a:gd name="T74" fmla="*/ 2147483647 w 1636"/>
              <a:gd name="T75" fmla="*/ 2147483647 h 1012"/>
              <a:gd name="T76" fmla="*/ 2147483647 w 1636"/>
              <a:gd name="T77" fmla="*/ 2147483647 h 1012"/>
              <a:gd name="T78" fmla="*/ 2147483647 w 1636"/>
              <a:gd name="T79" fmla="*/ 2147483647 h 1012"/>
              <a:gd name="T80" fmla="*/ 2147483647 w 1636"/>
              <a:gd name="T81" fmla="*/ 2147483647 h 1012"/>
              <a:gd name="T82" fmla="*/ 2147483647 w 1636"/>
              <a:gd name="T83" fmla="*/ 2147483647 h 1012"/>
              <a:gd name="T84" fmla="*/ 2147483647 w 1636"/>
              <a:gd name="T85" fmla="*/ 2147483647 h 101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36"/>
              <a:gd name="T130" fmla="*/ 0 h 1012"/>
              <a:gd name="T131" fmla="*/ 1636 w 1636"/>
              <a:gd name="T132" fmla="*/ 1012 h 101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36" h="1012">
                <a:moveTo>
                  <a:pt x="11" y="392"/>
                </a:moveTo>
                <a:cubicBezTo>
                  <a:pt x="27" y="408"/>
                  <a:pt x="43" y="424"/>
                  <a:pt x="59" y="440"/>
                </a:cubicBezTo>
                <a:cubicBezTo>
                  <a:pt x="65" y="446"/>
                  <a:pt x="62" y="457"/>
                  <a:pt x="67" y="464"/>
                </a:cubicBezTo>
                <a:cubicBezTo>
                  <a:pt x="79" y="481"/>
                  <a:pt x="91" y="498"/>
                  <a:pt x="107" y="512"/>
                </a:cubicBezTo>
                <a:cubicBezTo>
                  <a:pt x="121" y="525"/>
                  <a:pt x="155" y="544"/>
                  <a:pt x="155" y="544"/>
                </a:cubicBezTo>
                <a:cubicBezTo>
                  <a:pt x="198" y="608"/>
                  <a:pt x="142" y="531"/>
                  <a:pt x="195" y="584"/>
                </a:cubicBezTo>
                <a:cubicBezTo>
                  <a:pt x="202" y="591"/>
                  <a:pt x="204" y="602"/>
                  <a:pt x="211" y="608"/>
                </a:cubicBezTo>
                <a:cubicBezTo>
                  <a:pt x="225" y="621"/>
                  <a:pt x="259" y="640"/>
                  <a:pt x="259" y="640"/>
                </a:cubicBezTo>
                <a:cubicBezTo>
                  <a:pt x="275" y="664"/>
                  <a:pt x="291" y="688"/>
                  <a:pt x="307" y="712"/>
                </a:cubicBezTo>
                <a:cubicBezTo>
                  <a:pt x="318" y="728"/>
                  <a:pt x="341" y="730"/>
                  <a:pt x="355" y="744"/>
                </a:cubicBezTo>
                <a:cubicBezTo>
                  <a:pt x="385" y="774"/>
                  <a:pt x="416" y="789"/>
                  <a:pt x="451" y="808"/>
                </a:cubicBezTo>
                <a:cubicBezTo>
                  <a:pt x="490" y="830"/>
                  <a:pt x="530" y="882"/>
                  <a:pt x="571" y="896"/>
                </a:cubicBezTo>
                <a:cubicBezTo>
                  <a:pt x="631" y="916"/>
                  <a:pt x="557" y="889"/>
                  <a:pt x="619" y="920"/>
                </a:cubicBezTo>
                <a:cubicBezTo>
                  <a:pt x="659" y="940"/>
                  <a:pt x="712" y="946"/>
                  <a:pt x="755" y="960"/>
                </a:cubicBezTo>
                <a:cubicBezTo>
                  <a:pt x="791" y="972"/>
                  <a:pt x="830" y="965"/>
                  <a:pt x="867" y="968"/>
                </a:cubicBezTo>
                <a:cubicBezTo>
                  <a:pt x="931" y="989"/>
                  <a:pt x="1054" y="962"/>
                  <a:pt x="1123" y="952"/>
                </a:cubicBezTo>
                <a:cubicBezTo>
                  <a:pt x="1178" y="934"/>
                  <a:pt x="1218" y="938"/>
                  <a:pt x="1275" y="944"/>
                </a:cubicBezTo>
                <a:cubicBezTo>
                  <a:pt x="1325" y="961"/>
                  <a:pt x="1369" y="983"/>
                  <a:pt x="1419" y="1000"/>
                </a:cubicBezTo>
                <a:cubicBezTo>
                  <a:pt x="1444" y="1008"/>
                  <a:pt x="1472" y="1005"/>
                  <a:pt x="1499" y="1008"/>
                </a:cubicBezTo>
                <a:cubicBezTo>
                  <a:pt x="1571" y="1001"/>
                  <a:pt x="1604" y="1012"/>
                  <a:pt x="1627" y="944"/>
                </a:cubicBezTo>
                <a:cubicBezTo>
                  <a:pt x="1624" y="909"/>
                  <a:pt x="1636" y="865"/>
                  <a:pt x="1611" y="840"/>
                </a:cubicBezTo>
                <a:cubicBezTo>
                  <a:pt x="1597" y="826"/>
                  <a:pt x="1577" y="822"/>
                  <a:pt x="1563" y="808"/>
                </a:cubicBezTo>
                <a:cubicBezTo>
                  <a:pt x="1543" y="788"/>
                  <a:pt x="1529" y="762"/>
                  <a:pt x="1507" y="744"/>
                </a:cubicBezTo>
                <a:cubicBezTo>
                  <a:pt x="1501" y="739"/>
                  <a:pt x="1491" y="740"/>
                  <a:pt x="1483" y="736"/>
                </a:cubicBezTo>
                <a:cubicBezTo>
                  <a:pt x="1431" y="710"/>
                  <a:pt x="1488" y="731"/>
                  <a:pt x="1435" y="696"/>
                </a:cubicBezTo>
                <a:cubicBezTo>
                  <a:pt x="1412" y="681"/>
                  <a:pt x="1386" y="671"/>
                  <a:pt x="1363" y="656"/>
                </a:cubicBezTo>
                <a:cubicBezTo>
                  <a:pt x="1352" y="649"/>
                  <a:pt x="1348" y="633"/>
                  <a:pt x="1339" y="624"/>
                </a:cubicBezTo>
                <a:cubicBezTo>
                  <a:pt x="1318" y="603"/>
                  <a:pt x="1283" y="579"/>
                  <a:pt x="1259" y="560"/>
                </a:cubicBezTo>
                <a:cubicBezTo>
                  <a:pt x="1244" y="548"/>
                  <a:pt x="1211" y="528"/>
                  <a:pt x="1211" y="528"/>
                </a:cubicBezTo>
                <a:cubicBezTo>
                  <a:pt x="1188" y="494"/>
                  <a:pt x="1153" y="483"/>
                  <a:pt x="1139" y="440"/>
                </a:cubicBezTo>
                <a:cubicBezTo>
                  <a:pt x="1126" y="402"/>
                  <a:pt x="1125" y="356"/>
                  <a:pt x="1107" y="320"/>
                </a:cubicBezTo>
                <a:cubicBezTo>
                  <a:pt x="1091" y="288"/>
                  <a:pt x="1075" y="256"/>
                  <a:pt x="1059" y="224"/>
                </a:cubicBezTo>
                <a:cubicBezTo>
                  <a:pt x="1055" y="216"/>
                  <a:pt x="1056" y="207"/>
                  <a:pt x="1051" y="200"/>
                </a:cubicBezTo>
                <a:cubicBezTo>
                  <a:pt x="1027" y="164"/>
                  <a:pt x="990" y="144"/>
                  <a:pt x="963" y="112"/>
                </a:cubicBezTo>
                <a:cubicBezTo>
                  <a:pt x="957" y="105"/>
                  <a:pt x="955" y="94"/>
                  <a:pt x="947" y="88"/>
                </a:cubicBezTo>
                <a:cubicBezTo>
                  <a:pt x="940" y="83"/>
                  <a:pt x="931" y="84"/>
                  <a:pt x="923" y="80"/>
                </a:cubicBezTo>
                <a:cubicBezTo>
                  <a:pt x="841" y="39"/>
                  <a:pt x="754" y="29"/>
                  <a:pt x="667" y="0"/>
                </a:cubicBezTo>
                <a:cubicBezTo>
                  <a:pt x="560" y="3"/>
                  <a:pt x="454" y="3"/>
                  <a:pt x="347" y="8"/>
                </a:cubicBezTo>
                <a:cubicBezTo>
                  <a:pt x="310" y="10"/>
                  <a:pt x="243" y="27"/>
                  <a:pt x="211" y="48"/>
                </a:cubicBezTo>
                <a:cubicBezTo>
                  <a:pt x="187" y="64"/>
                  <a:pt x="166" y="87"/>
                  <a:pt x="139" y="96"/>
                </a:cubicBezTo>
                <a:cubicBezTo>
                  <a:pt x="109" y="106"/>
                  <a:pt x="88" y="119"/>
                  <a:pt x="67" y="144"/>
                </a:cubicBezTo>
                <a:cubicBezTo>
                  <a:pt x="38" y="179"/>
                  <a:pt x="36" y="226"/>
                  <a:pt x="11" y="264"/>
                </a:cubicBezTo>
                <a:cubicBezTo>
                  <a:pt x="0" y="349"/>
                  <a:pt x="0" y="307"/>
                  <a:pt x="11" y="392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8691" name="Text Box 35"/>
          <p:cNvSpPr txBox="1">
            <a:spLocks noChangeArrowheads="1"/>
          </p:cNvSpPr>
          <p:nvPr/>
        </p:nvSpPr>
        <p:spPr bwMode="auto">
          <a:xfrm>
            <a:off x="684213" y="4292600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С1</a:t>
            </a:r>
          </a:p>
        </p:txBody>
      </p:sp>
      <p:sp>
        <p:nvSpPr>
          <p:cNvPr id="198692" name="Text Box 36"/>
          <p:cNvSpPr txBox="1">
            <a:spLocks noChangeArrowheads="1"/>
          </p:cNvSpPr>
          <p:nvPr/>
        </p:nvSpPr>
        <p:spPr bwMode="auto">
          <a:xfrm>
            <a:off x="1331913" y="5157788"/>
            <a:ext cx="476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С2</a:t>
            </a:r>
          </a:p>
        </p:txBody>
      </p:sp>
      <p:sp>
        <p:nvSpPr>
          <p:cNvPr id="198693" name="Text Box 37"/>
          <p:cNvSpPr txBox="1">
            <a:spLocks noChangeArrowheads="1"/>
          </p:cNvSpPr>
          <p:nvPr/>
        </p:nvSpPr>
        <p:spPr bwMode="auto">
          <a:xfrm>
            <a:off x="3924300" y="4508500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</a:t>
            </a: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98694" name="Text Box 38"/>
          <p:cNvSpPr txBox="1">
            <a:spLocks noChangeArrowheads="1"/>
          </p:cNvSpPr>
          <p:nvPr/>
        </p:nvSpPr>
        <p:spPr bwMode="auto">
          <a:xfrm>
            <a:off x="4787900" y="3357563"/>
            <a:ext cx="476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A1</a:t>
            </a:r>
            <a:endParaRPr lang="ru-RU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98695" name="Text Box 39"/>
          <p:cNvSpPr txBox="1">
            <a:spLocks noChangeArrowheads="1"/>
          </p:cNvSpPr>
          <p:nvPr/>
        </p:nvSpPr>
        <p:spPr bwMode="auto">
          <a:xfrm>
            <a:off x="6659563" y="4724400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</a:t>
            </a: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98696" name="Text Box 40"/>
          <p:cNvSpPr txBox="1">
            <a:spLocks noChangeArrowheads="1"/>
          </p:cNvSpPr>
          <p:nvPr/>
        </p:nvSpPr>
        <p:spPr bwMode="auto">
          <a:xfrm>
            <a:off x="7740650" y="3068638"/>
            <a:ext cx="476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B1</a:t>
            </a:r>
            <a:endParaRPr lang="ru-RU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8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8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8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8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8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8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8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8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8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8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8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8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8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8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8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8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8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8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8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8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75" grpId="0" animBg="1"/>
      <p:bldP spid="198679" grpId="0" animBg="1"/>
      <p:bldP spid="198683" grpId="0" animBg="1"/>
      <p:bldP spid="198687" grpId="0" animBg="1"/>
      <p:bldP spid="198688" grpId="0" animBg="1"/>
      <p:bldP spid="198689" grpId="0" animBg="1"/>
      <p:bldP spid="198691" grpId="0"/>
      <p:bldP spid="198692" grpId="0"/>
      <p:bldP spid="198693" grpId="0"/>
      <p:bldP spid="198694" grpId="0"/>
      <p:bldP spid="198695" grpId="0"/>
      <p:bldP spid="19869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14313"/>
            <a:ext cx="9143999" cy="863600"/>
          </a:xfrm>
          <a:solidFill>
            <a:srgbClr val="FFFFFF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«Горячие точки» (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hotspots)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видового разнообразия растений </a:t>
            </a:r>
            <a:b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N. Myers et all., 2000)</a:t>
            </a:r>
            <a:endParaRPr lang="ru-RU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6" name="Picture 3" descr="m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" y="1309688"/>
            <a:ext cx="8988425" cy="5481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02850" name="AutoShape 98"/>
          <p:cNvSpPr>
            <a:spLocks noChangeArrowheads="1"/>
          </p:cNvSpPr>
          <p:nvPr/>
        </p:nvSpPr>
        <p:spPr bwMode="auto">
          <a:xfrm>
            <a:off x="2771775" y="5229225"/>
            <a:ext cx="144463" cy="144463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2851" name="AutoShape 99"/>
          <p:cNvSpPr>
            <a:spLocks noChangeArrowheads="1"/>
          </p:cNvSpPr>
          <p:nvPr/>
        </p:nvSpPr>
        <p:spPr bwMode="auto">
          <a:xfrm>
            <a:off x="2484438" y="5516563"/>
            <a:ext cx="144462" cy="144462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2852" name="AutoShape 100"/>
          <p:cNvSpPr>
            <a:spLocks noChangeArrowheads="1"/>
          </p:cNvSpPr>
          <p:nvPr/>
        </p:nvSpPr>
        <p:spPr bwMode="auto">
          <a:xfrm>
            <a:off x="2484438" y="5084763"/>
            <a:ext cx="144462" cy="144462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2853" name="AutoShape 101"/>
          <p:cNvSpPr>
            <a:spLocks noChangeArrowheads="1"/>
          </p:cNvSpPr>
          <p:nvPr/>
        </p:nvSpPr>
        <p:spPr bwMode="auto">
          <a:xfrm>
            <a:off x="2051050" y="5229225"/>
            <a:ext cx="144463" cy="144463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2854" name="AutoShape 102"/>
          <p:cNvSpPr>
            <a:spLocks noChangeArrowheads="1"/>
          </p:cNvSpPr>
          <p:nvPr/>
        </p:nvSpPr>
        <p:spPr bwMode="auto">
          <a:xfrm>
            <a:off x="1619250" y="4652963"/>
            <a:ext cx="144463" cy="144462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2855" name="AutoShape 103"/>
          <p:cNvSpPr>
            <a:spLocks noChangeArrowheads="1"/>
          </p:cNvSpPr>
          <p:nvPr/>
        </p:nvSpPr>
        <p:spPr bwMode="auto">
          <a:xfrm>
            <a:off x="1763713" y="4365625"/>
            <a:ext cx="144462" cy="144463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2856" name="AutoShape 104"/>
          <p:cNvSpPr>
            <a:spLocks noChangeArrowheads="1"/>
          </p:cNvSpPr>
          <p:nvPr/>
        </p:nvSpPr>
        <p:spPr bwMode="auto">
          <a:xfrm>
            <a:off x="1835150" y="4652963"/>
            <a:ext cx="144463" cy="144462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2857" name="AutoShape 105"/>
          <p:cNvSpPr>
            <a:spLocks noChangeArrowheads="1"/>
          </p:cNvSpPr>
          <p:nvPr/>
        </p:nvSpPr>
        <p:spPr bwMode="auto">
          <a:xfrm>
            <a:off x="1763713" y="5013325"/>
            <a:ext cx="144462" cy="144463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2858" name="AutoShape 106"/>
          <p:cNvSpPr>
            <a:spLocks noChangeArrowheads="1"/>
          </p:cNvSpPr>
          <p:nvPr/>
        </p:nvSpPr>
        <p:spPr bwMode="auto">
          <a:xfrm>
            <a:off x="1692275" y="3933825"/>
            <a:ext cx="144463" cy="144463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2859" name="AutoShape 107"/>
          <p:cNvSpPr>
            <a:spLocks noChangeArrowheads="1"/>
          </p:cNvSpPr>
          <p:nvPr/>
        </p:nvSpPr>
        <p:spPr bwMode="auto">
          <a:xfrm>
            <a:off x="1042988" y="4076700"/>
            <a:ext cx="144462" cy="144463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2860" name="AutoShape 108"/>
          <p:cNvSpPr>
            <a:spLocks noChangeArrowheads="1"/>
          </p:cNvSpPr>
          <p:nvPr/>
        </p:nvSpPr>
        <p:spPr bwMode="auto">
          <a:xfrm>
            <a:off x="1258888" y="4149725"/>
            <a:ext cx="144462" cy="144463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2861" name="AutoShape 109"/>
          <p:cNvSpPr>
            <a:spLocks noChangeArrowheads="1"/>
          </p:cNvSpPr>
          <p:nvPr/>
        </p:nvSpPr>
        <p:spPr bwMode="auto">
          <a:xfrm>
            <a:off x="3995738" y="4437063"/>
            <a:ext cx="144462" cy="144462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2862" name="AutoShape 110"/>
          <p:cNvSpPr>
            <a:spLocks noChangeArrowheads="1"/>
          </p:cNvSpPr>
          <p:nvPr/>
        </p:nvSpPr>
        <p:spPr bwMode="auto">
          <a:xfrm>
            <a:off x="4643438" y="5661025"/>
            <a:ext cx="144462" cy="144463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2863" name="AutoShape 111"/>
          <p:cNvSpPr>
            <a:spLocks noChangeArrowheads="1"/>
          </p:cNvSpPr>
          <p:nvPr/>
        </p:nvSpPr>
        <p:spPr bwMode="auto">
          <a:xfrm>
            <a:off x="5435600" y="5157788"/>
            <a:ext cx="144463" cy="144462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2864" name="AutoShape 112"/>
          <p:cNvSpPr>
            <a:spLocks noChangeArrowheads="1"/>
          </p:cNvSpPr>
          <p:nvPr/>
        </p:nvSpPr>
        <p:spPr bwMode="auto">
          <a:xfrm>
            <a:off x="6443663" y="4365625"/>
            <a:ext cx="144462" cy="144463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2865" name="AutoShape 113"/>
          <p:cNvSpPr>
            <a:spLocks noChangeArrowheads="1"/>
          </p:cNvSpPr>
          <p:nvPr/>
        </p:nvSpPr>
        <p:spPr bwMode="auto">
          <a:xfrm>
            <a:off x="4932363" y="3357563"/>
            <a:ext cx="144462" cy="144462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2866" name="AutoShape 114"/>
          <p:cNvSpPr>
            <a:spLocks noChangeArrowheads="1"/>
          </p:cNvSpPr>
          <p:nvPr/>
        </p:nvSpPr>
        <p:spPr bwMode="auto">
          <a:xfrm>
            <a:off x="8893175" y="3716338"/>
            <a:ext cx="144463" cy="144462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2867" name="AutoShape 115"/>
          <p:cNvSpPr>
            <a:spLocks noChangeArrowheads="1"/>
          </p:cNvSpPr>
          <p:nvPr/>
        </p:nvSpPr>
        <p:spPr bwMode="auto">
          <a:xfrm>
            <a:off x="8964613" y="4724400"/>
            <a:ext cx="144462" cy="144463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2868" name="AutoShape 116"/>
          <p:cNvSpPr>
            <a:spLocks noChangeArrowheads="1"/>
          </p:cNvSpPr>
          <p:nvPr/>
        </p:nvSpPr>
        <p:spPr bwMode="auto">
          <a:xfrm>
            <a:off x="8999538" y="3789363"/>
            <a:ext cx="144462" cy="144462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2869" name="AutoShape 117"/>
          <p:cNvSpPr>
            <a:spLocks noChangeArrowheads="1"/>
          </p:cNvSpPr>
          <p:nvPr/>
        </p:nvSpPr>
        <p:spPr bwMode="auto">
          <a:xfrm>
            <a:off x="8893175" y="5229225"/>
            <a:ext cx="144463" cy="144463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2870" name="AutoShape 118"/>
          <p:cNvSpPr>
            <a:spLocks noChangeArrowheads="1"/>
          </p:cNvSpPr>
          <p:nvPr/>
        </p:nvSpPr>
        <p:spPr bwMode="auto">
          <a:xfrm>
            <a:off x="7596188" y="5661025"/>
            <a:ext cx="144462" cy="144463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2871" name="AutoShape 119"/>
          <p:cNvSpPr>
            <a:spLocks noChangeArrowheads="1"/>
          </p:cNvSpPr>
          <p:nvPr/>
        </p:nvSpPr>
        <p:spPr bwMode="auto">
          <a:xfrm>
            <a:off x="7308850" y="4724400"/>
            <a:ext cx="144463" cy="144463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2872" name="AutoShape 120"/>
          <p:cNvSpPr>
            <a:spLocks noChangeArrowheads="1"/>
          </p:cNvSpPr>
          <p:nvPr/>
        </p:nvSpPr>
        <p:spPr bwMode="auto">
          <a:xfrm>
            <a:off x="7740650" y="4221163"/>
            <a:ext cx="144463" cy="144462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2873" name="AutoShape 121"/>
          <p:cNvSpPr>
            <a:spLocks noChangeArrowheads="1"/>
          </p:cNvSpPr>
          <p:nvPr/>
        </p:nvSpPr>
        <p:spPr bwMode="auto">
          <a:xfrm>
            <a:off x="7740650" y="4724400"/>
            <a:ext cx="144463" cy="144463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2874" name="AutoShape 122"/>
          <p:cNvSpPr>
            <a:spLocks noChangeArrowheads="1"/>
          </p:cNvSpPr>
          <p:nvPr/>
        </p:nvSpPr>
        <p:spPr bwMode="auto">
          <a:xfrm>
            <a:off x="5414963" y="3232150"/>
            <a:ext cx="144462" cy="144463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71842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28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028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028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028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028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028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2028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2028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2028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2028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2028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2028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2028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" fill="hold"/>
                                        <p:tgtEl>
                                          <p:spTgt spid="2028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" fill="hold"/>
                                        <p:tgtEl>
                                          <p:spTgt spid="2028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20286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2028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2028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1" fill="hold"/>
                                        <p:tgtEl>
                                          <p:spTgt spid="2028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1" fill="hold"/>
                                        <p:tgtEl>
                                          <p:spTgt spid="2028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2028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0" dur="1" fill="hold"/>
                                        <p:tgtEl>
                                          <p:spTgt spid="2028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3" dur="1" fill="hold"/>
                                        <p:tgtEl>
                                          <p:spTgt spid="2028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6" dur="1" fill="hold"/>
                                        <p:tgtEl>
                                          <p:spTgt spid="2028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9" dur="1" fill="hold"/>
                                        <p:tgtEl>
                                          <p:spTgt spid="2028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850" grpId="0" animBg="1"/>
      <p:bldP spid="202851" grpId="0" animBg="1"/>
      <p:bldP spid="202852" grpId="0" animBg="1"/>
      <p:bldP spid="202853" grpId="0" animBg="1"/>
      <p:bldP spid="202854" grpId="0" animBg="1"/>
      <p:bldP spid="202855" grpId="0" animBg="1"/>
      <p:bldP spid="202856" grpId="0" animBg="1"/>
      <p:bldP spid="202857" grpId="0" animBg="1"/>
      <p:bldP spid="202858" grpId="0" animBg="1"/>
      <p:bldP spid="202859" grpId="0" animBg="1"/>
      <p:bldP spid="202860" grpId="0" animBg="1"/>
      <p:bldP spid="202861" grpId="0" animBg="1"/>
      <p:bldP spid="202862" grpId="0" animBg="1"/>
      <p:bldP spid="202863" grpId="0" animBg="1"/>
      <p:bldP spid="202864" grpId="0" animBg="1"/>
      <p:bldP spid="202865" grpId="0" animBg="1"/>
      <p:bldP spid="202866" grpId="0" animBg="1"/>
      <p:bldP spid="202867" grpId="0" animBg="1"/>
      <p:bldP spid="202868" grpId="0" animBg="1"/>
      <p:bldP spid="202869" grpId="0" animBg="1"/>
      <p:bldP spid="202870" grpId="0" animBg="1"/>
      <p:bldP spid="202871" grpId="0" animBg="1"/>
      <p:bldP spid="202872" grpId="0" animBg="1"/>
      <p:bldP spid="202873" grpId="0" animBg="1"/>
      <p:bldP spid="20287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2051720" y="0"/>
            <a:ext cx="115212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 cstate="print"/>
          <a:srcRect l="2362" t="12956" r="39633" b="10667"/>
          <a:stretch>
            <a:fillRect/>
          </a:stretch>
        </p:blipFill>
        <p:spPr bwMode="auto">
          <a:xfrm>
            <a:off x="2627312" y="0"/>
            <a:ext cx="6516688" cy="68659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578225" y="319088"/>
            <a:ext cx="4789487" cy="5619750"/>
            <a:chOff x="599" y="196"/>
            <a:chExt cx="3017" cy="3540"/>
          </a:xfrm>
        </p:grpSpPr>
        <p:sp>
          <p:nvSpPr>
            <p:cNvPr id="10256" name="Freeform 6"/>
            <p:cNvSpPr>
              <a:spLocks/>
            </p:cNvSpPr>
            <p:nvPr/>
          </p:nvSpPr>
          <p:spPr bwMode="auto">
            <a:xfrm>
              <a:off x="1023" y="1136"/>
              <a:ext cx="1835" cy="2452"/>
            </a:xfrm>
            <a:custGeom>
              <a:avLst/>
              <a:gdLst>
                <a:gd name="T0" fmla="*/ 1777 w 1835"/>
                <a:gd name="T1" fmla="*/ 2448 h 2452"/>
                <a:gd name="T2" fmla="*/ 1813 w 1835"/>
                <a:gd name="T3" fmla="*/ 2432 h 2452"/>
                <a:gd name="T4" fmla="*/ 1793 w 1835"/>
                <a:gd name="T5" fmla="*/ 2380 h 2452"/>
                <a:gd name="T6" fmla="*/ 1753 w 1835"/>
                <a:gd name="T7" fmla="*/ 2432 h 2452"/>
                <a:gd name="T8" fmla="*/ 1709 w 1835"/>
                <a:gd name="T9" fmla="*/ 2412 h 2452"/>
                <a:gd name="T10" fmla="*/ 1673 w 1835"/>
                <a:gd name="T11" fmla="*/ 2316 h 2452"/>
                <a:gd name="T12" fmla="*/ 1417 w 1835"/>
                <a:gd name="T13" fmla="*/ 2260 h 2452"/>
                <a:gd name="T14" fmla="*/ 1445 w 1835"/>
                <a:gd name="T15" fmla="*/ 2064 h 2452"/>
                <a:gd name="T16" fmla="*/ 1525 w 1835"/>
                <a:gd name="T17" fmla="*/ 1840 h 2452"/>
                <a:gd name="T18" fmla="*/ 1541 w 1835"/>
                <a:gd name="T19" fmla="*/ 1792 h 2452"/>
                <a:gd name="T20" fmla="*/ 1521 w 1835"/>
                <a:gd name="T21" fmla="*/ 1648 h 2452"/>
                <a:gd name="T22" fmla="*/ 1293 w 1835"/>
                <a:gd name="T23" fmla="*/ 1584 h 2452"/>
                <a:gd name="T24" fmla="*/ 1217 w 1835"/>
                <a:gd name="T25" fmla="*/ 1508 h 2452"/>
                <a:gd name="T26" fmla="*/ 1181 w 1835"/>
                <a:gd name="T27" fmla="*/ 1436 h 2452"/>
                <a:gd name="T28" fmla="*/ 1105 w 1835"/>
                <a:gd name="T29" fmla="*/ 1268 h 2452"/>
                <a:gd name="T30" fmla="*/ 1113 w 1835"/>
                <a:gd name="T31" fmla="*/ 1164 h 2452"/>
                <a:gd name="T32" fmla="*/ 1201 w 1835"/>
                <a:gd name="T33" fmla="*/ 932 h 2452"/>
                <a:gd name="T34" fmla="*/ 1121 w 1835"/>
                <a:gd name="T35" fmla="*/ 740 h 2452"/>
                <a:gd name="T36" fmla="*/ 1025 w 1835"/>
                <a:gd name="T37" fmla="*/ 752 h 2452"/>
                <a:gd name="T38" fmla="*/ 897 w 1835"/>
                <a:gd name="T39" fmla="*/ 628 h 2452"/>
                <a:gd name="T40" fmla="*/ 885 w 1835"/>
                <a:gd name="T41" fmla="*/ 592 h 2452"/>
                <a:gd name="T42" fmla="*/ 869 w 1835"/>
                <a:gd name="T43" fmla="*/ 504 h 2452"/>
                <a:gd name="T44" fmla="*/ 853 w 1835"/>
                <a:gd name="T45" fmla="*/ 548 h 2452"/>
                <a:gd name="T46" fmla="*/ 757 w 1835"/>
                <a:gd name="T47" fmla="*/ 556 h 2452"/>
                <a:gd name="T48" fmla="*/ 681 w 1835"/>
                <a:gd name="T49" fmla="*/ 516 h 2452"/>
                <a:gd name="T50" fmla="*/ 609 w 1835"/>
                <a:gd name="T51" fmla="*/ 488 h 2452"/>
                <a:gd name="T52" fmla="*/ 469 w 1835"/>
                <a:gd name="T53" fmla="*/ 412 h 2452"/>
                <a:gd name="T54" fmla="*/ 277 w 1835"/>
                <a:gd name="T55" fmla="*/ 312 h 2452"/>
                <a:gd name="T56" fmla="*/ 217 w 1835"/>
                <a:gd name="T57" fmla="*/ 200 h 2452"/>
                <a:gd name="T58" fmla="*/ 157 w 1835"/>
                <a:gd name="T59" fmla="*/ 128 h 2452"/>
                <a:gd name="T60" fmla="*/ 81 w 1835"/>
                <a:gd name="T61" fmla="*/ 56 h 2452"/>
                <a:gd name="T62" fmla="*/ 45 w 1835"/>
                <a:gd name="T63" fmla="*/ 44 h 2452"/>
                <a:gd name="T64" fmla="*/ 1 w 1835"/>
                <a:gd name="T65" fmla="*/ 0 h 24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35"/>
                <a:gd name="T100" fmla="*/ 0 h 2452"/>
                <a:gd name="T101" fmla="*/ 1835 w 1835"/>
                <a:gd name="T102" fmla="*/ 2452 h 24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35" h="2452">
                  <a:moveTo>
                    <a:pt x="1765" y="2452"/>
                  </a:moveTo>
                  <a:cubicBezTo>
                    <a:pt x="1769" y="2451"/>
                    <a:pt x="1773" y="2450"/>
                    <a:pt x="1777" y="2448"/>
                  </a:cubicBezTo>
                  <a:cubicBezTo>
                    <a:pt x="1781" y="2446"/>
                    <a:pt x="1785" y="2442"/>
                    <a:pt x="1789" y="2440"/>
                  </a:cubicBezTo>
                  <a:cubicBezTo>
                    <a:pt x="1797" y="2437"/>
                    <a:pt x="1813" y="2432"/>
                    <a:pt x="1813" y="2432"/>
                  </a:cubicBezTo>
                  <a:cubicBezTo>
                    <a:pt x="1834" y="2400"/>
                    <a:pt x="1835" y="2427"/>
                    <a:pt x="1829" y="2372"/>
                  </a:cubicBezTo>
                  <a:cubicBezTo>
                    <a:pt x="1817" y="2374"/>
                    <a:pt x="1802" y="2371"/>
                    <a:pt x="1793" y="2380"/>
                  </a:cubicBezTo>
                  <a:cubicBezTo>
                    <a:pt x="1783" y="2390"/>
                    <a:pt x="1787" y="2400"/>
                    <a:pt x="1769" y="2412"/>
                  </a:cubicBezTo>
                  <a:cubicBezTo>
                    <a:pt x="1765" y="2425"/>
                    <a:pt x="1767" y="2426"/>
                    <a:pt x="1753" y="2432"/>
                  </a:cubicBezTo>
                  <a:cubicBezTo>
                    <a:pt x="1745" y="2435"/>
                    <a:pt x="1729" y="2440"/>
                    <a:pt x="1729" y="2440"/>
                  </a:cubicBezTo>
                  <a:cubicBezTo>
                    <a:pt x="1719" y="2438"/>
                    <a:pt x="1691" y="2430"/>
                    <a:pt x="1709" y="2412"/>
                  </a:cubicBezTo>
                  <a:cubicBezTo>
                    <a:pt x="1716" y="2405"/>
                    <a:pt x="1758" y="2388"/>
                    <a:pt x="1769" y="2384"/>
                  </a:cubicBezTo>
                  <a:cubicBezTo>
                    <a:pt x="1783" y="2342"/>
                    <a:pt x="1702" y="2326"/>
                    <a:pt x="1673" y="2316"/>
                  </a:cubicBezTo>
                  <a:cubicBezTo>
                    <a:pt x="1579" y="2285"/>
                    <a:pt x="1595" y="2303"/>
                    <a:pt x="1421" y="2300"/>
                  </a:cubicBezTo>
                  <a:cubicBezTo>
                    <a:pt x="1406" y="2278"/>
                    <a:pt x="1415" y="2297"/>
                    <a:pt x="1417" y="2260"/>
                  </a:cubicBezTo>
                  <a:cubicBezTo>
                    <a:pt x="1419" y="2221"/>
                    <a:pt x="1419" y="2183"/>
                    <a:pt x="1421" y="2144"/>
                  </a:cubicBezTo>
                  <a:cubicBezTo>
                    <a:pt x="1423" y="2116"/>
                    <a:pt x="1436" y="2091"/>
                    <a:pt x="1445" y="2064"/>
                  </a:cubicBezTo>
                  <a:cubicBezTo>
                    <a:pt x="1461" y="2017"/>
                    <a:pt x="1469" y="1969"/>
                    <a:pt x="1489" y="1924"/>
                  </a:cubicBezTo>
                  <a:cubicBezTo>
                    <a:pt x="1501" y="1896"/>
                    <a:pt x="1513" y="1868"/>
                    <a:pt x="1525" y="1840"/>
                  </a:cubicBezTo>
                  <a:cubicBezTo>
                    <a:pt x="1530" y="1828"/>
                    <a:pt x="1533" y="1816"/>
                    <a:pt x="1537" y="1804"/>
                  </a:cubicBezTo>
                  <a:cubicBezTo>
                    <a:pt x="1538" y="1800"/>
                    <a:pt x="1541" y="1792"/>
                    <a:pt x="1541" y="1792"/>
                  </a:cubicBezTo>
                  <a:cubicBezTo>
                    <a:pt x="1538" y="1765"/>
                    <a:pt x="1535" y="1742"/>
                    <a:pt x="1529" y="1716"/>
                  </a:cubicBezTo>
                  <a:cubicBezTo>
                    <a:pt x="1529" y="1711"/>
                    <a:pt x="1528" y="1664"/>
                    <a:pt x="1521" y="1648"/>
                  </a:cubicBezTo>
                  <a:cubicBezTo>
                    <a:pt x="1501" y="1600"/>
                    <a:pt x="1414" y="1610"/>
                    <a:pt x="1381" y="1608"/>
                  </a:cubicBezTo>
                  <a:cubicBezTo>
                    <a:pt x="1354" y="1599"/>
                    <a:pt x="1317" y="1600"/>
                    <a:pt x="1293" y="1584"/>
                  </a:cubicBezTo>
                  <a:cubicBezTo>
                    <a:pt x="1282" y="1577"/>
                    <a:pt x="1257" y="1568"/>
                    <a:pt x="1257" y="1568"/>
                  </a:cubicBezTo>
                  <a:cubicBezTo>
                    <a:pt x="1243" y="1547"/>
                    <a:pt x="1235" y="1526"/>
                    <a:pt x="1217" y="1508"/>
                  </a:cubicBezTo>
                  <a:cubicBezTo>
                    <a:pt x="1212" y="1492"/>
                    <a:pt x="1201" y="1491"/>
                    <a:pt x="1193" y="1476"/>
                  </a:cubicBezTo>
                  <a:cubicBezTo>
                    <a:pt x="1170" y="1431"/>
                    <a:pt x="1198" y="1481"/>
                    <a:pt x="1181" y="1436"/>
                  </a:cubicBezTo>
                  <a:cubicBezTo>
                    <a:pt x="1167" y="1399"/>
                    <a:pt x="1147" y="1364"/>
                    <a:pt x="1129" y="1328"/>
                  </a:cubicBezTo>
                  <a:cubicBezTo>
                    <a:pt x="1119" y="1309"/>
                    <a:pt x="1112" y="1289"/>
                    <a:pt x="1105" y="1268"/>
                  </a:cubicBezTo>
                  <a:cubicBezTo>
                    <a:pt x="1101" y="1255"/>
                    <a:pt x="1093" y="1228"/>
                    <a:pt x="1093" y="1228"/>
                  </a:cubicBezTo>
                  <a:cubicBezTo>
                    <a:pt x="1097" y="1204"/>
                    <a:pt x="1100" y="1184"/>
                    <a:pt x="1113" y="1164"/>
                  </a:cubicBezTo>
                  <a:cubicBezTo>
                    <a:pt x="1123" y="1116"/>
                    <a:pt x="1137" y="1053"/>
                    <a:pt x="1181" y="1024"/>
                  </a:cubicBezTo>
                  <a:cubicBezTo>
                    <a:pt x="1191" y="994"/>
                    <a:pt x="1193" y="962"/>
                    <a:pt x="1201" y="932"/>
                  </a:cubicBezTo>
                  <a:cubicBezTo>
                    <a:pt x="1198" y="864"/>
                    <a:pt x="1202" y="839"/>
                    <a:pt x="1173" y="788"/>
                  </a:cubicBezTo>
                  <a:cubicBezTo>
                    <a:pt x="1162" y="767"/>
                    <a:pt x="1144" y="748"/>
                    <a:pt x="1121" y="740"/>
                  </a:cubicBezTo>
                  <a:cubicBezTo>
                    <a:pt x="1113" y="737"/>
                    <a:pt x="1097" y="732"/>
                    <a:pt x="1097" y="732"/>
                  </a:cubicBezTo>
                  <a:cubicBezTo>
                    <a:pt x="1072" y="737"/>
                    <a:pt x="1049" y="746"/>
                    <a:pt x="1025" y="752"/>
                  </a:cubicBezTo>
                  <a:cubicBezTo>
                    <a:pt x="993" y="744"/>
                    <a:pt x="972" y="720"/>
                    <a:pt x="941" y="712"/>
                  </a:cubicBezTo>
                  <a:cubicBezTo>
                    <a:pt x="903" y="687"/>
                    <a:pt x="911" y="671"/>
                    <a:pt x="897" y="628"/>
                  </a:cubicBezTo>
                  <a:cubicBezTo>
                    <a:pt x="894" y="620"/>
                    <a:pt x="892" y="612"/>
                    <a:pt x="889" y="604"/>
                  </a:cubicBezTo>
                  <a:cubicBezTo>
                    <a:pt x="888" y="600"/>
                    <a:pt x="885" y="592"/>
                    <a:pt x="885" y="592"/>
                  </a:cubicBezTo>
                  <a:cubicBezTo>
                    <a:pt x="882" y="570"/>
                    <a:pt x="880" y="552"/>
                    <a:pt x="873" y="532"/>
                  </a:cubicBezTo>
                  <a:cubicBezTo>
                    <a:pt x="872" y="523"/>
                    <a:pt x="875" y="512"/>
                    <a:pt x="869" y="504"/>
                  </a:cubicBezTo>
                  <a:cubicBezTo>
                    <a:pt x="866" y="500"/>
                    <a:pt x="863" y="512"/>
                    <a:pt x="861" y="516"/>
                  </a:cubicBezTo>
                  <a:cubicBezTo>
                    <a:pt x="856" y="526"/>
                    <a:pt x="860" y="539"/>
                    <a:pt x="853" y="548"/>
                  </a:cubicBezTo>
                  <a:cubicBezTo>
                    <a:pt x="847" y="556"/>
                    <a:pt x="829" y="564"/>
                    <a:pt x="829" y="564"/>
                  </a:cubicBezTo>
                  <a:cubicBezTo>
                    <a:pt x="805" y="562"/>
                    <a:pt x="778" y="568"/>
                    <a:pt x="757" y="556"/>
                  </a:cubicBezTo>
                  <a:cubicBezTo>
                    <a:pt x="735" y="543"/>
                    <a:pt x="755" y="537"/>
                    <a:pt x="721" y="528"/>
                  </a:cubicBezTo>
                  <a:cubicBezTo>
                    <a:pt x="697" y="522"/>
                    <a:pt x="710" y="526"/>
                    <a:pt x="681" y="516"/>
                  </a:cubicBezTo>
                  <a:cubicBezTo>
                    <a:pt x="667" y="511"/>
                    <a:pt x="658" y="506"/>
                    <a:pt x="645" y="500"/>
                  </a:cubicBezTo>
                  <a:cubicBezTo>
                    <a:pt x="633" y="495"/>
                    <a:pt x="609" y="488"/>
                    <a:pt x="609" y="488"/>
                  </a:cubicBezTo>
                  <a:cubicBezTo>
                    <a:pt x="572" y="433"/>
                    <a:pt x="616" y="446"/>
                    <a:pt x="517" y="440"/>
                  </a:cubicBezTo>
                  <a:cubicBezTo>
                    <a:pt x="498" y="434"/>
                    <a:pt x="488" y="418"/>
                    <a:pt x="469" y="412"/>
                  </a:cubicBezTo>
                  <a:cubicBezTo>
                    <a:pt x="450" y="384"/>
                    <a:pt x="405" y="371"/>
                    <a:pt x="377" y="352"/>
                  </a:cubicBezTo>
                  <a:cubicBezTo>
                    <a:pt x="352" y="314"/>
                    <a:pt x="323" y="315"/>
                    <a:pt x="277" y="312"/>
                  </a:cubicBezTo>
                  <a:cubicBezTo>
                    <a:pt x="234" y="303"/>
                    <a:pt x="262" y="272"/>
                    <a:pt x="241" y="240"/>
                  </a:cubicBezTo>
                  <a:cubicBezTo>
                    <a:pt x="236" y="221"/>
                    <a:pt x="231" y="214"/>
                    <a:pt x="217" y="200"/>
                  </a:cubicBezTo>
                  <a:cubicBezTo>
                    <a:pt x="207" y="170"/>
                    <a:pt x="222" y="206"/>
                    <a:pt x="201" y="180"/>
                  </a:cubicBezTo>
                  <a:cubicBezTo>
                    <a:pt x="186" y="162"/>
                    <a:pt x="182" y="136"/>
                    <a:pt x="157" y="128"/>
                  </a:cubicBezTo>
                  <a:cubicBezTo>
                    <a:pt x="147" y="112"/>
                    <a:pt x="135" y="106"/>
                    <a:pt x="117" y="100"/>
                  </a:cubicBezTo>
                  <a:cubicBezTo>
                    <a:pt x="103" y="86"/>
                    <a:pt x="100" y="64"/>
                    <a:pt x="81" y="56"/>
                  </a:cubicBezTo>
                  <a:cubicBezTo>
                    <a:pt x="73" y="53"/>
                    <a:pt x="65" y="51"/>
                    <a:pt x="57" y="48"/>
                  </a:cubicBezTo>
                  <a:cubicBezTo>
                    <a:pt x="53" y="47"/>
                    <a:pt x="45" y="44"/>
                    <a:pt x="45" y="44"/>
                  </a:cubicBezTo>
                  <a:cubicBezTo>
                    <a:pt x="33" y="32"/>
                    <a:pt x="23" y="29"/>
                    <a:pt x="9" y="20"/>
                  </a:cubicBezTo>
                  <a:cubicBezTo>
                    <a:pt x="0" y="6"/>
                    <a:pt x="1" y="13"/>
                    <a:pt x="1" y="0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57" name="Freeform 7"/>
            <p:cNvSpPr>
              <a:spLocks/>
            </p:cNvSpPr>
            <p:nvPr/>
          </p:nvSpPr>
          <p:spPr bwMode="auto">
            <a:xfrm>
              <a:off x="1005" y="968"/>
              <a:ext cx="439" cy="548"/>
            </a:xfrm>
            <a:custGeom>
              <a:avLst/>
              <a:gdLst>
                <a:gd name="T0" fmla="*/ 19 w 439"/>
                <a:gd name="T1" fmla="*/ 176 h 548"/>
                <a:gd name="T2" fmla="*/ 39 w 439"/>
                <a:gd name="T3" fmla="*/ 40 h 548"/>
                <a:gd name="T4" fmla="*/ 79 w 439"/>
                <a:gd name="T5" fmla="*/ 0 h 548"/>
                <a:gd name="T6" fmla="*/ 159 w 439"/>
                <a:gd name="T7" fmla="*/ 44 h 548"/>
                <a:gd name="T8" fmla="*/ 195 w 439"/>
                <a:gd name="T9" fmla="*/ 108 h 548"/>
                <a:gd name="T10" fmla="*/ 247 w 439"/>
                <a:gd name="T11" fmla="*/ 212 h 548"/>
                <a:gd name="T12" fmla="*/ 287 w 439"/>
                <a:gd name="T13" fmla="*/ 284 h 548"/>
                <a:gd name="T14" fmla="*/ 323 w 439"/>
                <a:gd name="T15" fmla="*/ 336 h 548"/>
                <a:gd name="T16" fmla="*/ 327 w 439"/>
                <a:gd name="T17" fmla="*/ 348 h 548"/>
                <a:gd name="T18" fmla="*/ 339 w 439"/>
                <a:gd name="T19" fmla="*/ 352 h 548"/>
                <a:gd name="T20" fmla="*/ 375 w 439"/>
                <a:gd name="T21" fmla="*/ 408 h 548"/>
                <a:gd name="T22" fmla="*/ 395 w 439"/>
                <a:gd name="T23" fmla="*/ 448 h 548"/>
                <a:gd name="T24" fmla="*/ 427 w 439"/>
                <a:gd name="T25" fmla="*/ 508 h 548"/>
                <a:gd name="T26" fmla="*/ 431 w 439"/>
                <a:gd name="T27" fmla="*/ 536 h 548"/>
                <a:gd name="T28" fmla="*/ 439 w 439"/>
                <a:gd name="T29" fmla="*/ 548 h 5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39"/>
                <a:gd name="T46" fmla="*/ 0 h 548"/>
                <a:gd name="T47" fmla="*/ 439 w 439"/>
                <a:gd name="T48" fmla="*/ 548 h 5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39" h="548">
                  <a:moveTo>
                    <a:pt x="19" y="176"/>
                  </a:moveTo>
                  <a:cubicBezTo>
                    <a:pt x="5" y="135"/>
                    <a:pt x="0" y="66"/>
                    <a:pt x="39" y="40"/>
                  </a:cubicBezTo>
                  <a:cubicBezTo>
                    <a:pt x="51" y="21"/>
                    <a:pt x="57" y="7"/>
                    <a:pt x="79" y="0"/>
                  </a:cubicBezTo>
                  <a:cubicBezTo>
                    <a:pt x="111" y="6"/>
                    <a:pt x="136" y="21"/>
                    <a:pt x="159" y="44"/>
                  </a:cubicBezTo>
                  <a:cubicBezTo>
                    <a:pt x="165" y="69"/>
                    <a:pt x="187" y="83"/>
                    <a:pt x="195" y="108"/>
                  </a:cubicBezTo>
                  <a:cubicBezTo>
                    <a:pt x="208" y="146"/>
                    <a:pt x="232" y="175"/>
                    <a:pt x="247" y="212"/>
                  </a:cubicBezTo>
                  <a:cubicBezTo>
                    <a:pt x="257" y="236"/>
                    <a:pt x="265" y="269"/>
                    <a:pt x="287" y="284"/>
                  </a:cubicBezTo>
                  <a:cubicBezTo>
                    <a:pt x="293" y="301"/>
                    <a:pt x="306" y="330"/>
                    <a:pt x="323" y="336"/>
                  </a:cubicBezTo>
                  <a:cubicBezTo>
                    <a:pt x="324" y="340"/>
                    <a:pt x="324" y="345"/>
                    <a:pt x="327" y="348"/>
                  </a:cubicBezTo>
                  <a:cubicBezTo>
                    <a:pt x="330" y="351"/>
                    <a:pt x="337" y="349"/>
                    <a:pt x="339" y="352"/>
                  </a:cubicBezTo>
                  <a:cubicBezTo>
                    <a:pt x="354" y="373"/>
                    <a:pt x="348" y="390"/>
                    <a:pt x="375" y="408"/>
                  </a:cubicBezTo>
                  <a:cubicBezTo>
                    <a:pt x="380" y="423"/>
                    <a:pt x="389" y="434"/>
                    <a:pt x="395" y="448"/>
                  </a:cubicBezTo>
                  <a:cubicBezTo>
                    <a:pt x="406" y="475"/>
                    <a:pt x="406" y="487"/>
                    <a:pt x="427" y="508"/>
                  </a:cubicBezTo>
                  <a:cubicBezTo>
                    <a:pt x="428" y="517"/>
                    <a:pt x="428" y="527"/>
                    <a:pt x="431" y="536"/>
                  </a:cubicBezTo>
                  <a:cubicBezTo>
                    <a:pt x="432" y="541"/>
                    <a:pt x="439" y="548"/>
                    <a:pt x="439" y="548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58" name="Freeform 8"/>
            <p:cNvSpPr>
              <a:spLocks/>
            </p:cNvSpPr>
            <p:nvPr/>
          </p:nvSpPr>
          <p:spPr bwMode="auto">
            <a:xfrm>
              <a:off x="2365" y="3428"/>
              <a:ext cx="87" cy="308"/>
            </a:xfrm>
            <a:custGeom>
              <a:avLst/>
              <a:gdLst>
                <a:gd name="T0" fmla="*/ 7 w 87"/>
                <a:gd name="T1" fmla="*/ 308 h 308"/>
                <a:gd name="T2" fmla="*/ 27 w 87"/>
                <a:gd name="T3" fmla="*/ 132 h 308"/>
                <a:gd name="T4" fmla="*/ 63 w 87"/>
                <a:gd name="T5" fmla="*/ 48 h 308"/>
                <a:gd name="T6" fmla="*/ 87 w 87"/>
                <a:gd name="T7" fmla="*/ 20 h 308"/>
                <a:gd name="T8" fmla="*/ 79 w 87"/>
                <a:gd name="T9" fmla="*/ 0 h 3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"/>
                <a:gd name="T16" fmla="*/ 0 h 308"/>
                <a:gd name="T17" fmla="*/ 87 w 87"/>
                <a:gd name="T18" fmla="*/ 308 h 3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" h="308">
                  <a:moveTo>
                    <a:pt x="7" y="308"/>
                  </a:moveTo>
                  <a:cubicBezTo>
                    <a:pt x="2" y="256"/>
                    <a:pt x="0" y="181"/>
                    <a:pt x="27" y="132"/>
                  </a:cubicBezTo>
                  <a:cubicBezTo>
                    <a:pt x="43" y="104"/>
                    <a:pt x="53" y="79"/>
                    <a:pt x="63" y="48"/>
                  </a:cubicBezTo>
                  <a:cubicBezTo>
                    <a:pt x="67" y="36"/>
                    <a:pt x="80" y="30"/>
                    <a:pt x="87" y="20"/>
                  </a:cubicBezTo>
                  <a:cubicBezTo>
                    <a:pt x="78" y="6"/>
                    <a:pt x="79" y="13"/>
                    <a:pt x="79" y="0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59" name="Freeform 9"/>
            <p:cNvSpPr>
              <a:spLocks/>
            </p:cNvSpPr>
            <p:nvPr/>
          </p:nvSpPr>
          <p:spPr bwMode="auto">
            <a:xfrm>
              <a:off x="2215" y="1984"/>
              <a:ext cx="173" cy="110"/>
            </a:xfrm>
            <a:custGeom>
              <a:avLst/>
              <a:gdLst>
                <a:gd name="T0" fmla="*/ 5 w 173"/>
                <a:gd name="T1" fmla="*/ 0 h 110"/>
                <a:gd name="T2" fmla="*/ 25 w 173"/>
                <a:gd name="T3" fmla="*/ 60 h 110"/>
                <a:gd name="T4" fmla="*/ 73 w 173"/>
                <a:gd name="T5" fmla="*/ 96 h 110"/>
                <a:gd name="T6" fmla="*/ 97 w 173"/>
                <a:gd name="T7" fmla="*/ 104 h 110"/>
                <a:gd name="T8" fmla="*/ 109 w 173"/>
                <a:gd name="T9" fmla="*/ 108 h 110"/>
                <a:gd name="T10" fmla="*/ 173 w 173"/>
                <a:gd name="T11" fmla="*/ 96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3"/>
                <a:gd name="T19" fmla="*/ 0 h 110"/>
                <a:gd name="T20" fmla="*/ 173 w 173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3" h="110">
                  <a:moveTo>
                    <a:pt x="5" y="0"/>
                  </a:moveTo>
                  <a:cubicBezTo>
                    <a:pt x="7" y="26"/>
                    <a:pt x="0" y="52"/>
                    <a:pt x="25" y="60"/>
                  </a:cubicBezTo>
                  <a:cubicBezTo>
                    <a:pt x="39" y="80"/>
                    <a:pt x="50" y="89"/>
                    <a:pt x="73" y="96"/>
                  </a:cubicBezTo>
                  <a:cubicBezTo>
                    <a:pt x="81" y="98"/>
                    <a:pt x="89" y="101"/>
                    <a:pt x="97" y="104"/>
                  </a:cubicBezTo>
                  <a:cubicBezTo>
                    <a:pt x="101" y="105"/>
                    <a:pt x="109" y="108"/>
                    <a:pt x="109" y="108"/>
                  </a:cubicBezTo>
                  <a:cubicBezTo>
                    <a:pt x="122" y="107"/>
                    <a:pt x="159" y="110"/>
                    <a:pt x="173" y="96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60" name="Freeform 10"/>
            <p:cNvSpPr>
              <a:spLocks/>
            </p:cNvSpPr>
            <p:nvPr/>
          </p:nvSpPr>
          <p:spPr bwMode="auto">
            <a:xfrm>
              <a:off x="2044" y="1268"/>
              <a:ext cx="1572" cy="2200"/>
            </a:xfrm>
            <a:custGeom>
              <a:avLst/>
              <a:gdLst>
                <a:gd name="T0" fmla="*/ 712 w 1572"/>
                <a:gd name="T1" fmla="*/ 2200 h 2200"/>
                <a:gd name="T2" fmla="*/ 812 w 1572"/>
                <a:gd name="T3" fmla="*/ 2152 h 2200"/>
                <a:gd name="T4" fmla="*/ 896 w 1572"/>
                <a:gd name="T5" fmla="*/ 2156 h 2200"/>
                <a:gd name="T6" fmla="*/ 988 w 1572"/>
                <a:gd name="T7" fmla="*/ 2092 h 2200"/>
                <a:gd name="T8" fmla="*/ 1016 w 1572"/>
                <a:gd name="T9" fmla="*/ 2032 h 2200"/>
                <a:gd name="T10" fmla="*/ 1044 w 1572"/>
                <a:gd name="T11" fmla="*/ 1960 h 2200"/>
                <a:gd name="T12" fmla="*/ 1088 w 1572"/>
                <a:gd name="T13" fmla="*/ 1952 h 2200"/>
                <a:gd name="T14" fmla="*/ 1136 w 1572"/>
                <a:gd name="T15" fmla="*/ 1860 h 2200"/>
                <a:gd name="T16" fmla="*/ 1184 w 1572"/>
                <a:gd name="T17" fmla="*/ 1760 h 2200"/>
                <a:gd name="T18" fmla="*/ 1248 w 1572"/>
                <a:gd name="T19" fmla="*/ 1744 h 2200"/>
                <a:gd name="T20" fmla="*/ 1224 w 1572"/>
                <a:gd name="T21" fmla="*/ 1624 h 2200"/>
                <a:gd name="T22" fmla="*/ 1244 w 1572"/>
                <a:gd name="T23" fmla="*/ 1668 h 2200"/>
                <a:gd name="T24" fmla="*/ 1288 w 1572"/>
                <a:gd name="T25" fmla="*/ 1700 h 2200"/>
                <a:gd name="T26" fmla="*/ 1376 w 1572"/>
                <a:gd name="T27" fmla="*/ 1644 h 2200"/>
                <a:gd name="T28" fmla="*/ 1388 w 1572"/>
                <a:gd name="T29" fmla="*/ 1588 h 2200"/>
                <a:gd name="T30" fmla="*/ 1392 w 1572"/>
                <a:gd name="T31" fmla="*/ 1576 h 2200"/>
                <a:gd name="T32" fmla="*/ 1408 w 1572"/>
                <a:gd name="T33" fmla="*/ 1512 h 2200"/>
                <a:gd name="T34" fmla="*/ 1448 w 1572"/>
                <a:gd name="T35" fmla="*/ 1404 h 2200"/>
                <a:gd name="T36" fmla="*/ 1472 w 1572"/>
                <a:gd name="T37" fmla="*/ 1372 h 2200"/>
                <a:gd name="T38" fmla="*/ 1508 w 1572"/>
                <a:gd name="T39" fmla="*/ 1332 h 2200"/>
                <a:gd name="T40" fmla="*/ 1516 w 1572"/>
                <a:gd name="T41" fmla="*/ 1320 h 2200"/>
                <a:gd name="T42" fmla="*/ 1528 w 1572"/>
                <a:gd name="T43" fmla="*/ 1312 h 2200"/>
                <a:gd name="T44" fmla="*/ 1572 w 1572"/>
                <a:gd name="T45" fmla="*/ 1232 h 2200"/>
                <a:gd name="T46" fmla="*/ 1540 w 1572"/>
                <a:gd name="T47" fmla="*/ 1144 h 2200"/>
                <a:gd name="T48" fmla="*/ 1424 w 1572"/>
                <a:gd name="T49" fmla="*/ 1088 h 2200"/>
                <a:gd name="T50" fmla="*/ 1388 w 1572"/>
                <a:gd name="T51" fmla="*/ 1072 h 2200"/>
                <a:gd name="T52" fmla="*/ 1316 w 1572"/>
                <a:gd name="T53" fmla="*/ 1052 h 2200"/>
                <a:gd name="T54" fmla="*/ 1196 w 1572"/>
                <a:gd name="T55" fmla="*/ 1008 h 2200"/>
                <a:gd name="T56" fmla="*/ 1156 w 1572"/>
                <a:gd name="T57" fmla="*/ 1024 h 2200"/>
                <a:gd name="T58" fmla="*/ 1112 w 1572"/>
                <a:gd name="T59" fmla="*/ 1064 h 2200"/>
                <a:gd name="T60" fmla="*/ 1072 w 1572"/>
                <a:gd name="T61" fmla="*/ 1072 h 2200"/>
                <a:gd name="T62" fmla="*/ 952 w 1572"/>
                <a:gd name="T63" fmla="*/ 1056 h 2200"/>
                <a:gd name="T64" fmla="*/ 940 w 1572"/>
                <a:gd name="T65" fmla="*/ 1016 h 2200"/>
                <a:gd name="T66" fmla="*/ 952 w 1572"/>
                <a:gd name="T67" fmla="*/ 964 h 2200"/>
                <a:gd name="T68" fmla="*/ 964 w 1572"/>
                <a:gd name="T69" fmla="*/ 960 h 2200"/>
                <a:gd name="T70" fmla="*/ 1008 w 1572"/>
                <a:gd name="T71" fmla="*/ 900 h 2200"/>
                <a:gd name="T72" fmla="*/ 816 w 1572"/>
                <a:gd name="T73" fmla="*/ 736 h 2200"/>
                <a:gd name="T74" fmla="*/ 784 w 1572"/>
                <a:gd name="T75" fmla="*/ 712 h 2200"/>
                <a:gd name="T76" fmla="*/ 776 w 1572"/>
                <a:gd name="T77" fmla="*/ 700 h 2200"/>
                <a:gd name="T78" fmla="*/ 764 w 1572"/>
                <a:gd name="T79" fmla="*/ 696 h 2200"/>
                <a:gd name="T80" fmla="*/ 760 w 1572"/>
                <a:gd name="T81" fmla="*/ 684 h 2200"/>
                <a:gd name="T82" fmla="*/ 748 w 1572"/>
                <a:gd name="T83" fmla="*/ 676 h 2200"/>
                <a:gd name="T84" fmla="*/ 712 w 1572"/>
                <a:gd name="T85" fmla="*/ 640 h 2200"/>
                <a:gd name="T86" fmla="*/ 480 w 1572"/>
                <a:gd name="T87" fmla="*/ 584 h 2200"/>
                <a:gd name="T88" fmla="*/ 468 w 1572"/>
                <a:gd name="T89" fmla="*/ 580 h 2200"/>
                <a:gd name="T90" fmla="*/ 504 w 1572"/>
                <a:gd name="T91" fmla="*/ 564 h 2200"/>
                <a:gd name="T92" fmla="*/ 568 w 1572"/>
                <a:gd name="T93" fmla="*/ 544 h 2200"/>
                <a:gd name="T94" fmla="*/ 636 w 1572"/>
                <a:gd name="T95" fmla="*/ 492 h 2200"/>
                <a:gd name="T96" fmla="*/ 652 w 1572"/>
                <a:gd name="T97" fmla="*/ 456 h 2200"/>
                <a:gd name="T98" fmla="*/ 636 w 1572"/>
                <a:gd name="T99" fmla="*/ 368 h 2200"/>
                <a:gd name="T100" fmla="*/ 576 w 1572"/>
                <a:gd name="T101" fmla="*/ 324 h 2200"/>
                <a:gd name="T102" fmla="*/ 372 w 1572"/>
                <a:gd name="T103" fmla="*/ 252 h 2200"/>
                <a:gd name="T104" fmla="*/ 312 w 1572"/>
                <a:gd name="T105" fmla="*/ 228 h 2200"/>
                <a:gd name="T106" fmla="*/ 168 w 1572"/>
                <a:gd name="T107" fmla="*/ 188 h 2200"/>
                <a:gd name="T108" fmla="*/ 108 w 1572"/>
                <a:gd name="T109" fmla="*/ 172 h 2200"/>
                <a:gd name="T110" fmla="*/ 72 w 1572"/>
                <a:gd name="T111" fmla="*/ 156 h 2200"/>
                <a:gd name="T112" fmla="*/ 48 w 1572"/>
                <a:gd name="T113" fmla="*/ 148 h 2200"/>
                <a:gd name="T114" fmla="*/ 12 w 1572"/>
                <a:gd name="T115" fmla="*/ 128 h 2200"/>
                <a:gd name="T116" fmla="*/ 0 w 1572"/>
                <a:gd name="T117" fmla="*/ 124 h 2200"/>
                <a:gd name="T118" fmla="*/ 20 w 1572"/>
                <a:gd name="T119" fmla="*/ 68 h 2200"/>
                <a:gd name="T120" fmla="*/ 16 w 1572"/>
                <a:gd name="T121" fmla="*/ 0 h 22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72"/>
                <a:gd name="T184" fmla="*/ 0 h 2200"/>
                <a:gd name="T185" fmla="*/ 1572 w 1572"/>
                <a:gd name="T186" fmla="*/ 2200 h 220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72" h="2200">
                  <a:moveTo>
                    <a:pt x="712" y="2200"/>
                  </a:moveTo>
                  <a:cubicBezTo>
                    <a:pt x="749" y="2191"/>
                    <a:pt x="776" y="2164"/>
                    <a:pt x="812" y="2152"/>
                  </a:cubicBezTo>
                  <a:cubicBezTo>
                    <a:pt x="849" y="2158"/>
                    <a:pt x="852" y="2160"/>
                    <a:pt x="896" y="2156"/>
                  </a:cubicBezTo>
                  <a:cubicBezTo>
                    <a:pt x="929" y="2145"/>
                    <a:pt x="972" y="2127"/>
                    <a:pt x="988" y="2092"/>
                  </a:cubicBezTo>
                  <a:cubicBezTo>
                    <a:pt x="999" y="2068"/>
                    <a:pt x="998" y="2050"/>
                    <a:pt x="1016" y="2032"/>
                  </a:cubicBezTo>
                  <a:cubicBezTo>
                    <a:pt x="1022" y="2014"/>
                    <a:pt x="1028" y="1973"/>
                    <a:pt x="1044" y="1960"/>
                  </a:cubicBezTo>
                  <a:cubicBezTo>
                    <a:pt x="1056" y="1951"/>
                    <a:pt x="1073" y="1954"/>
                    <a:pt x="1088" y="1952"/>
                  </a:cubicBezTo>
                  <a:cubicBezTo>
                    <a:pt x="1133" y="1922"/>
                    <a:pt x="1120" y="1909"/>
                    <a:pt x="1136" y="1860"/>
                  </a:cubicBezTo>
                  <a:cubicBezTo>
                    <a:pt x="1140" y="1831"/>
                    <a:pt x="1151" y="1773"/>
                    <a:pt x="1184" y="1760"/>
                  </a:cubicBezTo>
                  <a:cubicBezTo>
                    <a:pt x="1204" y="1752"/>
                    <a:pt x="1227" y="1751"/>
                    <a:pt x="1248" y="1744"/>
                  </a:cubicBezTo>
                  <a:cubicBezTo>
                    <a:pt x="1245" y="1703"/>
                    <a:pt x="1237" y="1663"/>
                    <a:pt x="1224" y="1624"/>
                  </a:cubicBezTo>
                  <a:cubicBezTo>
                    <a:pt x="1218" y="1642"/>
                    <a:pt x="1229" y="1658"/>
                    <a:pt x="1244" y="1668"/>
                  </a:cubicBezTo>
                  <a:cubicBezTo>
                    <a:pt x="1253" y="1694"/>
                    <a:pt x="1262" y="1695"/>
                    <a:pt x="1288" y="1700"/>
                  </a:cubicBezTo>
                  <a:cubicBezTo>
                    <a:pt x="1335" y="1696"/>
                    <a:pt x="1360" y="1692"/>
                    <a:pt x="1376" y="1644"/>
                  </a:cubicBezTo>
                  <a:cubicBezTo>
                    <a:pt x="1381" y="1604"/>
                    <a:pt x="1377" y="1622"/>
                    <a:pt x="1388" y="1588"/>
                  </a:cubicBezTo>
                  <a:cubicBezTo>
                    <a:pt x="1389" y="1584"/>
                    <a:pt x="1392" y="1576"/>
                    <a:pt x="1392" y="1576"/>
                  </a:cubicBezTo>
                  <a:cubicBezTo>
                    <a:pt x="1395" y="1552"/>
                    <a:pt x="1395" y="1532"/>
                    <a:pt x="1408" y="1512"/>
                  </a:cubicBezTo>
                  <a:cubicBezTo>
                    <a:pt x="1415" y="1470"/>
                    <a:pt x="1421" y="1436"/>
                    <a:pt x="1448" y="1404"/>
                  </a:cubicBezTo>
                  <a:cubicBezTo>
                    <a:pt x="1459" y="1390"/>
                    <a:pt x="1457" y="1382"/>
                    <a:pt x="1472" y="1372"/>
                  </a:cubicBezTo>
                  <a:cubicBezTo>
                    <a:pt x="1477" y="1356"/>
                    <a:pt x="1494" y="1341"/>
                    <a:pt x="1508" y="1332"/>
                  </a:cubicBezTo>
                  <a:cubicBezTo>
                    <a:pt x="1511" y="1328"/>
                    <a:pt x="1513" y="1323"/>
                    <a:pt x="1516" y="1320"/>
                  </a:cubicBezTo>
                  <a:cubicBezTo>
                    <a:pt x="1519" y="1317"/>
                    <a:pt x="1525" y="1316"/>
                    <a:pt x="1528" y="1312"/>
                  </a:cubicBezTo>
                  <a:cubicBezTo>
                    <a:pt x="1548" y="1288"/>
                    <a:pt x="1564" y="1263"/>
                    <a:pt x="1572" y="1232"/>
                  </a:cubicBezTo>
                  <a:cubicBezTo>
                    <a:pt x="1569" y="1202"/>
                    <a:pt x="1568" y="1162"/>
                    <a:pt x="1540" y="1144"/>
                  </a:cubicBezTo>
                  <a:cubicBezTo>
                    <a:pt x="1527" y="1105"/>
                    <a:pt x="1459" y="1092"/>
                    <a:pt x="1424" y="1088"/>
                  </a:cubicBezTo>
                  <a:cubicBezTo>
                    <a:pt x="1411" y="1084"/>
                    <a:pt x="1401" y="1075"/>
                    <a:pt x="1388" y="1072"/>
                  </a:cubicBezTo>
                  <a:cubicBezTo>
                    <a:pt x="1363" y="1067"/>
                    <a:pt x="1340" y="1060"/>
                    <a:pt x="1316" y="1052"/>
                  </a:cubicBezTo>
                  <a:cubicBezTo>
                    <a:pt x="1274" y="1038"/>
                    <a:pt x="1233" y="1033"/>
                    <a:pt x="1196" y="1008"/>
                  </a:cubicBezTo>
                  <a:cubicBezTo>
                    <a:pt x="1181" y="1012"/>
                    <a:pt x="1168" y="1014"/>
                    <a:pt x="1156" y="1024"/>
                  </a:cubicBezTo>
                  <a:cubicBezTo>
                    <a:pt x="1140" y="1037"/>
                    <a:pt x="1135" y="1058"/>
                    <a:pt x="1112" y="1064"/>
                  </a:cubicBezTo>
                  <a:cubicBezTo>
                    <a:pt x="1088" y="1070"/>
                    <a:pt x="1101" y="1067"/>
                    <a:pt x="1072" y="1072"/>
                  </a:cubicBezTo>
                  <a:cubicBezTo>
                    <a:pt x="1016" y="1070"/>
                    <a:pt x="990" y="1081"/>
                    <a:pt x="952" y="1056"/>
                  </a:cubicBezTo>
                  <a:cubicBezTo>
                    <a:pt x="942" y="1027"/>
                    <a:pt x="946" y="1040"/>
                    <a:pt x="940" y="1016"/>
                  </a:cubicBezTo>
                  <a:cubicBezTo>
                    <a:pt x="944" y="999"/>
                    <a:pt x="942" y="979"/>
                    <a:pt x="952" y="964"/>
                  </a:cubicBezTo>
                  <a:cubicBezTo>
                    <a:pt x="954" y="960"/>
                    <a:pt x="960" y="961"/>
                    <a:pt x="964" y="960"/>
                  </a:cubicBezTo>
                  <a:cubicBezTo>
                    <a:pt x="969" y="944"/>
                    <a:pt x="995" y="917"/>
                    <a:pt x="1008" y="900"/>
                  </a:cubicBezTo>
                  <a:cubicBezTo>
                    <a:pt x="1045" y="790"/>
                    <a:pt x="895" y="743"/>
                    <a:pt x="816" y="736"/>
                  </a:cubicBezTo>
                  <a:cubicBezTo>
                    <a:pt x="801" y="731"/>
                    <a:pt x="797" y="721"/>
                    <a:pt x="784" y="712"/>
                  </a:cubicBezTo>
                  <a:cubicBezTo>
                    <a:pt x="781" y="708"/>
                    <a:pt x="780" y="703"/>
                    <a:pt x="776" y="700"/>
                  </a:cubicBezTo>
                  <a:cubicBezTo>
                    <a:pt x="773" y="697"/>
                    <a:pt x="767" y="699"/>
                    <a:pt x="764" y="696"/>
                  </a:cubicBezTo>
                  <a:cubicBezTo>
                    <a:pt x="761" y="693"/>
                    <a:pt x="763" y="687"/>
                    <a:pt x="760" y="684"/>
                  </a:cubicBezTo>
                  <a:cubicBezTo>
                    <a:pt x="757" y="680"/>
                    <a:pt x="752" y="679"/>
                    <a:pt x="748" y="676"/>
                  </a:cubicBezTo>
                  <a:cubicBezTo>
                    <a:pt x="744" y="664"/>
                    <a:pt x="724" y="648"/>
                    <a:pt x="712" y="640"/>
                  </a:cubicBezTo>
                  <a:cubicBezTo>
                    <a:pt x="668" y="574"/>
                    <a:pt x="548" y="587"/>
                    <a:pt x="480" y="584"/>
                  </a:cubicBezTo>
                  <a:cubicBezTo>
                    <a:pt x="476" y="583"/>
                    <a:pt x="468" y="584"/>
                    <a:pt x="468" y="580"/>
                  </a:cubicBezTo>
                  <a:cubicBezTo>
                    <a:pt x="468" y="574"/>
                    <a:pt x="492" y="568"/>
                    <a:pt x="504" y="564"/>
                  </a:cubicBezTo>
                  <a:cubicBezTo>
                    <a:pt x="528" y="556"/>
                    <a:pt x="542" y="548"/>
                    <a:pt x="568" y="544"/>
                  </a:cubicBezTo>
                  <a:cubicBezTo>
                    <a:pt x="601" y="533"/>
                    <a:pt x="610" y="509"/>
                    <a:pt x="636" y="492"/>
                  </a:cubicBezTo>
                  <a:cubicBezTo>
                    <a:pt x="646" y="463"/>
                    <a:pt x="639" y="475"/>
                    <a:pt x="652" y="456"/>
                  </a:cubicBezTo>
                  <a:cubicBezTo>
                    <a:pt x="650" y="432"/>
                    <a:pt x="654" y="391"/>
                    <a:pt x="636" y="368"/>
                  </a:cubicBezTo>
                  <a:cubicBezTo>
                    <a:pt x="617" y="343"/>
                    <a:pt x="601" y="341"/>
                    <a:pt x="576" y="324"/>
                  </a:cubicBezTo>
                  <a:cubicBezTo>
                    <a:pt x="512" y="281"/>
                    <a:pt x="446" y="271"/>
                    <a:pt x="372" y="252"/>
                  </a:cubicBezTo>
                  <a:cubicBezTo>
                    <a:pt x="351" y="247"/>
                    <a:pt x="332" y="235"/>
                    <a:pt x="312" y="228"/>
                  </a:cubicBezTo>
                  <a:cubicBezTo>
                    <a:pt x="268" y="211"/>
                    <a:pt x="215" y="195"/>
                    <a:pt x="168" y="188"/>
                  </a:cubicBezTo>
                  <a:cubicBezTo>
                    <a:pt x="147" y="174"/>
                    <a:pt x="136" y="175"/>
                    <a:pt x="108" y="172"/>
                  </a:cubicBezTo>
                  <a:cubicBezTo>
                    <a:pt x="89" y="159"/>
                    <a:pt x="101" y="166"/>
                    <a:pt x="72" y="156"/>
                  </a:cubicBezTo>
                  <a:cubicBezTo>
                    <a:pt x="64" y="153"/>
                    <a:pt x="48" y="148"/>
                    <a:pt x="48" y="148"/>
                  </a:cubicBezTo>
                  <a:cubicBezTo>
                    <a:pt x="30" y="130"/>
                    <a:pt x="41" y="138"/>
                    <a:pt x="12" y="128"/>
                  </a:cubicBezTo>
                  <a:cubicBezTo>
                    <a:pt x="8" y="127"/>
                    <a:pt x="0" y="124"/>
                    <a:pt x="0" y="124"/>
                  </a:cubicBezTo>
                  <a:cubicBezTo>
                    <a:pt x="5" y="105"/>
                    <a:pt x="14" y="87"/>
                    <a:pt x="20" y="68"/>
                  </a:cubicBezTo>
                  <a:cubicBezTo>
                    <a:pt x="19" y="45"/>
                    <a:pt x="16" y="0"/>
                    <a:pt x="16" y="0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61" name="Freeform 11"/>
            <p:cNvSpPr>
              <a:spLocks/>
            </p:cNvSpPr>
            <p:nvPr/>
          </p:nvSpPr>
          <p:spPr bwMode="auto">
            <a:xfrm>
              <a:off x="1936" y="523"/>
              <a:ext cx="592" cy="761"/>
            </a:xfrm>
            <a:custGeom>
              <a:avLst/>
              <a:gdLst>
                <a:gd name="T0" fmla="*/ 120 w 592"/>
                <a:gd name="T1" fmla="*/ 761 h 761"/>
                <a:gd name="T2" fmla="*/ 104 w 592"/>
                <a:gd name="T3" fmla="*/ 621 h 761"/>
                <a:gd name="T4" fmla="*/ 92 w 592"/>
                <a:gd name="T5" fmla="*/ 569 h 761"/>
                <a:gd name="T6" fmla="*/ 124 w 592"/>
                <a:gd name="T7" fmla="*/ 517 h 761"/>
                <a:gd name="T8" fmla="*/ 180 w 592"/>
                <a:gd name="T9" fmla="*/ 473 h 761"/>
                <a:gd name="T10" fmla="*/ 204 w 592"/>
                <a:gd name="T11" fmla="*/ 457 h 761"/>
                <a:gd name="T12" fmla="*/ 212 w 592"/>
                <a:gd name="T13" fmla="*/ 433 h 761"/>
                <a:gd name="T14" fmla="*/ 216 w 592"/>
                <a:gd name="T15" fmla="*/ 421 h 761"/>
                <a:gd name="T16" fmla="*/ 188 w 592"/>
                <a:gd name="T17" fmla="*/ 301 h 761"/>
                <a:gd name="T18" fmla="*/ 0 w 592"/>
                <a:gd name="T19" fmla="*/ 245 h 761"/>
                <a:gd name="T20" fmla="*/ 148 w 592"/>
                <a:gd name="T21" fmla="*/ 257 h 761"/>
                <a:gd name="T22" fmla="*/ 236 w 592"/>
                <a:gd name="T23" fmla="*/ 261 h 761"/>
                <a:gd name="T24" fmla="*/ 276 w 592"/>
                <a:gd name="T25" fmla="*/ 249 h 761"/>
                <a:gd name="T26" fmla="*/ 284 w 592"/>
                <a:gd name="T27" fmla="*/ 237 h 761"/>
                <a:gd name="T28" fmla="*/ 296 w 592"/>
                <a:gd name="T29" fmla="*/ 233 h 761"/>
                <a:gd name="T30" fmla="*/ 312 w 592"/>
                <a:gd name="T31" fmla="*/ 217 h 761"/>
                <a:gd name="T32" fmla="*/ 232 w 592"/>
                <a:gd name="T33" fmla="*/ 117 h 761"/>
                <a:gd name="T34" fmla="*/ 228 w 592"/>
                <a:gd name="T35" fmla="*/ 81 h 761"/>
                <a:gd name="T36" fmla="*/ 320 w 592"/>
                <a:gd name="T37" fmla="*/ 101 h 761"/>
                <a:gd name="T38" fmla="*/ 344 w 592"/>
                <a:gd name="T39" fmla="*/ 113 h 761"/>
                <a:gd name="T40" fmla="*/ 368 w 592"/>
                <a:gd name="T41" fmla="*/ 121 h 761"/>
                <a:gd name="T42" fmla="*/ 444 w 592"/>
                <a:gd name="T43" fmla="*/ 113 h 761"/>
                <a:gd name="T44" fmla="*/ 448 w 592"/>
                <a:gd name="T45" fmla="*/ 101 h 761"/>
                <a:gd name="T46" fmla="*/ 460 w 592"/>
                <a:gd name="T47" fmla="*/ 93 h 761"/>
                <a:gd name="T48" fmla="*/ 540 w 592"/>
                <a:gd name="T49" fmla="*/ 25 h 761"/>
                <a:gd name="T50" fmla="*/ 564 w 592"/>
                <a:gd name="T51" fmla="*/ 17 h 761"/>
                <a:gd name="T52" fmla="*/ 576 w 592"/>
                <a:gd name="T53" fmla="*/ 13 h 761"/>
                <a:gd name="T54" fmla="*/ 592 w 592"/>
                <a:gd name="T55" fmla="*/ 1 h 76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92"/>
                <a:gd name="T85" fmla="*/ 0 h 761"/>
                <a:gd name="T86" fmla="*/ 592 w 592"/>
                <a:gd name="T87" fmla="*/ 761 h 76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92" h="761">
                  <a:moveTo>
                    <a:pt x="120" y="761"/>
                  </a:moveTo>
                  <a:cubicBezTo>
                    <a:pt x="117" y="713"/>
                    <a:pt x="111" y="668"/>
                    <a:pt x="104" y="621"/>
                  </a:cubicBezTo>
                  <a:cubicBezTo>
                    <a:pt x="101" y="603"/>
                    <a:pt x="92" y="569"/>
                    <a:pt x="92" y="569"/>
                  </a:cubicBezTo>
                  <a:cubicBezTo>
                    <a:pt x="96" y="547"/>
                    <a:pt x="105" y="530"/>
                    <a:pt x="124" y="517"/>
                  </a:cubicBezTo>
                  <a:cubicBezTo>
                    <a:pt x="137" y="497"/>
                    <a:pt x="160" y="486"/>
                    <a:pt x="180" y="473"/>
                  </a:cubicBezTo>
                  <a:cubicBezTo>
                    <a:pt x="188" y="468"/>
                    <a:pt x="204" y="457"/>
                    <a:pt x="204" y="457"/>
                  </a:cubicBezTo>
                  <a:cubicBezTo>
                    <a:pt x="207" y="449"/>
                    <a:pt x="209" y="441"/>
                    <a:pt x="212" y="433"/>
                  </a:cubicBezTo>
                  <a:cubicBezTo>
                    <a:pt x="213" y="429"/>
                    <a:pt x="216" y="421"/>
                    <a:pt x="216" y="421"/>
                  </a:cubicBezTo>
                  <a:cubicBezTo>
                    <a:pt x="212" y="378"/>
                    <a:pt x="220" y="333"/>
                    <a:pt x="188" y="301"/>
                  </a:cubicBezTo>
                  <a:cubicBezTo>
                    <a:pt x="168" y="242"/>
                    <a:pt x="42" y="248"/>
                    <a:pt x="0" y="245"/>
                  </a:cubicBezTo>
                  <a:cubicBezTo>
                    <a:pt x="49" y="252"/>
                    <a:pt x="99" y="253"/>
                    <a:pt x="148" y="257"/>
                  </a:cubicBezTo>
                  <a:cubicBezTo>
                    <a:pt x="192" y="272"/>
                    <a:pt x="164" y="266"/>
                    <a:pt x="236" y="261"/>
                  </a:cubicBezTo>
                  <a:cubicBezTo>
                    <a:pt x="265" y="251"/>
                    <a:pt x="252" y="255"/>
                    <a:pt x="276" y="249"/>
                  </a:cubicBezTo>
                  <a:cubicBezTo>
                    <a:pt x="279" y="245"/>
                    <a:pt x="280" y="240"/>
                    <a:pt x="284" y="237"/>
                  </a:cubicBezTo>
                  <a:cubicBezTo>
                    <a:pt x="287" y="234"/>
                    <a:pt x="293" y="236"/>
                    <a:pt x="296" y="233"/>
                  </a:cubicBezTo>
                  <a:cubicBezTo>
                    <a:pt x="317" y="212"/>
                    <a:pt x="280" y="228"/>
                    <a:pt x="312" y="217"/>
                  </a:cubicBezTo>
                  <a:cubicBezTo>
                    <a:pt x="329" y="148"/>
                    <a:pt x="287" y="131"/>
                    <a:pt x="232" y="117"/>
                  </a:cubicBezTo>
                  <a:cubicBezTo>
                    <a:pt x="221" y="101"/>
                    <a:pt x="217" y="98"/>
                    <a:pt x="228" y="81"/>
                  </a:cubicBezTo>
                  <a:cubicBezTo>
                    <a:pt x="264" y="84"/>
                    <a:pt x="286" y="93"/>
                    <a:pt x="320" y="101"/>
                  </a:cubicBezTo>
                  <a:cubicBezTo>
                    <a:pt x="342" y="106"/>
                    <a:pt x="322" y="103"/>
                    <a:pt x="344" y="113"/>
                  </a:cubicBezTo>
                  <a:cubicBezTo>
                    <a:pt x="352" y="116"/>
                    <a:pt x="368" y="121"/>
                    <a:pt x="368" y="121"/>
                  </a:cubicBezTo>
                  <a:cubicBezTo>
                    <a:pt x="393" y="119"/>
                    <a:pt x="424" y="129"/>
                    <a:pt x="444" y="113"/>
                  </a:cubicBezTo>
                  <a:cubicBezTo>
                    <a:pt x="447" y="110"/>
                    <a:pt x="445" y="104"/>
                    <a:pt x="448" y="101"/>
                  </a:cubicBezTo>
                  <a:cubicBezTo>
                    <a:pt x="451" y="97"/>
                    <a:pt x="456" y="96"/>
                    <a:pt x="460" y="93"/>
                  </a:cubicBezTo>
                  <a:cubicBezTo>
                    <a:pt x="474" y="52"/>
                    <a:pt x="504" y="41"/>
                    <a:pt x="540" y="25"/>
                  </a:cubicBezTo>
                  <a:cubicBezTo>
                    <a:pt x="548" y="22"/>
                    <a:pt x="556" y="20"/>
                    <a:pt x="564" y="17"/>
                  </a:cubicBezTo>
                  <a:cubicBezTo>
                    <a:pt x="568" y="16"/>
                    <a:pt x="576" y="13"/>
                    <a:pt x="576" y="13"/>
                  </a:cubicBezTo>
                  <a:cubicBezTo>
                    <a:pt x="589" y="0"/>
                    <a:pt x="582" y="1"/>
                    <a:pt x="592" y="1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62" name="Freeform 12"/>
            <p:cNvSpPr>
              <a:spLocks/>
            </p:cNvSpPr>
            <p:nvPr/>
          </p:nvSpPr>
          <p:spPr bwMode="auto">
            <a:xfrm>
              <a:off x="599" y="680"/>
              <a:ext cx="645" cy="316"/>
            </a:xfrm>
            <a:custGeom>
              <a:avLst/>
              <a:gdLst>
                <a:gd name="T0" fmla="*/ 53 w 645"/>
                <a:gd name="T1" fmla="*/ 8 h 316"/>
                <a:gd name="T2" fmla="*/ 21 w 645"/>
                <a:gd name="T3" fmla="*/ 36 h 316"/>
                <a:gd name="T4" fmla="*/ 13 w 645"/>
                <a:gd name="T5" fmla="*/ 108 h 316"/>
                <a:gd name="T6" fmla="*/ 29 w 645"/>
                <a:gd name="T7" fmla="*/ 132 h 316"/>
                <a:gd name="T8" fmla="*/ 37 w 645"/>
                <a:gd name="T9" fmla="*/ 144 h 316"/>
                <a:gd name="T10" fmla="*/ 117 w 645"/>
                <a:gd name="T11" fmla="*/ 252 h 316"/>
                <a:gd name="T12" fmla="*/ 177 w 645"/>
                <a:gd name="T13" fmla="*/ 216 h 316"/>
                <a:gd name="T14" fmla="*/ 181 w 645"/>
                <a:gd name="T15" fmla="*/ 204 h 316"/>
                <a:gd name="T16" fmla="*/ 173 w 645"/>
                <a:gd name="T17" fmla="*/ 232 h 316"/>
                <a:gd name="T18" fmla="*/ 157 w 645"/>
                <a:gd name="T19" fmla="*/ 256 h 316"/>
                <a:gd name="T20" fmla="*/ 177 w 645"/>
                <a:gd name="T21" fmla="*/ 272 h 316"/>
                <a:gd name="T22" fmla="*/ 185 w 645"/>
                <a:gd name="T23" fmla="*/ 284 h 316"/>
                <a:gd name="T24" fmla="*/ 289 w 645"/>
                <a:gd name="T25" fmla="*/ 300 h 316"/>
                <a:gd name="T26" fmla="*/ 333 w 645"/>
                <a:gd name="T27" fmla="*/ 308 h 316"/>
                <a:gd name="T28" fmla="*/ 357 w 645"/>
                <a:gd name="T29" fmla="*/ 316 h 316"/>
                <a:gd name="T30" fmla="*/ 465 w 645"/>
                <a:gd name="T31" fmla="*/ 296 h 316"/>
                <a:gd name="T32" fmla="*/ 441 w 645"/>
                <a:gd name="T33" fmla="*/ 268 h 316"/>
                <a:gd name="T34" fmla="*/ 401 w 645"/>
                <a:gd name="T35" fmla="*/ 252 h 316"/>
                <a:gd name="T36" fmla="*/ 373 w 645"/>
                <a:gd name="T37" fmla="*/ 216 h 316"/>
                <a:gd name="T38" fmla="*/ 357 w 645"/>
                <a:gd name="T39" fmla="*/ 176 h 316"/>
                <a:gd name="T40" fmla="*/ 385 w 645"/>
                <a:gd name="T41" fmla="*/ 144 h 316"/>
                <a:gd name="T42" fmla="*/ 417 w 645"/>
                <a:gd name="T43" fmla="*/ 112 h 316"/>
                <a:gd name="T44" fmla="*/ 481 w 645"/>
                <a:gd name="T45" fmla="*/ 0 h 316"/>
                <a:gd name="T46" fmla="*/ 501 w 645"/>
                <a:gd name="T47" fmla="*/ 4 h 316"/>
                <a:gd name="T48" fmla="*/ 529 w 645"/>
                <a:gd name="T49" fmla="*/ 64 h 316"/>
                <a:gd name="T50" fmla="*/ 573 w 645"/>
                <a:gd name="T51" fmla="*/ 120 h 316"/>
                <a:gd name="T52" fmla="*/ 629 w 645"/>
                <a:gd name="T53" fmla="*/ 172 h 316"/>
                <a:gd name="T54" fmla="*/ 645 w 645"/>
                <a:gd name="T55" fmla="*/ 196 h 316"/>
                <a:gd name="T56" fmla="*/ 613 w 645"/>
                <a:gd name="T57" fmla="*/ 256 h 316"/>
                <a:gd name="T58" fmla="*/ 565 w 645"/>
                <a:gd name="T59" fmla="*/ 260 h 316"/>
                <a:gd name="T60" fmla="*/ 501 w 645"/>
                <a:gd name="T61" fmla="*/ 284 h 316"/>
                <a:gd name="T62" fmla="*/ 477 w 645"/>
                <a:gd name="T63" fmla="*/ 296 h 3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45"/>
                <a:gd name="T97" fmla="*/ 0 h 316"/>
                <a:gd name="T98" fmla="*/ 645 w 645"/>
                <a:gd name="T99" fmla="*/ 316 h 31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45" h="316">
                  <a:moveTo>
                    <a:pt x="53" y="8"/>
                  </a:moveTo>
                  <a:cubicBezTo>
                    <a:pt x="40" y="17"/>
                    <a:pt x="34" y="27"/>
                    <a:pt x="21" y="36"/>
                  </a:cubicBezTo>
                  <a:cubicBezTo>
                    <a:pt x="13" y="68"/>
                    <a:pt x="0" y="65"/>
                    <a:pt x="13" y="108"/>
                  </a:cubicBezTo>
                  <a:cubicBezTo>
                    <a:pt x="16" y="117"/>
                    <a:pt x="24" y="124"/>
                    <a:pt x="29" y="132"/>
                  </a:cubicBezTo>
                  <a:cubicBezTo>
                    <a:pt x="32" y="136"/>
                    <a:pt x="35" y="139"/>
                    <a:pt x="37" y="144"/>
                  </a:cubicBezTo>
                  <a:cubicBezTo>
                    <a:pt x="51" y="185"/>
                    <a:pt x="73" y="237"/>
                    <a:pt x="117" y="252"/>
                  </a:cubicBezTo>
                  <a:cubicBezTo>
                    <a:pt x="156" y="245"/>
                    <a:pt x="150" y="243"/>
                    <a:pt x="177" y="216"/>
                  </a:cubicBezTo>
                  <a:cubicBezTo>
                    <a:pt x="178" y="212"/>
                    <a:pt x="181" y="200"/>
                    <a:pt x="181" y="204"/>
                  </a:cubicBezTo>
                  <a:cubicBezTo>
                    <a:pt x="181" y="206"/>
                    <a:pt x="175" y="229"/>
                    <a:pt x="173" y="232"/>
                  </a:cubicBezTo>
                  <a:cubicBezTo>
                    <a:pt x="168" y="240"/>
                    <a:pt x="157" y="256"/>
                    <a:pt x="157" y="256"/>
                  </a:cubicBezTo>
                  <a:cubicBezTo>
                    <a:pt x="165" y="281"/>
                    <a:pt x="153" y="256"/>
                    <a:pt x="177" y="272"/>
                  </a:cubicBezTo>
                  <a:cubicBezTo>
                    <a:pt x="181" y="275"/>
                    <a:pt x="181" y="281"/>
                    <a:pt x="185" y="284"/>
                  </a:cubicBezTo>
                  <a:cubicBezTo>
                    <a:pt x="207" y="302"/>
                    <a:pt x="264" y="297"/>
                    <a:pt x="289" y="300"/>
                  </a:cubicBezTo>
                  <a:cubicBezTo>
                    <a:pt x="295" y="301"/>
                    <a:pt x="326" y="306"/>
                    <a:pt x="333" y="308"/>
                  </a:cubicBezTo>
                  <a:cubicBezTo>
                    <a:pt x="341" y="310"/>
                    <a:pt x="357" y="316"/>
                    <a:pt x="357" y="316"/>
                  </a:cubicBezTo>
                  <a:cubicBezTo>
                    <a:pt x="394" y="312"/>
                    <a:pt x="428" y="302"/>
                    <a:pt x="465" y="296"/>
                  </a:cubicBezTo>
                  <a:cubicBezTo>
                    <a:pt x="445" y="289"/>
                    <a:pt x="456" y="280"/>
                    <a:pt x="441" y="268"/>
                  </a:cubicBezTo>
                  <a:cubicBezTo>
                    <a:pt x="430" y="259"/>
                    <a:pt x="401" y="252"/>
                    <a:pt x="401" y="252"/>
                  </a:cubicBezTo>
                  <a:cubicBezTo>
                    <a:pt x="382" y="223"/>
                    <a:pt x="392" y="235"/>
                    <a:pt x="373" y="216"/>
                  </a:cubicBezTo>
                  <a:cubicBezTo>
                    <a:pt x="368" y="201"/>
                    <a:pt x="361" y="191"/>
                    <a:pt x="357" y="176"/>
                  </a:cubicBezTo>
                  <a:cubicBezTo>
                    <a:pt x="365" y="160"/>
                    <a:pt x="367" y="150"/>
                    <a:pt x="385" y="144"/>
                  </a:cubicBezTo>
                  <a:cubicBezTo>
                    <a:pt x="394" y="130"/>
                    <a:pt x="403" y="121"/>
                    <a:pt x="417" y="112"/>
                  </a:cubicBezTo>
                  <a:cubicBezTo>
                    <a:pt x="439" y="79"/>
                    <a:pt x="469" y="37"/>
                    <a:pt x="481" y="0"/>
                  </a:cubicBezTo>
                  <a:cubicBezTo>
                    <a:pt x="488" y="1"/>
                    <a:pt x="495" y="1"/>
                    <a:pt x="501" y="4"/>
                  </a:cubicBezTo>
                  <a:cubicBezTo>
                    <a:pt x="516" y="13"/>
                    <a:pt x="521" y="52"/>
                    <a:pt x="529" y="64"/>
                  </a:cubicBezTo>
                  <a:cubicBezTo>
                    <a:pt x="543" y="84"/>
                    <a:pt x="553" y="106"/>
                    <a:pt x="573" y="120"/>
                  </a:cubicBezTo>
                  <a:cubicBezTo>
                    <a:pt x="588" y="142"/>
                    <a:pt x="613" y="149"/>
                    <a:pt x="629" y="172"/>
                  </a:cubicBezTo>
                  <a:cubicBezTo>
                    <a:pt x="634" y="180"/>
                    <a:pt x="645" y="196"/>
                    <a:pt x="645" y="196"/>
                  </a:cubicBezTo>
                  <a:cubicBezTo>
                    <a:pt x="638" y="217"/>
                    <a:pt x="625" y="237"/>
                    <a:pt x="613" y="256"/>
                  </a:cubicBezTo>
                  <a:cubicBezTo>
                    <a:pt x="604" y="269"/>
                    <a:pt x="581" y="259"/>
                    <a:pt x="565" y="260"/>
                  </a:cubicBezTo>
                  <a:cubicBezTo>
                    <a:pt x="543" y="267"/>
                    <a:pt x="523" y="277"/>
                    <a:pt x="501" y="284"/>
                  </a:cubicBezTo>
                  <a:cubicBezTo>
                    <a:pt x="494" y="286"/>
                    <a:pt x="477" y="287"/>
                    <a:pt x="477" y="296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63" name="Freeform 13"/>
            <p:cNvSpPr>
              <a:spLocks/>
            </p:cNvSpPr>
            <p:nvPr/>
          </p:nvSpPr>
          <p:spPr bwMode="auto">
            <a:xfrm>
              <a:off x="1160" y="668"/>
              <a:ext cx="772" cy="376"/>
            </a:xfrm>
            <a:custGeom>
              <a:avLst/>
              <a:gdLst>
                <a:gd name="T0" fmla="*/ 0 w 772"/>
                <a:gd name="T1" fmla="*/ 348 h 376"/>
                <a:gd name="T2" fmla="*/ 204 w 772"/>
                <a:gd name="T3" fmla="*/ 356 h 376"/>
                <a:gd name="T4" fmla="*/ 272 w 772"/>
                <a:gd name="T5" fmla="*/ 328 h 376"/>
                <a:gd name="T6" fmla="*/ 308 w 772"/>
                <a:gd name="T7" fmla="*/ 312 h 376"/>
                <a:gd name="T8" fmla="*/ 344 w 772"/>
                <a:gd name="T9" fmla="*/ 280 h 376"/>
                <a:gd name="T10" fmla="*/ 376 w 772"/>
                <a:gd name="T11" fmla="*/ 264 h 376"/>
                <a:gd name="T12" fmla="*/ 440 w 772"/>
                <a:gd name="T13" fmla="*/ 192 h 376"/>
                <a:gd name="T14" fmla="*/ 480 w 772"/>
                <a:gd name="T15" fmla="*/ 144 h 376"/>
                <a:gd name="T16" fmla="*/ 552 w 772"/>
                <a:gd name="T17" fmla="*/ 36 h 376"/>
                <a:gd name="T18" fmla="*/ 568 w 772"/>
                <a:gd name="T19" fmla="*/ 0 h 376"/>
                <a:gd name="T20" fmla="*/ 592 w 772"/>
                <a:gd name="T21" fmla="*/ 60 h 376"/>
                <a:gd name="T22" fmla="*/ 684 w 772"/>
                <a:gd name="T23" fmla="*/ 104 h 376"/>
                <a:gd name="T24" fmla="*/ 772 w 772"/>
                <a:gd name="T25" fmla="*/ 104 h 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6"/>
                <a:gd name="T41" fmla="*/ 772 w 772"/>
                <a:gd name="T42" fmla="*/ 376 h 37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6">
                  <a:moveTo>
                    <a:pt x="0" y="348"/>
                  </a:moveTo>
                  <a:cubicBezTo>
                    <a:pt x="42" y="376"/>
                    <a:pt x="191" y="356"/>
                    <a:pt x="204" y="356"/>
                  </a:cubicBezTo>
                  <a:cubicBezTo>
                    <a:pt x="228" y="348"/>
                    <a:pt x="250" y="339"/>
                    <a:pt x="272" y="328"/>
                  </a:cubicBezTo>
                  <a:cubicBezTo>
                    <a:pt x="284" y="322"/>
                    <a:pt x="308" y="312"/>
                    <a:pt x="308" y="312"/>
                  </a:cubicBezTo>
                  <a:cubicBezTo>
                    <a:pt x="317" y="298"/>
                    <a:pt x="330" y="288"/>
                    <a:pt x="344" y="280"/>
                  </a:cubicBezTo>
                  <a:cubicBezTo>
                    <a:pt x="354" y="274"/>
                    <a:pt x="376" y="264"/>
                    <a:pt x="376" y="264"/>
                  </a:cubicBezTo>
                  <a:cubicBezTo>
                    <a:pt x="383" y="243"/>
                    <a:pt x="423" y="209"/>
                    <a:pt x="440" y="192"/>
                  </a:cubicBezTo>
                  <a:cubicBezTo>
                    <a:pt x="447" y="171"/>
                    <a:pt x="461" y="156"/>
                    <a:pt x="480" y="144"/>
                  </a:cubicBezTo>
                  <a:cubicBezTo>
                    <a:pt x="505" y="107"/>
                    <a:pt x="520" y="68"/>
                    <a:pt x="552" y="36"/>
                  </a:cubicBezTo>
                  <a:cubicBezTo>
                    <a:pt x="556" y="23"/>
                    <a:pt x="564" y="13"/>
                    <a:pt x="568" y="0"/>
                  </a:cubicBezTo>
                  <a:cubicBezTo>
                    <a:pt x="574" y="10"/>
                    <a:pt x="588" y="57"/>
                    <a:pt x="592" y="60"/>
                  </a:cubicBezTo>
                  <a:cubicBezTo>
                    <a:pt x="626" y="83"/>
                    <a:pt x="640" y="103"/>
                    <a:pt x="684" y="104"/>
                  </a:cubicBezTo>
                  <a:cubicBezTo>
                    <a:pt x="713" y="105"/>
                    <a:pt x="743" y="104"/>
                    <a:pt x="772" y="104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64" name="Freeform 14"/>
            <p:cNvSpPr>
              <a:spLocks/>
            </p:cNvSpPr>
            <p:nvPr/>
          </p:nvSpPr>
          <p:spPr bwMode="auto">
            <a:xfrm>
              <a:off x="1180" y="1024"/>
              <a:ext cx="864" cy="140"/>
            </a:xfrm>
            <a:custGeom>
              <a:avLst/>
              <a:gdLst>
                <a:gd name="T0" fmla="*/ 0 w 864"/>
                <a:gd name="T1" fmla="*/ 0 h 140"/>
                <a:gd name="T2" fmla="*/ 24 w 864"/>
                <a:gd name="T3" fmla="*/ 16 h 140"/>
                <a:gd name="T4" fmla="*/ 32 w 864"/>
                <a:gd name="T5" fmla="*/ 28 h 140"/>
                <a:gd name="T6" fmla="*/ 56 w 864"/>
                <a:gd name="T7" fmla="*/ 36 h 140"/>
                <a:gd name="T8" fmla="*/ 144 w 864"/>
                <a:gd name="T9" fmla="*/ 76 h 140"/>
                <a:gd name="T10" fmla="*/ 204 w 864"/>
                <a:gd name="T11" fmla="*/ 100 h 140"/>
                <a:gd name="T12" fmla="*/ 228 w 864"/>
                <a:gd name="T13" fmla="*/ 108 h 140"/>
                <a:gd name="T14" fmla="*/ 496 w 864"/>
                <a:gd name="T15" fmla="*/ 84 h 140"/>
                <a:gd name="T16" fmla="*/ 596 w 864"/>
                <a:gd name="T17" fmla="*/ 60 h 140"/>
                <a:gd name="T18" fmla="*/ 640 w 864"/>
                <a:gd name="T19" fmla="*/ 48 h 140"/>
                <a:gd name="T20" fmla="*/ 772 w 864"/>
                <a:gd name="T21" fmla="*/ 52 h 140"/>
                <a:gd name="T22" fmla="*/ 796 w 864"/>
                <a:gd name="T23" fmla="*/ 60 h 140"/>
                <a:gd name="T24" fmla="*/ 816 w 864"/>
                <a:gd name="T25" fmla="*/ 76 h 140"/>
                <a:gd name="T26" fmla="*/ 840 w 864"/>
                <a:gd name="T27" fmla="*/ 92 h 140"/>
                <a:gd name="T28" fmla="*/ 856 w 864"/>
                <a:gd name="T29" fmla="*/ 116 h 140"/>
                <a:gd name="T30" fmla="*/ 864 w 864"/>
                <a:gd name="T31" fmla="*/ 140 h 1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64"/>
                <a:gd name="T49" fmla="*/ 0 h 140"/>
                <a:gd name="T50" fmla="*/ 864 w 864"/>
                <a:gd name="T51" fmla="*/ 140 h 1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64" h="140">
                  <a:moveTo>
                    <a:pt x="0" y="0"/>
                  </a:moveTo>
                  <a:cubicBezTo>
                    <a:pt x="8" y="5"/>
                    <a:pt x="19" y="8"/>
                    <a:pt x="24" y="16"/>
                  </a:cubicBezTo>
                  <a:cubicBezTo>
                    <a:pt x="27" y="20"/>
                    <a:pt x="28" y="25"/>
                    <a:pt x="32" y="28"/>
                  </a:cubicBezTo>
                  <a:cubicBezTo>
                    <a:pt x="39" y="32"/>
                    <a:pt x="49" y="31"/>
                    <a:pt x="56" y="36"/>
                  </a:cubicBezTo>
                  <a:cubicBezTo>
                    <a:pt x="81" y="53"/>
                    <a:pt x="115" y="66"/>
                    <a:pt x="144" y="76"/>
                  </a:cubicBezTo>
                  <a:cubicBezTo>
                    <a:pt x="165" y="83"/>
                    <a:pt x="183" y="93"/>
                    <a:pt x="204" y="100"/>
                  </a:cubicBezTo>
                  <a:cubicBezTo>
                    <a:pt x="212" y="103"/>
                    <a:pt x="228" y="108"/>
                    <a:pt x="228" y="108"/>
                  </a:cubicBezTo>
                  <a:cubicBezTo>
                    <a:pt x="316" y="105"/>
                    <a:pt x="408" y="96"/>
                    <a:pt x="496" y="84"/>
                  </a:cubicBezTo>
                  <a:cubicBezTo>
                    <a:pt x="533" y="79"/>
                    <a:pt x="561" y="67"/>
                    <a:pt x="596" y="60"/>
                  </a:cubicBezTo>
                  <a:cubicBezTo>
                    <a:pt x="611" y="57"/>
                    <a:pt x="640" y="48"/>
                    <a:pt x="640" y="48"/>
                  </a:cubicBezTo>
                  <a:cubicBezTo>
                    <a:pt x="684" y="49"/>
                    <a:pt x="728" y="49"/>
                    <a:pt x="772" y="52"/>
                  </a:cubicBezTo>
                  <a:cubicBezTo>
                    <a:pt x="780" y="53"/>
                    <a:pt x="796" y="60"/>
                    <a:pt x="796" y="60"/>
                  </a:cubicBezTo>
                  <a:cubicBezTo>
                    <a:pt x="811" y="82"/>
                    <a:pt x="796" y="65"/>
                    <a:pt x="816" y="76"/>
                  </a:cubicBezTo>
                  <a:cubicBezTo>
                    <a:pt x="824" y="81"/>
                    <a:pt x="840" y="92"/>
                    <a:pt x="840" y="92"/>
                  </a:cubicBezTo>
                  <a:cubicBezTo>
                    <a:pt x="845" y="100"/>
                    <a:pt x="853" y="107"/>
                    <a:pt x="856" y="116"/>
                  </a:cubicBezTo>
                  <a:cubicBezTo>
                    <a:pt x="859" y="124"/>
                    <a:pt x="864" y="140"/>
                    <a:pt x="864" y="140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65" name="Freeform 15"/>
            <p:cNvSpPr>
              <a:spLocks/>
            </p:cNvSpPr>
            <p:nvPr/>
          </p:nvSpPr>
          <p:spPr bwMode="auto">
            <a:xfrm>
              <a:off x="1212" y="196"/>
              <a:ext cx="1064" cy="292"/>
            </a:xfrm>
            <a:custGeom>
              <a:avLst/>
              <a:gdLst>
                <a:gd name="T0" fmla="*/ 0 w 1064"/>
                <a:gd name="T1" fmla="*/ 0 h 292"/>
                <a:gd name="T2" fmla="*/ 28 w 1064"/>
                <a:gd name="T3" fmla="*/ 76 h 292"/>
                <a:gd name="T4" fmla="*/ 52 w 1064"/>
                <a:gd name="T5" fmla="*/ 108 h 292"/>
                <a:gd name="T6" fmla="*/ 108 w 1064"/>
                <a:gd name="T7" fmla="*/ 144 h 292"/>
                <a:gd name="T8" fmla="*/ 172 w 1064"/>
                <a:gd name="T9" fmla="*/ 168 h 292"/>
                <a:gd name="T10" fmla="*/ 204 w 1064"/>
                <a:gd name="T11" fmla="*/ 176 h 292"/>
                <a:gd name="T12" fmla="*/ 428 w 1064"/>
                <a:gd name="T13" fmla="*/ 164 h 292"/>
                <a:gd name="T14" fmla="*/ 572 w 1064"/>
                <a:gd name="T15" fmla="*/ 128 h 292"/>
                <a:gd name="T16" fmla="*/ 716 w 1064"/>
                <a:gd name="T17" fmla="*/ 124 h 292"/>
                <a:gd name="T18" fmla="*/ 788 w 1064"/>
                <a:gd name="T19" fmla="*/ 152 h 292"/>
                <a:gd name="T20" fmla="*/ 824 w 1064"/>
                <a:gd name="T21" fmla="*/ 172 h 292"/>
                <a:gd name="T22" fmla="*/ 844 w 1064"/>
                <a:gd name="T23" fmla="*/ 188 h 292"/>
                <a:gd name="T24" fmla="*/ 852 w 1064"/>
                <a:gd name="T25" fmla="*/ 200 h 292"/>
                <a:gd name="T26" fmla="*/ 864 w 1064"/>
                <a:gd name="T27" fmla="*/ 212 h 292"/>
                <a:gd name="T28" fmla="*/ 912 w 1064"/>
                <a:gd name="T29" fmla="*/ 248 h 292"/>
                <a:gd name="T30" fmla="*/ 920 w 1064"/>
                <a:gd name="T31" fmla="*/ 260 h 292"/>
                <a:gd name="T32" fmla="*/ 932 w 1064"/>
                <a:gd name="T33" fmla="*/ 264 h 292"/>
                <a:gd name="T34" fmla="*/ 936 w 1064"/>
                <a:gd name="T35" fmla="*/ 276 h 292"/>
                <a:gd name="T36" fmla="*/ 972 w 1064"/>
                <a:gd name="T37" fmla="*/ 292 h 292"/>
                <a:gd name="T38" fmla="*/ 1008 w 1064"/>
                <a:gd name="T39" fmla="*/ 288 h 292"/>
                <a:gd name="T40" fmla="*/ 1064 w 1064"/>
                <a:gd name="T41" fmla="*/ 272 h 2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64"/>
                <a:gd name="T64" fmla="*/ 0 h 292"/>
                <a:gd name="T65" fmla="*/ 1064 w 1064"/>
                <a:gd name="T66" fmla="*/ 292 h 29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64" h="292">
                  <a:moveTo>
                    <a:pt x="0" y="0"/>
                  </a:moveTo>
                  <a:cubicBezTo>
                    <a:pt x="7" y="26"/>
                    <a:pt x="12" y="53"/>
                    <a:pt x="28" y="76"/>
                  </a:cubicBezTo>
                  <a:cubicBezTo>
                    <a:pt x="36" y="87"/>
                    <a:pt x="52" y="108"/>
                    <a:pt x="52" y="108"/>
                  </a:cubicBezTo>
                  <a:cubicBezTo>
                    <a:pt x="59" y="128"/>
                    <a:pt x="87" y="139"/>
                    <a:pt x="108" y="144"/>
                  </a:cubicBezTo>
                  <a:cubicBezTo>
                    <a:pt x="130" y="159"/>
                    <a:pt x="147" y="163"/>
                    <a:pt x="172" y="168"/>
                  </a:cubicBezTo>
                  <a:cubicBezTo>
                    <a:pt x="183" y="170"/>
                    <a:pt x="204" y="176"/>
                    <a:pt x="204" y="176"/>
                  </a:cubicBezTo>
                  <a:cubicBezTo>
                    <a:pt x="289" y="174"/>
                    <a:pt x="350" y="171"/>
                    <a:pt x="428" y="164"/>
                  </a:cubicBezTo>
                  <a:cubicBezTo>
                    <a:pt x="475" y="148"/>
                    <a:pt x="523" y="133"/>
                    <a:pt x="572" y="128"/>
                  </a:cubicBezTo>
                  <a:cubicBezTo>
                    <a:pt x="634" y="107"/>
                    <a:pt x="588" y="120"/>
                    <a:pt x="716" y="124"/>
                  </a:cubicBezTo>
                  <a:cubicBezTo>
                    <a:pt x="741" y="132"/>
                    <a:pt x="765" y="140"/>
                    <a:pt x="788" y="152"/>
                  </a:cubicBezTo>
                  <a:cubicBezTo>
                    <a:pt x="800" y="158"/>
                    <a:pt x="824" y="172"/>
                    <a:pt x="824" y="172"/>
                  </a:cubicBezTo>
                  <a:cubicBezTo>
                    <a:pt x="847" y="206"/>
                    <a:pt x="816" y="166"/>
                    <a:pt x="844" y="188"/>
                  </a:cubicBezTo>
                  <a:cubicBezTo>
                    <a:pt x="848" y="191"/>
                    <a:pt x="849" y="196"/>
                    <a:pt x="852" y="200"/>
                  </a:cubicBezTo>
                  <a:cubicBezTo>
                    <a:pt x="856" y="204"/>
                    <a:pt x="860" y="209"/>
                    <a:pt x="864" y="212"/>
                  </a:cubicBezTo>
                  <a:cubicBezTo>
                    <a:pt x="879" y="224"/>
                    <a:pt x="896" y="237"/>
                    <a:pt x="912" y="248"/>
                  </a:cubicBezTo>
                  <a:cubicBezTo>
                    <a:pt x="915" y="252"/>
                    <a:pt x="916" y="257"/>
                    <a:pt x="920" y="260"/>
                  </a:cubicBezTo>
                  <a:cubicBezTo>
                    <a:pt x="923" y="263"/>
                    <a:pt x="929" y="261"/>
                    <a:pt x="932" y="264"/>
                  </a:cubicBezTo>
                  <a:cubicBezTo>
                    <a:pt x="935" y="267"/>
                    <a:pt x="933" y="273"/>
                    <a:pt x="936" y="276"/>
                  </a:cubicBezTo>
                  <a:cubicBezTo>
                    <a:pt x="942" y="282"/>
                    <a:pt x="963" y="289"/>
                    <a:pt x="972" y="292"/>
                  </a:cubicBezTo>
                  <a:cubicBezTo>
                    <a:pt x="984" y="291"/>
                    <a:pt x="996" y="290"/>
                    <a:pt x="1008" y="288"/>
                  </a:cubicBezTo>
                  <a:cubicBezTo>
                    <a:pt x="1027" y="284"/>
                    <a:pt x="1044" y="272"/>
                    <a:pt x="1064" y="272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66" name="Freeform 16"/>
            <p:cNvSpPr>
              <a:spLocks/>
            </p:cNvSpPr>
            <p:nvPr/>
          </p:nvSpPr>
          <p:spPr bwMode="auto">
            <a:xfrm>
              <a:off x="2944" y="2296"/>
              <a:ext cx="248" cy="192"/>
            </a:xfrm>
            <a:custGeom>
              <a:avLst/>
              <a:gdLst>
                <a:gd name="T0" fmla="*/ 40 w 248"/>
                <a:gd name="T1" fmla="*/ 0 h 192"/>
                <a:gd name="T2" fmla="*/ 0 w 248"/>
                <a:gd name="T3" fmla="*/ 112 h 192"/>
                <a:gd name="T4" fmla="*/ 96 w 248"/>
                <a:gd name="T5" fmla="*/ 192 h 192"/>
                <a:gd name="T6" fmla="*/ 200 w 248"/>
                <a:gd name="T7" fmla="*/ 168 h 192"/>
                <a:gd name="T8" fmla="*/ 224 w 248"/>
                <a:gd name="T9" fmla="*/ 160 h 192"/>
                <a:gd name="T10" fmla="*/ 240 w 248"/>
                <a:gd name="T11" fmla="*/ 112 h 192"/>
                <a:gd name="T12" fmla="*/ 248 w 248"/>
                <a:gd name="T13" fmla="*/ 16 h 1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8"/>
                <a:gd name="T22" fmla="*/ 0 h 192"/>
                <a:gd name="T23" fmla="*/ 248 w 248"/>
                <a:gd name="T24" fmla="*/ 192 h 1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8" h="192">
                  <a:moveTo>
                    <a:pt x="40" y="0"/>
                  </a:moveTo>
                  <a:cubicBezTo>
                    <a:pt x="29" y="46"/>
                    <a:pt x="25" y="74"/>
                    <a:pt x="0" y="112"/>
                  </a:cubicBezTo>
                  <a:cubicBezTo>
                    <a:pt x="17" y="162"/>
                    <a:pt x="47" y="176"/>
                    <a:pt x="96" y="192"/>
                  </a:cubicBezTo>
                  <a:cubicBezTo>
                    <a:pt x="169" y="182"/>
                    <a:pt x="134" y="190"/>
                    <a:pt x="200" y="168"/>
                  </a:cubicBezTo>
                  <a:cubicBezTo>
                    <a:pt x="208" y="165"/>
                    <a:pt x="224" y="160"/>
                    <a:pt x="224" y="160"/>
                  </a:cubicBezTo>
                  <a:cubicBezTo>
                    <a:pt x="229" y="144"/>
                    <a:pt x="239" y="129"/>
                    <a:pt x="240" y="112"/>
                  </a:cubicBezTo>
                  <a:cubicBezTo>
                    <a:pt x="243" y="80"/>
                    <a:pt x="248" y="16"/>
                    <a:pt x="248" y="16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67" name="Freeform 17"/>
            <p:cNvSpPr>
              <a:spLocks/>
            </p:cNvSpPr>
            <p:nvPr/>
          </p:nvSpPr>
          <p:spPr bwMode="auto">
            <a:xfrm>
              <a:off x="2240" y="528"/>
              <a:ext cx="280" cy="160"/>
            </a:xfrm>
            <a:custGeom>
              <a:avLst/>
              <a:gdLst>
                <a:gd name="T0" fmla="*/ 280 w 280"/>
                <a:gd name="T1" fmla="*/ 0 h 160"/>
                <a:gd name="T2" fmla="*/ 168 w 280"/>
                <a:gd name="T3" fmla="*/ 32 h 160"/>
                <a:gd name="T4" fmla="*/ 112 w 280"/>
                <a:gd name="T5" fmla="*/ 56 h 160"/>
                <a:gd name="T6" fmla="*/ 88 w 280"/>
                <a:gd name="T7" fmla="*/ 72 h 160"/>
                <a:gd name="T8" fmla="*/ 40 w 280"/>
                <a:gd name="T9" fmla="*/ 88 h 160"/>
                <a:gd name="T10" fmla="*/ 0 w 280"/>
                <a:gd name="T11" fmla="*/ 16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0"/>
                <a:gd name="T19" fmla="*/ 0 h 160"/>
                <a:gd name="T20" fmla="*/ 280 w 280"/>
                <a:gd name="T21" fmla="*/ 160 h 1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0" h="160">
                  <a:moveTo>
                    <a:pt x="280" y="0"/>
                  </a:moveTo>
                  <a:cubicBezTo>
                    <a:pt x="246" y="7"/>
                    <a:pt x="198" y="12"/>
                    <a:pt x="168" y="32"/>
                  </a:cubicBezTo>
                  <a:cubicBezTo>
                    <a:pt x="135" y="54"/>
                    <a:pt x="153" y="46"/>
                    <a:pt x="112" y="56"/>
                  </a:cubicBezTo>
                  <a:cubicBezTo>
                    <a:pt x="104" y="61"/>
                    <a:pt x="97" y="68"/>
                    <a:pt x="88" y="72"/>
                  </a:cubicBezTo>
                  <a:cubicBezTo>
                    <a:pt x="73" y="79"/>
                    <a:pt x="40" y="88"/>
                    <a:pt x="40" y="88"/>
                  </a:cubicBezTo>
                  <a:cubicBezTo>
                    <a:pt x="35" y="103"/>
                    <a:pt x="12" y="160"/>
                    <a:pt x="0" y="160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8" name="Rectangle 2"/>
          <p:cNvSpPr txBox="1">
            <a:spLocks noRot="1" noChangeArrowheads="1"/>
          </p:cNvSpPr>
          <p:nvPr/>
        </p:nvSpPr>
        <p:spPr bwMode="gray">
          <a:xfrm>
            <a:off x="0" y="0"/>
            <a:ext cx="2339752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Маршруты 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основных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экспедиций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Н. И. Вавилова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1930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1932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1933 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годах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27584" y="53752"/>
            <a:ext cx="6072187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Маршруты основных экспедиций 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 И. Вавилова  в 1916–1940 годах</a:t>
            </a:r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 cstate="print"/>
          <a:srcRect l="2155" t="18124" b="10152"/>
          <a:stretch>
            <a:fillRect/>
          </a:stretch>
        </p:blipFill>
        <p:spPr bwMode="auto">
          <a:xfrm>
            <a:off x="0" y="1341438"/>
            <a:ext cx="9144000" cy="55149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42910" y="2786058"/>
            <a:ext cx="8026400" cy="3303588"/>
            <a:chOff x="412" y="1732"/>
            <a:chExt cx="5056" cy="2081"/>
          </a:xfrm>
        </p:grpSpPr>
        <p:sp>
          <p:nvSpPr>
            <p:cNvPr id="11280" name="Freeform 5"/>
            <p:cNvSpPr>
              <a:spLocks/>
            </p:cNvSpPr>
            <p:nvPr/>
          </p:nvSpPr>
          <p:spPr bwMode="auto">
            <a:xfrm>
              <a:off x="1429" y="2614"/>
              <a:ext cx="507" cy="214"/>
            </a:xfrm>
            <a:custGeom>
              <a:avLst/>
              <a:gdLst>
                <a:gd name="T0" fmla="*/ 6421 w 475"/>
                <a:gd name="T1" fmla="*/ 77394 h 184"/>
                <a:gd name="T2" fmla="*/ 5427 w 475"/>
                <a:gd name="T3" fmla="*/ 67024 h 184"/>
                <a:gd name="T4" fmla="*/ 3283 w 475"/>
                <a:gd name="T5" fmla="*/ 50912 h 184"/>
                <a:gd name="T6" fmla="*/ 2482 w 475"/>
                <a:gd name="T7" fmla="*/ 42120 h 184"/>
                <a:gd name="T8" fmla="*/ 2044 w 475"/>
                <a:gd name="T9" fmla="*/ 38362 h 184"/>
                <a:gd name="T10" fmla="*/ 1730 w 475"/>
                <a:gd name="T11" fmla="*/ 35540 h 184"/>
                <a:gd name="T12" fmla="*/ 461 w 475"/>
                <a:gd name="T13" fmla="*/ 17018 h 184"/>
                <a:gd name="T14" fmla="*/ 312 w 475"/>
                <a:gd name="T15" fmla="*/ 13298 h 184"/>
                <a:gd name="T16" fmla="*/ 186 w 475"/>
                <a:gd name="T17" fmla="*/ 8337 h 184"/>
                <a:gd name="T18" fmla="*/ 3 w 475"/>
                <a:gd name="T19" fmla="*/ 7007 h 184"/>
                <a:gd name="T20" fmla="*/ 3 w 475"/>
                <a:gd name="T21" fmla="*/ 0 h 1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75"/>
                <a:gd name="T34" fmla="*/ 0 h 184"/>
                <a:gd name="T35" fmla="*/ 475 w 475"/>
                <a:gd name="T36" fmla="*/ 184 h 1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75" h="184">
                  <a:moveTo>
                    <a:pt x="475" y="184"/>
                  </a:moveTo>
                  <a:cubicBezTo>
                    <a:pt x="447" y="180"/>
                    <a:pt x="427" y="165"/>
                    <a:pt x="399" y="160"/>
                  </a:cubicBezTo>
                  <a:cubicBezTo>
                    <a:pt x="346" y="151"/>
                    <a:pt x="295" y="133"/>
                    <a:pt x="243" y="120"/>
                  </a:cubicBezTo>
                  <a:cubicBezTo>
                    <a:pt x="222" y="115"/>
                    <a:pt x="204" y="106"/>
                    <a:pt x="183" y="100"/>
                  </a:cubicBezTo>
                  <a:cubicBezTo>
                    <a:pt x="172" y="97"/>
                    <a:pt x="162" y="95"/>
                    <a:pt x="151" y="92"/>
                  </a:cubicBezTo>
                  <a:cubicBezTo>
                    <a:pt x="143" y="90"/>
                    <a:pt x="127" y="84"/>
                    <a:pt x="127" y="84"/>
                  </a:cubicBezTo>
                  <a:cubicBezTo>
                    <a:pt x="102" y="59"/>
                    <a:pt x="69" y="48"/>
                    <a:pt x="35" y="40"/>
                  </a:cubicBezTo>
                  <a:cubicBezTo>
                    <a:pt x="31" y="37"/>
                    <a:pt x="26" y="35"/>
                    <a:pt x="23" y="32"/>
                  </a:cubicBezTo>
                  <a:cubicBezTo>
                    <a:pt x="20" y="29"/>
                    <a:pt x="19" y="23"/>
                    <a:pt x="15" y="20"/>
                  </a:cubicBezTo>
                  <a:cubicBezTo>
                    <a:pt x="12" y="17"/>
                    <a:pt x="5" y="20"/>
                    <a:pt x="3" y="16"/>
                  </a:cubicBezTo>
                  <a:cubicBezTo>
                    <a:pt x="0" y="11"/>
                    <a:pt x="3" y="5"/>
                    <a:pt x="3" y="0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81" name="Freeform 6"/>
            <p:cNvSpPr>
              <a:spLocks/>
            </p:cNvSpPr>
            <p:nvPr/>
          </p:nvSpPr>
          <p:spPr bwMode="auto">
            <a:xfrm>
              <a:off x="992" y="2616"/>
              <a:ext cx="440" cy="120"/>
            </a:xfrm>
            <a:custGeom>
              <a:avLst/>
              <a:gdLst>
                <a:gd name="T0" fmla="*/ 436 w 440"/>
                <a:gd name="T1" fmla="*/ 4 h 120"/>
                <a:gd name="T2" fmla="*/ 416 w 440"/>
                <a:gd name="T3" fmla="*/ 20 h 120"/>
                <a:gd name="T4" fmla="*/ 364 w 440"/>
                <a:gd name="T5" fmla="*/ 48 h 120"/>
                <a:gd name="T6" fmla="*/ 264 w 440"/>
                <a:gd name="T7" fmla="*/ 100 h 120"/>
                <a:gd name="T8" fmla="*/ 208 w 440"/>
                <a:gd name="T9" fmla="*/ 116 h 120"/>
                <a:gd name="T10" fmla="*/ 196 w 440"/>
                <a:gd name="T11" fmla="*/ 120 h 120"/>
                <a:gd name="T12" fmla="*/ 0 w 440"/>
                <a:gd name="T13" fmla="*/ 108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0"/>
                <a:gd name="T22" fmla="*/ 0 h 120"/>
                <a:gd name="T23" fmla="*/ 440 w 440"/>
                <a:gd name="T24" fmla="*/ 120 h 1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0" h="120">
                  <a:moveTo>
                    <a:pt x="436" y="4"/>
                  </a:moveTo>
                  <a:cubicBezTo>
                    <a:pt x="407" y="14"/>
                    <a:pt x="440" y="0"/>
                    <a:pt x="416" y="20"/>
                  </a:cubicBezTo>
                  <a:cubicBezTo>
                    <a:pt x="402" y="32"/>
                    <a:pt x="382" y="42"/>
                    <a:pt x="364" y="48"/>
                  </a:cubicBezTo>
                  <a:cubicBezTo>
                    <a:pt x="329" y="74"/>
                    <a:pt x="306" y="89"/>
                    <a:pt x="264" y="100"/>
                  </a:cubicBezTo>
                  <a:cubicBezTo>
                    <a:pt x="209" y="115"/>
                    <a:pt x="254" y="101"/>
                    <a:pt x="208" y="116"/>
                  </a:cubicBezTo>
                  <a:cubicBezTo>
                    <a:pt x="204" y="117"/>
                    <a:pt x="196" y="120"/>
                    <a:pt x="196" y="120"/>
                  </a:cubicBezTo>
                  <a:cubicBezTo>
                    <a:pt x="136" y="118"/>
                    <a:pt x="63" y="108"/>
                    <a:pt x="0" y="108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82" name="Freeform 7"/>
            <p:cNvSpPr>
              <a:spLocks/>
            </p:cNvSpPr>
            <p:nvPr/>
          </p:nvSpPr>
          <p:spPr bwMode="auto">
            <a:xfrm>
              <a:off x="496" y="2720"/>
              <a:ext cx="508" cy="112"/>
            </a:xfrm>
            <a:custGeom>
              <a:avLst/>
              <a:gdLst>
                <a:gd name="T0" fmla="*/ 508 w 508"/>
                <a:gd name="T1" fmla="*/ 8 h 112"/>
                <a:gd name="T2" fmla="*/ 304 w 508"/>
                <a:gd name="T3" fmla="*/ 4 h 112"/>
                <a:gd name="T4" fmla="*/ 84 w 508"/>
                <a:gd name="T5" fmla="*/ 60 h 112"/>
                <a:gd name="T6" fmla="*/ 32 w 508"/>
                <a:gd name="T7" fmla="*/ 108 h 112"/>
                <a:gd name="T8" fmla="*/ 0 w 508"/>
                <a:gd name="T9" fmla="*/ 96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"/>
                <a:gd name="T16" fmla="*/ 0 h 112"/>
                <a:gd name="T17" fmla="*/ 508 w 508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" h="112">
                  <a:moveTo>
                    <a:pt x="508" y="8"/>
                  </a:moveTo>
                  <a:cubicBezTo>
                    <a:pt x="433" y="5"/>
                    <a:pt x="377" y="0"/>
                    <a:pt x="304" y="4"/>
                  </a:cubicBezTo>
                  <a:cubicBezTo>
                    <a:pt x="233" y="28"/>
                    <a:pt x="158" y="49"/>
                    <a:pt x="84" y="60"/>
                  </a:cubicBezTo>
                  <a:cubicBezTo>
                    <a:pt x="64" y="80"/>
                    <a:pt x="59" y="99"/>
                    <a:pt x="32" y="108"/>
                  </a:cubicBezTo>
                  <a:cubicBezTo>
                    <a:pt x="1" y="104"/>
                    <a:pt x="8" y="112"/>
                    <a:pt x="0" y="96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83" name="Freeform 8"/>
            <p:cNvSpPr>
              <a:spLocks/>
            </p:cNvSpPr>
            <p:nvPr/>
          </p:nvSpPr>
          <p:spPr bwMode="auto">
            <a:xfrm>
              <a:off x="1824" y="2828"/>
              <a:ext cx="126" cy="165"/>
            </a:xfrm>
            <a:custGeom>
              <a:avLst/>
              <a:gdLst>
                <a:gd name="T0" fmla="*/ 104 w 126"/>
                <a:gd name="T1" fmla="*/ 0 h 165"/>
                <a:gd name="T2" fmla="*/ 124 w 126"/>
                <a:gd name="T3" fmla="*/ 44 h 165"/>
                <a:gd name="T4" fmla="*/ 120 w 126"/>
                <a:gd name="T5" fmla="*/ 96 h 165"/>
                <a:gd name="T6" fmla="*/ 60 w 126"/>
                <a:gd name="T7" fmla="*/ 140 h 165"/>
                <a:gd name="T8" fmla="*/ 0 w 126"/>
                <a:gd name="T9" fmla="*/ 164 h 1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"/>
                <a:gd name="T16" fmla="*/ 0 h 165"/>
                <a:gd name="T17" fmla="*/ 126 w 126"/>
                <a:gd name="T18" fmla="*/ 165 h 1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" h="165">
                  <a:moveTo>
                    <a:pt x="104" y="0"/>
                  </a:moveTo>
                  <a:cubicBezTo>
                    <a:pt x="122" y="12"/>
                    <a:pt x="120" y="21"/>
                    <a:pt x="124" y="44"/>
                  </a:cubicBezTo>
                  <a:cubicBezTo>
                    <a:pt x="123" y="61"/>
                    <a:pt x="126" y="80"/>
                    <a:pt x="120" y="96"/>
                  </a:cubicBezTo>
                  <a:cubicBezTo>
                    <a:pt x="113" y="115"/>
                    <a:pt x="79" y="134"/>
                    <a:pt x="60" y="140"/>
                  </a:cubicBezTo>
                  <a:cubicBezTo>
                    <a:pt x="52" y="165"/>
                    <a:pt x="23" y="164"/>
                    <a:pt x="0" y="164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84" name="Freeform 9"/>
            <p:cNvSpPr>
              <a:spLocks/>
            </p:cNvSpPr>
            <p:nvPr/>
          </p:nvSpPr>
          <p:spPr bwMode="auto">
            <a:xfrm>
              <a:off x="1190" y="2572"/>
              <a:ext cx="634" cy="420"/>
            </a:xfrm>
            <a:custGeom>
              <a:avLst/>
              <a:gdLst>
                <a:gd name="T0" fmla="*/ 634 w 634"/>
                <a:gd name="T1" fmla="*/ 420 h 420"/>
                <a:gd name="T2" fmla="*/ 542 w 634"/>
                <a:gd name="T3" fmla="*/ 324 h 420"/>
                <a:gd name="T4" fmla="*/ 418 w 634"/>
                <a:gd name="T5" fmla="*/ 244 h 420"/>
                <a:gd name="T6" fmla="*/ 306 w 634"/>
                <a:gd name="T7" fmla="*/ 208 h 420"/>
                <a:gd name="T8" fmla="*/ 254 w 634"/>
                <a:gd name="T9" fmla="*/ 188 h 420"/>
                <a:gd name="T10" fmla="*/ 126 w 634"/>
                <a:gd name="T11" fmla="*/ 156 h 420"/>
                <a:gd name="T12" fmla="*/ 6 w 634"/>
                <a:gd name="T13" fmla="*/ 108 h 420"/>
                <a:gd name="T14" fmla="*/ 18 w 634"/>
                <a:gd name="T15" fmla="*/ 76 h 420"/>
                <a:gd name="T16" fmla="*/ 38 w 634"/>
                <a:gd name="T17" fmla="*/ 56 h 420"/>
                <a:gd name="T18" fmla="*/ 46 w 634"/>
                <a:gd name="T19" fmla="*/ 0 h 4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34"/>
                <a:gd name="T31" fmla="*/ 0 h 420"/>
                <a:gd name="T32" fmla="*/ 634 w 634"/>
                <a:gd name="T33" fmla="*/ 420 h 4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34" h="420">
                  <a:moveTo>
                    <a:pt x="634" y="420"/>
                  </a:moveTo>
                  <a:cubicBezTo>
                    <a:pt x="614" y="387"/>
                    <a:pt x="579" y="336"/>
                    <a:pt x="542" y="324"/>
                  </a:cubicBezTo>
                  <a:cubicBezTo>
                    <a:pt x="523" y="295"/>
                    <a:pt x="452" y="251"/>
                    <a:pt x="418" y="244"/>
                  </a:cubicBezTo>
                  <a:cubicBezTo>
                    <a:pt x="381" y="225"/>
                    <a:pt x="347" y="218"/>
                    <a:pt x="306" y="208"/>
                  </a:cubicBezTo>
                  <a:cubicBezTo>
                    <a:pt x="288" y="203"/>
                    <a:pt x="273" y="193"/>
                    <a:pt x="254" y="188"/>
                  </a:cubicBezTo>
                  <a:cubicBezTo>
                    <a:pt x="211" y="177"/>
                    <a:pt x="169" y="167"/>
                    <a:pt x="126" y="156"/>
                  </a:cubicBezTo>
                  <a:cubicBezTo>
                    <a:pt x="90" y="132"/>
                    <a:pt x="43" y="133"/>
                    <a:pt x="6" y="108"/>
                  </a:cubicBezTo>
                  <a:cubicBezTo>
                    <a:pt x="0" y="90"/>
                    <a:pt x="3" y="86"/>
                    <a:pt x="18" y="76"/>
                  </a:cubicBezTo>
                  <a:cubicBezTo>
                    <a:pt x="23" y="68"/>
                    <a:pt x="33" y="64"/>
                    <a:pt x="38" y="56"/>
                  </a:cubicBezTo>
                  <a:cubicBezTo>
                    <a:pt x="49" y="38"/>
                    <a:pt x="46" y="20"/>
                    <a:pt x="46" y="0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85" name="Freeform 10"/>
            <p:cNvSpPr>
              <a:spLocks/>
            </p:cNvSpPr>
            <p:nvPr/>
          </p:nvSpPr>
          <p:spPr bwMode="auto">
            <a:xfrm>
              <a:off x="984" y="2406"/>
              <a:ext cx="252" cy="266"/>
            </a:xfrm>
            <a:custGeom>
              <a:avLst/>
              <a:gdLst>
                <a:gd name="T0" fmla="*/ 252 w 252"/>
                <a:gd name="T1" fmla="*/ 166 h 266"/>
                <a:gd name="T2" fmla="*/ 248 w 252"/>
                <a:gd name="T3" fmla="*/ 142 h 266"/>
                <a:gd name="T4" fmla="*/ 236 w 252"/>
                <a:gd name="T5" fmla="*/ 138 h 266"/>
                <a:gd name="T6" fmla="*/ 192 w 252"/>
                <a:gd name="T7" fmla="*/ 106 h 266"/>
                <a:gd name="T8" fmla="*/ 156 w 252"/>
                <a:gd name="T9" fmla="*/ 66 h 266"/>
                <a:gd name="T10" fmla="*/ 148 w 252"/>
                <a:gd name="T11" fmla="*/ 54 h 266"/>
                <a:gd name="T12" fmla="*/ 136 w 252"/>
                <a:gd name="T13" fmla="*/ 50 h 266"/>
                <a:gd name="T14" fmla="*/ 132 w 252"/>
                <a:gd name="T15" fmla="*/ 38 h 266"/>
                <a:gd name="T16" fmla="*/ 108 w 252"/>
                <a:gd name="T17" fmla="*/ 22 h 266"/>
                <a:gd name="T18" fmla="*/ 56 w 252"/>
                <a:gd name="T19" fmla="*/ 10 h 266"/>
                <a:gd name="T20" fmla="*/ 28 w 252"/>
                <a:gd name="T21" fmla="*/ 42 h 266"/>
                <a:gd name="T22" fmla="*/ 12 w 252"/>
                <a:gd name="T23" fmla="*/ 66 h 266"/>
                <a:gd name="T24" fmla="*/ 72 w 252"/>
                <a:gd name="T25" fmla="*/ 186 h 266"/>
                <a:gd name="T26" fmla="*/ 152 w 252"/>
                <a:gd name="T27" fmla="*/ 218 h 266"/>
                <a:gd name="T28" fmla="*/ 204 w 252"/>
                <a:gd name="T29" fmla="*/ 266 h 26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2"/>
                <a:gd name="T46" fmla="*/ 0 h 266"/>
                <a:gd name="T47" fmla="*/ 252 w 252"/>
                <a:gd name="T48" fmla="*/ 266 h 26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2" h="266">
                  <a:moveTo>
                    <a:pt x="252" y="166"/>
                  </a:moveTo>
                  <a:cubicBezTo>
                    <a:pt x="251" y="158"/>
                    <a:pt x="252" y="149"/>
                    <a:pt x="248" y="142"/>
                  </a:cubicBezTo>
                  <a:cubicBezTo>
                    <a:pt x="246" y="138"/>
                    <a:pt x="240" y="140"/>
                    <a:pt x="236" y="138"/>
                  </a:cubicBezTo>
                  <a:cubicBezTo>
                    <a:pt x="224" y="131"/>
                    <a:pt x="201" y="116"/>
                    <a:pt x="192" y="106"/>
                  </a:cubicBezTo>
                  <a:cubicBezTo>
                    <a:pt x="176" y="88"/>
                    <a:pt x="178" y="73"/>
                    <a:pt x="156" y="66"/>
                  </a:cubicBezTo>
                  <a:cubicBezTo>
                    <a:pt x="153" y="62"/>
                    <a:pt x="152" y="57"/>
                    <a:pt x="148" y="54"/>
                  </a:cubicBezTo>
                  <a:cubicBezTo>
                    <a:pt x="145" y="51"/>
                    <a:pt x="139" y="53"/>
                    <a:pt x="136" y="50"/>
                  </a:cubicBezTo>
                  <a:cubicBezTo>
                    <a:pt x="133" y="47"/>
                    <a:pt x="135" y="41"/>
                    <a:pt x="132" y="38"/>
                  </a:cubicBezTo>
                  <a:cubicBezTo>
                    <a:pt x="125" y="31"/>
                    <a:pt x="108" y="22"/>
                    <a:pt x="108" y="22"/>
                  </a:cubicBezTo>
                  <a:cubicBezTo>
                    <a:pt x="94" y="0"/>
                    <a:pt x="81" y="6"/>
                    <a:pt x="56" y="10"/>
                  </a:cubicBezTo>
                  <a:cubicBezTo>
                    <a:pt x="36" y="23"/>
                    <a:pt x="47" y="14"/>
                    <a:pt x="28" y="42"/>
                  </a:cubicBezTo>
                  <a:cubicBezTo>
                    <a:pt x="23" y="50"/>
                    <a:pt x="12" y="66"/>
                    <a:pt x="12" y="66"/>
                  </a:cubicBezTo>
                  <a:cubicBezTo>
                    <a:pt x="0" y="114"/>
                    <a:pt x="26" y="166"/>
                    <a:pt x="72" y="186"/>
                  </a:cubicBezTo>
                  <a:cubicBezTo>
                    <a:pt x="98" y="198"/>
                    <a:pt x="128" y="202"/>
                    <a:pt x="152" y="218"/>
                  </a:cubicBezTo>
                  <a:cubicBezTo>
                    <a:pt x="160" y="243"/>
                    <a:pt x="193" y="244"/>
                    <a:pt x="204" y="266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86" name="Freeform 11"/>
            <p:cNvSpPr>
              <a:spLocks/>
            </p:cNvSpPr>
            <p:nvPr/>
          </p:nvSpPr>
          <p:spPr bwMode="auto">
            <a:xfrm>
              <a:off x="1824" y="2992"/>
              <a:ext cx="336" cy="688"/>
            </a:xfrm>
            <a:custGeom>
              <a:avLst/>
              <a:gdLst>
                <a:gd name="T0" fmla="*/ 0 w 336"/>
                <a:gd name="T1" fmla="*/ 0 h 688"/>
                <a:gd name="T2" fmla="*/ 32 w 336"/>
                <a:gd name="T3" fmla="*/ 48 h 688"/>
                <a:gd name="T4" fmla="*/ 72 w 336"/>
                <a:gd name="T5" fmla="*/ 116 h 688"/>
                <a:gd name="T6" fmla="*/ 92 w 336"/>
                <a:gd name="T7" fmla="*/ 160 h 688"/>
                <a:gd name="T8" fmla="*/ 164 w 336"/>
                <a:gd name="T9" fmla="*/ 276 h 688"/>
                <a:gd name="T10" fmla="*/ 188 w 336"/>
                <a:gd name="T11" fmla="*/ 336 h 688"/>
                <a:gd name="T12" fmla="*/ 200 w 336"/>
                <a:gd name="T13" fmla="*/ 376 h 688"/>
                <a:gd name="T14" fmla="*/ 220 w 336"/>
                <a:gd name="T15" fmla="*/ 412 h 688"/>
                <a:gd name="T16" fmla="*/ 248 w 336"/>
                <a:gd name="T17" fmla="*/ 448 h 688"/>
                <a:gd name="T18" fmla="*/ 288 w 336"/>
                <a:gd name="T19" fmla="*/ 520 h 688"/>
                <a:gd name="T20" fmla="*/ 312 w 336"/>
                <a:gd name="T21" fmla="*/ 604 h 688"/>
                <a:gd name="T22" fmla="*/ 328 w 336"/>
                <a:gd name="T23" fmla="*/ 640 h 688"/>
                <a:gd name="T24" fmla="*/ 332 w 336"/>
                <a:gd name="T25" fmla="*/ 672 h 688"/>
                <a:gd name="T26" fmla="*/ 336 w 336"/>
                <a:gd name="T27" fmla="*/ 688 h 6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6"/>
                <a:gd name="T43" fmla="*/ 0 h 688"/>
                <a:gd name="T44" fmla="*/ 336 w 336"/>
                <a:gd name="T45" fmla="*/ 688 h 68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6" h="688">
                  <a:moveTo>
                    <a:pt x="0" y="0"/>
                  </a:moveTo>
                  <a:cubicBezTo>
                    <a:pt x="6" y="19"/>
                    <a:pt x="21" y="32"/>
                    <a:pt x="32" y="48"/>
                  </a:cubicBezTo>
                  <a:cubicBezTo>
                    <a:pt x="47" y="69"/>
                    <a:pt x="57" y="94"/>
                    <a:pt x="72" y="116"/>
                  </a:cubicBezTo>
                  <a:cubicBezTo>
                    <a:pt x="76" y="133"/>
                    <a:pt x="85" y="143"/>
                    <a:pt x="92" y="160"/>
                  </a:cubicBezTo>
                  <a:cubicBezTo>
                    <a:pt x="106" y="195"/>
                    <a:pt x="133" y="255"/>
                    <a:pt x="164" y="276"/>
                  </a:cubicBezTo>
                  <a:cubicBezTo>
                    <a:pt x="171" y="298"/>
                    <a:pt x="179" y="316"/>
                    <a:pt x="188" y="336"/>
                  </a:cubicBezTo>
                  <a:cubicBezTo>
                    <a:pt x="194" y="349"/>
                    <a:pt x="194" y="364"/>
                    <a:pt x="200" y="376"/>
                  </a:cubicBezTo>
                  <a:cubicBezTo>
                    <a:pt x="206" y="388"/>
                    <a:pt x="212" y="401"/>
                    <a:pt x="220" y="412"/>
                  </a:cubicBezTo>
                  <a:cubicBezTo>
                    <a:pt x="234" y="433"/>
                    <a:pt x="237" y="416"/>
                    <a:pt x="248" y="448"/>
                  </a:cubicBezTo>
                  <a:cubicBezTo>
                    <a:pt x="255" y="470"/>
                    <a:pt x="274" y="499"/>
                    <a:pt x="288" y="520"/>
                  </a:cubicBezTo>
                  <a:cubicBezTo>
                    <a:pt x="294" y="549"/>
                    <a:pt x="303" y="576"/>
                    <a:pt x="312" y="604"/>
                  </a:cubicBezTo>
                  <a:cubicBezTo>
                    <a:pt x="316" y="616"/>
                    <a:pt x="328" y="640"/>
                    <a:pt x="328" y="640"/>
                  </a:cubicBezTo>
                  <a:cubicBezTo>
                    <a:pt x="329" y="651"/>
                    <a:pt x="330" y="661"/>
                    <a:pt x="332" y="672"/>
                  </a:cubicBezTo>
                  <a:cubicBezTo>
                    <a:pt x="333" y="677"/>
                    <a:pt x="336" y="688"/>
                    <a:pt x="336" y="688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87" name="Freeform 12"/>
            <p:cNvSpPr>
              <a:spLocks/>
            </p:cNvSpPr>
            <p:nvPr/>
          </p:nvSpPr>
          <p:spPr bwMode="auto">
            <a:xfrm>
              <a:off x="1910" y="3184"/>
              <a:ext cx="250" cy="629"/>
            </a:xfrm>
            <a:custGeom>
              <a:avLst/>
              <a:gdLst>
                <a:gd name="T0" fmla="*/ 250 w 250"/>
                <a:gd name="T1" fmla="*/ 496 h 629"/>
                <a:gd name="T2" fmla="*/ 230 w 250"/>
                <a:gd name="T3" fmla="*/ 544 h 629"/>
                <a:gd name="T4" fmla="*/ 162 w 250"/>
                <a:gd name="T5" fmla="*/ 616 h 629"/>
                <a:gd name="T6" fmla="*/ 22 w 250"/>
                <a:gd name="T7" fmla="*/ 600 h 629"/>
                <a:gd name="T8" fmla="*/ 34 w 250"/>
                <a:gd name="T9" fmla="*/ 492 h 629"/>
                <a:gd name="T10" fmla="*/ 50 w 250"/>
                <a:gd name="T11" fmla="*/ 456 h 629"/>
                <a:gd name="T12" fmla="*/ 54 w 250"/>
                <a:gd name="T13" fmla="*/ 368 h 629"/>
                <a:gd name="T14" fmla="*/ 82 w 250"/>
                <a:gd name="T15" fmla="*/ 308 h 629"/>
                <a:gd name="T16" fmla="*/ 62 w 250"/>
                <a:gd name="T17" fmla="*/ 128 h 629"/>
                <a:gd name="T18" fmla="*/ 18 w 250"/>
                <a:gd name="T19" fmla="*/ 0 h 6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0"/>
                <a:gd name="T31" fmla="*/ 0 h 629"/>
                <a:gd name="T32" fmla="*/ 250 w 250"/>
                <a:gd name="T33" fmla="*/ 629 h 6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0" h="629">
                  <a:moveTo>
                    <a:pt x="250" y="496"/>
                  </a:moveTo>
                  <a:cubicBezTo>
                    <a:pt x="246" y="520"/>
                    <a:pt x="247" y="527"/>
                    <a:pt x="230" y="544"/>
                  </a:cubicBezTo>
                  <a:cubicBezTo>
                    <a:pt x="219" y="576"/>
                    <a:pt x="185" y="593"/>
                    <a:pt x="162" y="616"/>
                  </a:cubicBezTo>
                  <a:cubicBezTo>
                    <a:pt x="100" y="614"/>
                    <a:pt x="65" y="629"/>
                    <a:pt x="22" y="600"/>
                  </a:cubicBezTo>
                  <a:cubicBezTo>
                    <a:pt x="0" y="566"/>
                    <a:pt x="0" y="515"/>
                    <a:pt x="34" y="492"/>
                  </a:cubicBezTo>
                  <a:cubicBezTo>
                    <a:pt x="41" y="481"/>
                    <a:pt x="50" y="456"/>
                    <a:pt x="50" y="456"/>
                  </a:cubicBezTo>
                  <a:cubicBezTo>
                    <a:pt x="51" y="427"/>
                    <a:pt x="52" y="397"/>
                    <a:pt x="54" y="368"/>
                  </a:cubicBezTo>
                  <a:cubicBezTo>
                    <a:pt x="56" y="348"/>
                    <a:pt x="76" y="327"/>
                    <a:pt x="82" y="308"/>
                  </a:cubicBezTo>
                  <a:cubicBezTo>
                    <a:pt x="80" y="232"/>
                    <a:pt x="79" y="191"/>
                    <a:pt x="62" y="128"/>
                  </a:cubicBezTo>
                  <a:cubicBezTo>
                    <a:pt x="51" y="87"/>
                    <a:pt x="18" y="42"/>
                    <a:pt x="18" y="0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88" name="Freeform 13"/>
            <p:cNvSpPr>
              <a:spLocks/>
            </p:cNvSpPr>
            <p:nvPr/>
          </p:nvSpPr>
          <p:spPr bwMode="auto">
            <a:xfrm>
              <a:off x="412" y="2387"/>
              <a:ext cx="360" cy="329"/>
            </a:xfrm>
            <a:custGeom>
              <a:avLst/>
              <a:gdLst>
                <a:gd name="T0" fmla="*/ 156 w 360"/>
                <a:gd name="T1" fmla="*/ 42 h 326"/>
                <a:gd name="T2" fmla="*/ 0 w 360"/>
                <a:gd name="T3" fmla="*/ 46 h 326"/>
                <a:gd name="T4" fmla="*/ 24 w 360"/>
                <a:gd name="T5" fmla="*/ 142 h 326"/>
                <a:gd name="T6" fmla="*/ 40 w 360"/>
                <a:gd name="T7" fmla="*/ 162 h 326"/>
                <a:gd name="T8" fmla="*/ 88 w 360"/>
                <a:gd name="T9" fmla="*/ 262 h 326"/>
                <a:gd name="T10" fmla="*/ 68 w 360"/>
                <a:gd name="T11" fmla="*/ 398 h 326"/>
                <a:gd name="T12" fmla="*/ 56 w 360"/>
                <a:gd name="T13" fmla="*/ 446 h 326"/>
                <a:gd name="T14" fmla="*/ 92 w 360"/>
                <a:gd name="T15" fmla="*/ 467 h 326"/>
                <a:gd name="T16" fmla="*/ 212 w 360"/>
                <a:gd name="T17" fmla="*/ 403 h 326"/>
                <a:gd name="T18" fmla="*/ 200 w 360"/>
                <a:gd name="T19" fmla="*/ 293 h 326"/>
                <a:gd name="T20" fmla="*/ 188 w 360"/>
                <a:gd name="T21" fmla="*/ 287 h 326"/>
                <a:gd name="T22" fmla="*/ 164 w 360"/>
                <a:gd name="T23" fmla="*/ 266 h 326"/>
                <a:gd name="T24" fmla="*/ 168 w 360"/>
                <a:gd name="T25" fmla="*/ 216 h 326"/>
                <a:gd name="T26" fmla="*/ 220 w 360"/>
                <a:gd name="T27" fmla="*/ 200 h 326"/>
                <a:gd name="T28" fmla="*/ 272 w 360"/>
                <a:gd name="T29" fmla="*/ 162 h 326"/>
                <a:gd name="T30" fmla="*/ 340 w 360"/>
                <a:gd name="T31" fmla="*/ 118 h 326"/>
                <a:gd name="T32" fmla="*/ 360 w 360"/>
                <a:gd name="T33" fmla="*/ 26 h 3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0"/>
                <a:gd name="T52" fmla="*/ 0 h 326"/>
                <a:gd name="T53" fmla="*/ 360 w 360"/>
                <a:gd name="T54" fmla="*/ 326 h 3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0" h="326">
                  <a:moveTo>
                    <a:pt x="156" y="42"/>
                  </a:moveTo>
                  <a:cubicBezTo>
                    <a:pt x="94" y="37"/>
                    <a:pt x="61" y="38"/>
                    <a:pt x="0" y="46"/>
                  </a:cubicBezTo>
                  <a:cubicBezTo>
                    <a:pt x="4" y="78"/>
                    <a:pt x="0" y="86"/>
                    <a:pt x="24" y="102"/>
                  </a:cubicBezTo>
                  <a:cubicBezTo>
                    <a:pt x="33" y="129"/>
                    <a:pt x="21" y="100"/>
                    <a:pt x="40" y="122"/>
                  </a:cubicBezTo>
                  <a:cubicBezTo>
                    <a:pt x="56" y="140"/>
                    <a:pt x="74" y="162"/>
                    <a:pt x="88" y="182"/>
                  </a:cubicBezTo>
                  <a:cubicBezTo>
                    <a:pt x="83" y="260"/>
                    <a:pt x="97" y="231"/>
                    <a:pt x="68" y="274"/>
                  </a:cubicBezTo>
                  <a:cubicBezTo>
                    <a:pt x="61" y="285"/>
                    <a:pt x="56" y="310"/>
                    <a:pt x="56" y="310"/>
                  </a:cubicBezTo>
                  <a:cubicBezTo>
                    <a:pt x="67" y="317"/>
                    <a:pt x="92" y="326"/>
                    <a:pt x="92" y="326"/>
                  </a:cubicBezTo>
                  <a:cubicBezTo>
                    <a:pt x="132" y="313"/>
                    <a:pt x="177" y="302"/>
                    <a:pt x="212" y="278"/>
                  </a:cubicBezTo>
                  <a:cubicBezTo>
                    <a:pt x="223" y="246"/>
                    <a:pt x="220" y="236"/>
                    <a:pt x="200" y="206"/>
                  </a:cubicBezTo>
                  <a:cubicBezTo>
                    <a:pt x="198" y="202"/>
                    <a:pt x="192" y="204"/>
                    <a:pt x="188" y="202"/>
                  </a:cubicBezTo>
                  <a:cubicBezTo>
                    <a:pt x="180" y="197"/>
                    <a:pt x="164" y="186"/>
                    <a:pt x="164" y="186"/>
                  </a:cubicBezTo>
                  <a:cubicBezTo>
                    <a:pt x="165" y="174"/>
                    <a:pt x="162" y="160"/>
                    <a:pt x="168" y="150"/>
                  </a:cubicBezTo>
                  <a:cubicBezTo>
                    <a:pt x="170" y="147"/>
                    <a:pt x="211" y="144"/>
                    <a:pt x="220" y="142"/>
                  </a:cubicBezTo>
                  <a:cubicBezTo>
                    <a:pt x="240" y="139"/>
                    <a:pt x="255" y="130"/>
                    <a:pt x="272" y="122"/>
                  </a:cubicBezTo>
                  <a:cubicBezTo>
                    <a:pt x="303" y="108"/>
                    <a:pt x="320" y="109"/>
                    <a:pt x="340" y="78"/>
                  </a:cubicBezTo>
                  <a:cubicBezTo>
                    <a:pt x="347" y="0"/>
                    <a:pt x="334" y="52"/>
                    <a:pt x="360" y="26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89" name="Freeform 14"/>
            <p:cNvSpPr>
              <a:spLocks/>
            </p:cNvSpPr>
            <p:nvPr/>
          </p:nvSpPr>
          <p:spPr bwMode="auto">
            <a:xfrm>
              <a:off x="904" y="2396"/>
              <a:ext cx="116" cy="324"/>
            </a:xfrm>
            <a:custGeom>
              <a:avLst/>
              <a:gdLst>
                <a:gd name="T0" fmla="*/ 12 w 116"/>
                <a:gd name="T1" fmla="*/ 0 h 324"/>
                <a:gd name="T2" fmla="*/ 4 w 116"/>
                <a:gd name="T3" fmla="*/ 24 h 324"/>
                <a:gd name="T4" fmla="*/ 0 w 116"/>
                <a:gd name="T5" fmla="*/ 36 h 324"/>
                <a:gd name="T6" fmla="*/ 48 w 116"/>
                <a:gd name="T7" fmla="*/ 232 h 324"/>
                <a:gd name="T8" fmla="*/ 72 w 116"/>
                <a:gd name="T9" fmla="*/ 288 h 324"/>
                <a:gd name="T10" fmla="*/ 96 w 116"/>
                <a:gd name="T11" fmla="*/ 304 h 324"/>
                <a:gd name="T12" fmla="*/ 116 w 116"/>
                <a:gd name="T13" fmla="*/ 324 h 3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6"/>
                <a:gd name="T22" fmla="*/ 0 h 324"/>
                <a:gd name="T23" fmla="*/ 116 w 116"/>
                <a:gd name="T24" fmla="*/ 324 h 3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6" h="324">
                  <a:moveTo>
                    <a:pt x="12" y="0"/>
                  </a:moveTo>
                  <a:cubicBezTo>
                    <a:pt x="9" y="8"/>
                    <a:pt x="7" y="16"/>
                    <a:pt x="4" y="24"/>
                  </a:cubicBezTo>
                  <a:cubicBezTo>
                    <a:pt x="3" y="28"/>
                    <a:pt x="0" y="36"/>
                    <a:pt x="0" y="36"/>
                  </a:cubicBezTo>
                  <a:cubicBezTo>
                    <a:pt x="3" y="103"/>
                    <a:pt x="10" y="174"/>
                    <a:pt x="48" y="232"/>
                  </a:cubicBezTo>
                  <a:cubicBezTo>
                    <a:pt x="52" y="249"/>
                    <a:pt x="59" y="275"/>
                    <a:pt x="72" y="288"/>
                  </a:cubicBezTo>
                  <a:cubicBezTo>
                    <a:pt x="79" y="295"/>
                    <a:pt x="96" y="304"/>
                    <a:pt x="96" y="304"/>
                  </a:cubicBezTo>
                  <a:cubicBezTo>
                    <a:pt x="102" y="321"/>
                    <a:pt x="105" y="313"/>
                    <a:pt x="116" y="324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90" name="Freeform 15"/>
            <p:cNvSpPr>
              <a:spLocks/>
            </p:cNvSpPr>
            <p:nvPr/>
          </p:nvSpPr>
          <p:spPr bwMode="auto">
            <a:xfrm>
              <a:off x="732" y="2392"/>
              <a:ext cx="176" cy="356"/>
            </a:xfrm>
            <a:custGeom>
              <a:avLst/>
              <a:gdLst>
                <a:gd name="T0" fmla="*/ 176 w 176"/>
                <a:gd name="T1" fmla="*/ 0 h 356"/>
                <a:gd name="T2" fmla="*/ 152 w 176"/>
                <a:gd name="T3" fmla="*/ 112 h 356"/>
                <a:gd name="T4" fmla="*/ 132 w 176"/>
                <a:gd name="T5" fmla="*/ 244 h 356"/>
                <a:gd name="T6" fmla="*/ 88 w 176"/>
                <a:gd name="T7" fmla="*/ 300 h 356"/>
                <a:gd name="T8" fmla="*/ 24 w 176"/>
                <a:gd name="T9" fmla="*/ 340 h 356"/>
                <a:gd name="T10" fmla="*/ 0 w 176"/>
                <a:gd name="T11" fmla="*/ 356 h 3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6"/>
                <a:gd name="T19" fmla="*/ 0 h 356"/>
                <a:gd name="T20" fmla="*/ 176 w 176"/>
                <a:gd name="T21" fmla="*/ 356 h 3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6" h="356">
                  <a:moveTo>
                    <a:pt x="176" y="0"/>
                  </a:moveTo>
                  <a:cubicBezTo>
                    <a:pt x="164" y="37"/>
                    <a:pt x="158" y="73"/>
                    <a:pt x="152" y="112"/>
                  </a:cubicBezTo>
                  <a:cubicBezTo>
                    <a:pt x="150" y="149"/>
                    <a:pt x="156" y="208"/>
                    <a:pt x="132" y="244"/>
                  </a:cubicBezTo>
                  <a:cubicBezTo>
                    <a:pt x="123" y="287"/>
                    <a:pt x="116" y="281"/>
                    <a:pt x="88" y="300"/>
                  </a:cubicBezTo>
                  <a:cubicBezTo>
                    <a:pt x="81" y="322"/>
                    <a:pt x="46" y="333"/>
                    <a:pt x="24" y="340"/>
                  </a:cubicBezTo>
                  <a:cubicBezTo>
                    <a:pt x="17" y="351"/>
                    <a:pt x="14" y="356"/>
                    <a:pt x="0" y="356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91" name="Freeform 16"/>
            <p:cNvSpPr>
              <a:spLocks/>
            </p:cNvSpPr>
            <p:nvPr/>
          </p:nvSpPr>
          <p:spPr bwMode="auto">
            <a:xfrm>
              <a:off x="762" y="2380"/>
              <a:ext cx="158" cy="52"/>
            </a:xfrm>
            <a:custGeom>
              <a:avLst/>
              <a:gdLst>
                <a:gd name="T0" fmla="*/ 158 w 158"/>
                <a:gd name="T1" fmla="*/ 16 h 52"/>
                <a:gd name="T2" fmla="*/ 118 w 158"/>
                <a:gd name="T3" fmla="*/ 4 h 52"/>
                <a:gd name="T4" fmla="*/ 106 w 158"/>
                <a:gd name="T5" fmla="*/ 0 h 52"/>
                <a:gd name="T6" fmla="*/ 46 w 158"/>
                <a:gd name="T7" fmla="*/ 16 h 52"/>
                <a:gd name="T8" fmla="*/ 22 w 158"/>
                <a:gd name="T9" fmla="*/ 24 h 52"/>
                <a:gd name="T10" fmla="*/ 10 w 158"/>
                <a:gd name="T11" fmla="*/ 28 h 52"/>
                <a:gd name="T12" fmla="*/ 2 w 158"/>
                <a:gd name="T13" fmla="*/ 52 h 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8"/>
                <a:gd name="T22" fmla="*/ 0 h 52"/>
                <a:gd name="T23" fmla="*/ 158 w 158"/>
                <a:gd name="T24" fmla="*/ 52 h 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8" h="52">
                  <a:moveTo>
                    <a:pt x="158" y="16"/>
                  </a:moveTo>
                  <a:cubicBezTo>
                    <a:pt x="134" y="10"/>
                    <a:pt x="147" y="14"/>
                    <a:pt x="118" y="4"/>
                  </a:cubicBezTo>
                  <a:cubicBezTo>
                    <a:pt x="114" y="3"/>
                    <a:pt x="106" y="0"/>
                    <a:pt x="106" y="0"/>
                  </a:cubicBezTo>
                  <a:cubicBezTo>
                    <a:pt x="84" y="7"/>
                    <a:pt x="68" y="11"/>
                    <a:pt x="46" y="16"/>
                  </a:cubicBezTo>
                  <a:cubicBezTo>
                    <a:pt x="38" y="18"/>
                    <a:pt x="30" y="21"/>
                    <a:pt x="22" y="24"/>
                  </a:cubicBezTo>
                  <a:cubicBezTo>
                    <a:pt x="18" y="25"/>
                    <a:pt x="10" y="28"/>
                    <a:pt x="10" y="28"/>
                  </a:cubicBezTo>
                  <a:cubicBezTo>
                    <a:pt x="0" y="43"/>
                    <a:pt x="2" y="35"/>
                    <a:pt x="2" y="52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92" name="Freeform 17"/>
            <p:cNvSpPr>
              <a:spLocks/>
            </p:cNvSpPr>
            <p:nvPr/>
          </p:nvSpPr>
          <p:spPr bwMode="auto">
            <a:xfrm>
              <a:off x="724" y="2171"/>
              <a:ext cx="192" cy="230"/>
            </a:xfrm>
            <a:custGeom>
              <a:avLst/>
              <a:gdLst>
                <a:gd name="T0" fmla="*/ 0 w 156"/>
                <a:gd name="T1" fmla="*/ 0 h 193"/>
                <a:gd name="T2" fmla="*/ 130118 w 156"/>
                <a:gd name="T3" fmla="*/ 4842 h 193"/>
                <a:gd name="T4" fmla="*/ 310681 w 156"/>
                <a:gd name="T5" fmla="*/ 48908 h 193"/>
                <a:gd name="T6" fmla="*/ 453280 w 156"/>
                <a:gd name="T7" fmla="*/ 88749 h 193"/>
                <a:gd name="T8" fmla="*/ 628502 w 156"/>
                <a:gd name="T9" fmla="*/ 200935 h 193"/>
                <a:gd name="T10" fmla="*/ 598199 w 156"/>
                <a:gd name="T11" fmla="*/ 213312 h 1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6"/>
                <a:gd name="T19" fmla="*/ 0 h 193"/>
                <a:gd name="T20" fmla="*/ 156 w 156"/>
                <a:gd name="T21" fmla="*/ 193 h 1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6" h="193">
                  <a:moveTo>
                    <a:pt x="0" y="0"/>
                  </a:moveTo>
                  <a:cubicBezTo>
                    <a:pt x="11" y="1"/>
                    <a:pt x="22" y="1"/>
                    <a:pt x="32" y="4"/>
                  </a:cubicBezTo>
                  <a:cubicBezTo>
                    <a:pt x="51" y="9"/>
                    <a:pt x="61" y="34"/>
                    <a:pt x="76" y="44"/>
                  </a:cubicBezTo>
                  <a:cubicBezTo>
                    <a:pt x="84" y="56"/>
                    <a:pt x="100" y="76"/>
                    <a:pt x="112" y="80"/>
                  </a:cubicBezTo>
                  <a:cubicBezTo>
                    <a:pt x="134" y="112"/>
                    <a:pt x="147" y="142"/>
                    <a:pt x="156" y="180"/>
                  </a:cubicBezTo>
                  <a:cubicBezTo>
                    <a:pt x="152" y="193"/>
                    <a:pt x="156" y="192"/>
                    <a:pt x="148" y="192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93" name="Freeform 18"/>
            <p:cNvSpPr>
              <a:spLocks/>
            </p:cNvSpPr>
            <p:nvPr/>
          </p:nvSpPr>
          <p:spPr bwMode="auto">
            <a:xfrm>
              <a:off x="1036" y="2196"/>
              <a:ext cx="168" cy="226"/>
            </a:xfrm>
            <a:custGeom>
              <a:avLst/>
              <a:gdLst>
                <a:gd name="T0" fmla="*/ 132 w 168"/>
                <a:gd name="T1" fmla="*/ 0 h 226"/>
                <a:gd name="T2" fmla="*/ 156 w 168"/>
                <a:gd name="T3" fmla="*/ 28 h 226"/>
                <a:gd name="T4" fmla="*/ 164 w 168"/>
                <a:gd name="T5" fmla="*/ 52 h 226"/>
                <a:gd name="T6" fmla="*/ 168 w 168"/>
                <a:gd name="T7" fmla="*/ 64 h 226"/>
                <a:gd name="T8" fmla="*/ 164 w 168"/>
                <a:gd name="T9" fmla="*/ 108 h 226"/>
                <a:gd name="T10" fmla="*/ 124 w 168"/>
                <a:gd name="T11" fmla="*/ 156 h 226"/>
                <a:gd name="T12" fmla="*/ 88 w 168"/>
                <a:gd name="T13" fmla="*/ 168 h 226"/>
                <a:gd name="T14" fmla="*/ 28 w 168"/>
                <a:gd name="T15" fmla="*/ 208 h 226"/>
                <a:gd name="T16" fmla="*/ 12 w 168"/>
                <a:gd name="T17" fmla="*/ 216 h 2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8"/>
                <a:gd name="T28" fmla="*/ 0 h 226"/>
                <a:gd name="T29" fmla="*/ 168 w 168"/>
                <a:gd name="T30" fmla="*/ 226 h 2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8" h="226">
                  <a:moveTo>
                    <a:pt x="132" y="0"/>
                  </a:moveTo>
                  <a:cubicBezTo>
                    <a:pt x="146" y="5"/>
                    <a:pt x="150" y="14"/>
                    <a:pt x="156" y="28"/>
                  </a:cubicBezTo>
                  <a:cubicBezTo>
                    <a:pt x="159" y="36"/>
                    <a:pt x="161" y="44"/>
                    <a:pt x="164" y="52"/>
                  </a:cubicBezTo>
                  <a:cubicBezTo>
                    <a:pt x="165" y="56"/>
                    <a:pt x="168" y="64"/>
                    <a:pt x="168" y="64"/>
                  </a:cubicBezTo>
                  <a:cubicBezTo>
                    <a:pt x="167" y="79"/>
                    <a:pt x="168" y="94"/>
                    <a:pt x="164" y="108"/>
                  </a:cubicBezTo>
                  <a:cubicBezTo>
                    <a:pt x="159" y="124"/>
                    <a:pt x="134" y="146"/>
                    <a:pt x="124" y="156"/>
                  </a:cubicBezTo>
                  <a:cubicBezTo>
                    <a:pt x="112" y="168"/>
                    <a:pt x="100" y="160"/>
                    <a:pt x="88" y="168"/>
                  </a:cubicBezTo>
                  <a:cubicBezTo>
                    <a:pt x="68" y="181"/>
                    <a:pt x="48" y="195"/>
                    <a:pt x="28" y="208"/>
                  </a:cubicBezTo>
                  <a:cubicBezTo>
                    <a:pt x="0" y="226"/>
                    <a:pt x="25" y="203"/>
                    <a:pt x="12" y="216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94" name="Freeform 19"/>
            <p:cNvSpPr>
              <a:spLocks/>
            </p:cNvSpPr>
            <p:nvPr/>
          </p:nvSpPr>
          <p:spPr bwMode="auto">
            <a:xfrm>
              <a:off x="900" y="2184"/>
              <a:ext cx="272" cy="200"/>
            </a:xfrm>
            <a:custGeom>
              <a:avLst/>
              <a:gdLst>
                <a:gd name="T0" fmla="*/ 272 w 272"/>
                <a:gd name="T1" fmla="*/ 16 h 200"/>
                <a:gd name="T2" fmla="*/ 196 w 272"/>
                <a:gd name="T3" fmla="*/ 0 h 200"/>
                <a:gd name="T4" fmla="*/ 136 w 272"/>
                <a:gd name="T5" fmla="*/ 4 h 200"/>
                <a:gd name="T6" fmla="*/ 64 w 272"/>
                <a:gd name="T7" fmla="*/ 48 h 200"/>
                <a:gd name="T8" fmla="*/ 56 w 272"/>
                <a:gd name="T9" fmla="*/ 60 h 200"/>
                <a:gd name="T10" fmla="*/ 44 w 272"/>
                <a:gd name="T11" fmla="*/ 64 h 200"/>
                <a:gd name="T12" fmla="*/ 40 w 272"/>
                <a:gd name="T13" fmla="*/ 76 h 200"/>
                <a:gd name="T14" fmla="*/ 28 w 272"/>
                <a:gd name="T15" fmla="*/ 84 h 200"/>
                <a:gd name="T16" fmla="*/ 24 w 272"/>
                <a:gd name="T17" fmla="*/ 96 h 200"/>
                <a:gd name="T18" fmla="*/ 16 w 272"/>
                <a:gd name="T19" fmla="*/ 108 h 200"/>
                <a:gd name="T20" fmla="*/ 8 w 272"/>
                <a:gd name="T21" fmla="*/ 132 h 200"/>
                <a:gd name="T22" fmla="*/ 4 w 272"/>
                <a:gd name="T23" fmla="*/ 160 h 200"/>
                <a:gd name="T24" fmla="*/ 0 w 272"/>
                <a:gd name="T25" fmla="*/ 200 h 2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2"/>
                <a:gd name="T40" fmla="*/ 0 h 200"/>
                <a:gd name="T41" fmla="*/ 272 w 272"/>
                <a:gd name="T42" fmla="*/ 200 h 2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2" h="200">
                  <a:moveTo>
                    <a:pt x="272" y="16"/>
                  </a:moveTo>
                  <a:cubicBezTo>
                    <a:pt x="248" y="0"/>
                    <a:pt x="227" y="3"/>
                    <a:pt x="196" y="0"/>
                  </a:cubicBezTo>
                  <a:cubicBezTo>
                    <a:pt x="176" y="1"/>
                    <a:pt x="156" y="1"/>
                    <a:pt x="136" y="4"/>
                  </a:cubicBezTo>
                  <a:cubicBezTo>
                    <a:pt x="105" y="8"/>
                    <a:pt x="88" y="32"/>
                    <a:pt x="64" y="48"/>
                  </a:cubicBezTo>
                  <a:cubicBezTo>
                    <a:pt x="61" y="52"/>
                    <a:pt x="60" y="57"/>
                    <a:pt x="56" y="60"/>
                  </a:cubicBezTo>
                  <a:cubicBezTo>
                    <a:pt x="53" y="63"/>
                    <a:pt x="47" y="61"/>
                    <a:pt x="44" y="64"/>
                  </a:cubicBezTo>
                  <a:cubicBezTo>
                    <a:pt x="41" y="67"/>
                    <a:pt x="43" y="73"/>
                    <a:pt x="40" y="76"/>
                  </a:cubicBezTo>
                  <a:cubicBezTo>
                    <a:pt x="37" y="80"/>
                    <a:pt x="32" y="81"/>
                    <a:pt x="28" y="84"/>
                  </a:cubicBezTo>
                  <a:cubicBezTo>
                    <a:pt x="27" y="88"/>
                    <a:pt x="26" y="92"/>
                    <a:pt x="24" y="96"/>
                  </a:cubicBezTo>
                  <a:cubicBezTo>
                    <a:pt x="22" y="100"/>
                    <a:pt x="18" y="104"/>
                    <a:pt x="16" y="108"/>
                  </a:cubicBezTo>
                  <a:cubicBezTo>
                    <a:pt x="13" y="116"/>
                    <a:pt x="8" y="132"/>
                    <a:pt x="8" y="132"/>
                  </a:cubicBezTo>
                  <a:cubicBezTo>
                    <a:pt x="7" y="141"/>
                    <a:pt x="5" y="151"/>
                    <a:pt x="4" y="160"/>
                  </a:cubicBezTo>
                  <a:cubicBezTo>
                    <a:pt x="2" y="173"/>
                    <a:pt x="0" y="200"/>
                    <a:pt x="0" y="200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95" name="Freeform 20"/>
            <p:cNvSpPr>
              <a:spLocks/>
            </p:cNvSpPr>
            <p:nvPr/>
          </p:nvSpPr>
          <p:spPr bwMode="auto">
            <a:xfrm>
              <a:off x="924" y="1848"/>
              <a:ext cx="128" cy="188"/>
            </a:xfrm>
            <a:custGeom>
              <a:avLst/>
              <a:gdLst>
                <a:gd name="T0" fmla="*/ 128 w 128"/>
                <a:gd name="T1" fmla="*/ 0 h 188"/>
                <a:gd name="T2" fmla="*/ 68 w 128"/>
                <a:gd name="T3" fmla="*/ 24 h 188"/>
                <a:gd name="T4" fmla="*/ 24 w 128"/>
                <a:gd name="T5" fmla="*/ 84 h 188"/>
                <a:gd name="T6" fmla="*/ 0 w 128"/>
                <a:gd name="T7" fmla="*/ 136 h 188"/>
                <a:gd name="T8" fmla="*/ 4 w 128"/>
                <a:gd name="T9" fmla="*/ 188 h 1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188"/>
                <a:gd name="T17" fmla="*/ 128 w 128"/>
                <a:gd name="T18" fmla="*/ 188 h 1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188">
                  <a:moveTo>
                    <a:pt x="128" y="0"/>
                  </a:moveTo>
                  <a:cubicBezTo>
                    <a:pt x="107" y="7"/>
                    <a:pt x="88" y="17"/>
                    <a:pt x="68" y="24"/>
                  </a:cubicBezTo>
                  <a:cubicBezTo>
                    <a:pt x="54" y="45"/>
                    <a:pt x="38" y="63"/>
                    <a:pt x="24" y="84"/>
                  </a:cubicBezTo>
                  <a:cubicBezTo>
                    <a:pt x="13" y="100"/>
                    <a:pt x="11" y="120"/>
                    <a:pt x="0" y="136"/>
                  </a:cubicBezTo>
                  <a:cubicBezTo>
                    <a:pt x="4" y="185"/>
                    <a:pt x="4" y="168"/>
                    <a:pt x="4" y="188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96" name="Freeform 21"/>
            <p:cNvSpPr>
              <a:spLocks/>
            </p:cNvSpPr>
            <p:nvPr/>
          </p:nvSpPr>
          <p:spPr bwMode="auto">
            <a:xfrm>
              <a:off x="560" y="2172"/>
              <a:ext cx="178" cy="262"/>
            </a:xfrm>
            <a:custGeom>
              <a:avLst/>
              <a:gdLst>
                <a:gd name="T0" fmla="*/ 168 w 178"/>
                <a:gd name="T1" fmla="*/ 0 h 262"/>
                <a:gd name="T2" fmla="*/ 156 w 178"/>
                <a:gd name="T3" fmla="*/ 92 h 262"/>
                <a:gd name="T4" fmla="*/ 148 w 178"/>
                <a:gd name="T5" fmla="*/ 124 h 262"/>
                <a:gd name="T6" fmla="*/ 140 w 178"/>
                <a:gd name="T7" fmla="*/ 148 h 262"/>
                <a:gd name="T8" fmla="*/ 128 w 178"/>
                <a:gd name="T9" fmla="*/ 200 h 262"/>
                <a:gd name="T10" fmla="*/ 92 w 178"/>
                <a:gd name="T11" fmla="*/ 224 h 262"/>
                <a:gd name="T12" fmla="*/ 80 w 178"/>
                <a:gd name="T13" fmla="*/ 232 h 262"/>
                <a:gd name="T14" fmla="*/ 0 w 178"/>
                <a:gd name="T15" fmla="*/ 260 h 2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8"/>
                <a:gd name="T25" fmla="*/ 0 h 262"/>
                <a:gd name="T26" fmla="*/ 178 w 178"/>
                <a:gd name="T27" fmla="*/ 262 h 2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8" h="262">
                  <a:moveTo>
                    <a:pt x="168" y="0"/>
                  </a:moveTo>
                  <a:cubicBezTo>
                    <a:pt x="178" y="29"/>
                    <a:pt x="163" y="63"/>
                    <a:pt x="156" y="92"/>
                  </a:cubicBezTo>
                  <a:cubicBezTo>
                    <a:pt x="154" y="103"/>
                    <a:pt x="151" y="113"/>
                    <a:pt x="148" y="124"/>
                  </a:cubicBezTo>
                  <a:cubicBezTo>
                    <a:pt x="146" y="132"/>
                    <a:pt x="140" y="148"/>
                    <a:pt x="140" y="148"/>
                  </a:cubicBezTo>
                  <a:cubicBezTo>
                    <a:pt x="139" y="153"/>
                    <a:pt x="135" y="195"/>
                    <a:pt x="128" y="200"/>
                  </a:cubicBezTo>
                  <a:cubicBezTo>
                    <a:pt x="116" y="208"/>
                    <a:pt x="104" y="216"/>
                    <a:pt x="92" y="224"/>
                  </a:cubicBezTo>
                  <a:cubicBezTo>
                    <a:pt x="88" y="227"/>
                    <a:pt x="80" y="232"/>
                    <a:pt x="80" y="232"/>
                  </a:cubicBezTo>
                  <a:cubicBezTo>
                    <a:pt x="70" y="262"/>
                    <a:pt x="26" y="260"/>
                    <a:pt x="0" y="260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97" name="Freeform 22"/>
            <p:cNvSpPr>
              <a:spLocks/>
            </p:cNvSpPr>
            <p:nvPr/>
          </p:nvSpPr>
          <p:spPr bwMode="auto">
            <a:xfrm>
              <a:off x="736" y="2137"/>
              <a:ext cx="428" cy="59"/>
            </a:xfrm>
            <a:custGeom>
              <a:avLst/>
              <a:gdLst>
                <a:gd name="T0" fmla="*/ 0 w 428"/>
                <a:gd name="T1" fmla="*/ 27 h 59"/>
                <a:gd name="T2" fmla="*/ 144 w 428"/>
                <a:gd name="T3" fmla="*/ 7 h 59"/>
                <a:gd name="T4" fmla="*/ 248 w 428"/>
                <a:gd name="T5" fmla="*/ 3 h 59"/>
                <a:gd name="T6" fmla="*/ 328 w 428"/>
                <a:gd name="T7" fmla="*/ 19 h 59"/>
                <a:gd name="T8" fmla="*/ 400 w 428"/>
                <a:gd name="T9" fmla="*/ 47 h 59"/>
                <a:gd name="T10" fmla="*/ 428 w 428"/>
                <a:gd name="T11" fmla="*/ 59 h 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8"/>
                <a:gd name="T19" fmla="*/ 0 h 59"/>
                <a:gd name="T20" fmla="*/ 428 w 428"/>
                <a:gd name="T21" fmla="*/ 59 h 5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8" h="59">
                  <a:moveTo>
                    <a:pt x="0" y="27"/>
                  </a:moveTo>
                  <a:cubicBezTo>
                    <a:pt x="59" y="7"/>
                    <a:pt x="65" y="10"/>
                    <a:pt x="144" y="7"/>
                  </a:cubicBezTo>
                  <a:cubicBezTo>
                    <a:pt x="187" y="2"/>
                    <a:pt x="203" y="0"/>
                    <a:pt x="248" y="3"/>
                  </a:cubicBezTo>
                  <a:cubicBezTo>
                    <a:pt x="273" y="8"/>
                    <a:pt x="305" y="7"/>
                    <a:pt x="328" y="19"/>
                  </a:cubicBezTo>
                  <a:cubicBezTo>
                    <a:pt x="351" y="31"/>
                    <a:pt x="375" y="39"/>
                    <a:pt x="400" y="47"/>
                  </a:cubicBezTo>
                  <a:cubicBezTo>
                    <a:pt x="411" y="51"/>
                    <a:pt x="415" y="59"/>
                    <a:pt x="428" y="59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98" name="Freeform 23"/>
            <p:cNvSpPr>
              <a:spLocks/>
            </p:cNvSpPr>
            <p:nvPr/>
          </p:nvSpPr>
          <p:spPr bwMode="auto">
            <a:xfrm>
              <a:off x="924" y="1979"/>
              <a:ext cx="236" cy="53"/>
            </a:xfrm>
            <a:custGeom>
              <a:avLst/>
              <a:gdLst>
                <a:gd name="T0" fmla="*/ 0 w 236"/>
                <a:gd name="T1" fmla="*/ 53 h 53"/>
                <a:gd name="T2" fmla="*/ 112 w 236"/>
                <a:gd name="T3" fmla="*/ 29 h 53"/>
                <a:gd name="T4" fmla="*/ 236 w 236"/>
                <a:gd name="T5" fmla="*/ 21 h 53"/>
                <a:gd name="T6" fmla="*/ 0 60000 65536"/>
                <a:gd name="T7" fmla="*/ 0 60000 65536"/>
                <a:gd name="T8" fmla="*/ 0 60000 65536"/>
                <a:gd name="T9" fmla="*/ 0 w 236"/>
                <a:gd name="T10" fmla="*/ 0 h 53"/>
                <a:gd name="T11" fmla="*/ 236 w 236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6" h="53">
                  <a:moveTo>
                    <a:pt x="0" y="53"/>
                  </a:moveTo>
                  <a:cubicBezTo>
                    <a:pt x="38" y="47"/>
                    <a:pt x="74" y="37"/>
                    <a:pt x="112" y="29"/>
                  </a:cubicBezTo>
                  <a:cubicBezTo>
                    <a:pt x="155" y="0"/>
                    <a:pt x="119" y="21"/>
                    <a:pt x="236" y="21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99" name="Freeform 24"/>
            <p:cNvSpPr>
              <a:spLocks/>
            </p:cNvSpPr>
            <p:nvPr/>
          </p:nvSpPr>
          <p:spPr bwMode="auto">
            <a:xfrm>
              <a:off x="928" y="2028"/>
              <a:ext cx="224" cy="78"/>
            </a:xfrm>
            <a:custGeom>
              <a:avLst/>
              <a:gdLst>
                <a:gd name="T0" fmla="*/ 0 w 224"/>
                <a:gd name="T1" fmla="*/ 0 h 78"/>
                <a:gd name="T2" fmla="*/ 80 w 224"/>
                <a:gd name="T3" fmla="*/ 56 h 78"/>
                <a:gd name="T4" fmla="*/ 224 w 224"/>
                <a:gd name="T5" fmla="*/ 44 h 78"/>
                <a:gd name="T6" fmla="*/ 0 60000 65536"/>
                <a:gd name="T7" fmla="*/ 0 60000 65536"/>
                <a:gd name="T8" fmla="*/ 0 60000 65536"/>
                <a:gd name="T9" fmla="*/ 0 w 224"/>
                <a:gd name="T10" fmla="*/ 0 h 78"/>
                <a:gd name="T11" fmla="*/ 224 w 224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" h="78">
                  <a:moveTo>
                    <a:pt x="0" y="0"/>
                  </a:moveTo>
                  <a:cubicBezTo>
                    <a:pt x="6" y="19"/>
                    <a:pt x="57" y="48"/>
                    <a:pt x="80" y="56"/>
                  </a:cubicBezTo>
                  <a:cubicBezTo>
                    <a:pt x="128" y="54"/>
                    <a:pt x="190" y="78"/>
                    <a:pt x="224" y="44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00" name="Freeform 25"/>
            <p:cNvSpPr>
              <a:spLocks/>
            </p:cNvSpPr>
            <p:nvPr/>
          </p:nvSpPr>
          <p:spPr bwMode="auto">
            <a:xfrm>
              <a:off x="1152" y="2072"/>
              <a:ext cx="90" cy="136"/>
            </a:xfrm>
            <a:custGeom>
              <a:avLst/>
              <a:gdLst>
                <a:gd name="T0" fmla="*/ 0 w 90"/>
                <a:gd name="T1" fmla="*/ 0 h 136"/>
                <a:gd name="T2" fmla="*/ 76 w 90"/>
                <a:gd name="T3" fmla="*/ 52 h 136"/>
                <a:gd name="T4" fmla="*/ 40 w 90"/>
                <a:gd name="T5" fmla="*/ 136 h 136"/>
                <a:gd name="T6" fmla="*/ 0 60000 65536"/>
                <a:gd name="T7" fmla="*/ 0 60000 65536"/>
                <a:gd name="T8" fmla="*/ 0 60000 65536"/>
                <a:gd name="T9" fmla="*/ 0 w 90"/>
                <a:gd name="T10" fmla="*/ 0 h 136"/>
                <a:gd name="T11" fmla="*/ 90 w 90"/>
                <a:gd name="T12" fmla="*/ 136 h 1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136">
                  <a:moveTo>
                    <a:pt x="0" y="0"/>
                  </a:moveTo>
                  <a:cubicBezTo>
                    <a:pt x="39" y="8"/>
                    <a:pt x="46" y="32"/>
                    <a:pt x="76" y="52"/>
                  </a:cubicBezTo>
                  <a:cubicBezTo>
                    <a:pt x="90" y="93"/>
                    <a:pt x="80" y="116"/>
                    <a:pt x="40" y="136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01" name="Freeform 26"/>
            <p:cNvSpPr>
              <a:spLocks/>
            </p:cNvSpPr>
            <p:nvPr/>
          </p:nvSpPr>
          <p:spPr bwMode="auto">
            <a:xfrm>
              <a:off x="1152" y="2000"/>
              <a:ext cx="23" cy="80"/>
            </a:xfrm>
            <a:custGeom>
              <a:avLst/>
              <a:gdLst>
                <a:gd name="T0" fmla="*/ 8 w 23"/>
                <a:gd name="T1" fmla="*/ 80 h 80"/>
                <a:gd name="T2" fmla="*/ 12 w 23"/>
                <a:gd name="T3" fmla="*/ 8 h 80"/>
                <a:gd name="T4" fmla="*/ 0 w 23"/>
                <a:gd name="T5" fmla="*/ 0 h 80"/>
                <a:gd name="T6" fmla="*/ 0 60000 65536"/>
                <a:gd name="T7" fmla="*/ 0 60000 65536"/>
                <a:gd name="T8" fmla="*/ 0 60000 65536"/>
                <a:gd name="T9" fmla="*/ 0 w 23"/>
                <a:gd name="T10" fmla="*/ 0 h 80"/>
                <a:gd name="T11" fmla="*/ 23 w 23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80">
                  <a:moveTo>
                    <a:pt x="8" y="80"/>
                  </a:moveTo>
                  <a:cubicBezTo>
                    <a:pt x="18" y="50"/>
                    <a:pt x="23" y="46"/>
                    <a:pt x="12" y="8"/>
                  </a:cubicBezTo>
                  <a:cubicBezTo>
                    <a:pt x="11" y="3"/>
                    <a:pt x="0" y="0"/>
                    <a:pt x="0" y="0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02" name="Freeform 27"/>
            <p:cNvSpPr>
              <a:spLocks/>
            </p:cNvSpPr>
            <p:nvPr/>
          </p:nvSpPr>
          <p:spPr bwMode="auto">
            <a:xfrm>
              <a:off x="1156" y="1848"/>
              <a:ext cx="860" cy="184"/>
            </a:xfrm>
            <a:custGeom>
              <a:avLst/>
              <a:gdLst>
                <a:gd name="T0" fmla="*/ 0 w 860"/>
                <a:gd name="T1" fmla="*/ 156 h 184"/>
                <a:gd name="T2" fmla="*/ 172 w 860"/>
                <a:gd name="T3" fmla="*/ 172 h 184"/>
                <a:gd name="T4" fmla="*/ 280 w 860"/>
                <a:gd name="T5" fmla="*/ 184 h 184"/>
                <a:gd name="T6" fmla="*/ 596 w 860"/>
                <a:gd name="T7" fmla="*/ 136 h 184"/>
                <a:gd name="T8" fmla="*/ 680 w 860"/>
                <a:gd name="T9" fmla="*/ 96 h 184"/>
                <a:gd name="T10" fmla="*/ 708 w 860"/>
                <a:gd name="T11" fmla="*/ 80 h 184"/>
                <a:gd name="T12" fmla="*/ 732 w 860"/>
                <a:gd name="T13" fmla="*/ 72 h 184"/>
                <a:gd name="T14" fmla="*/ 788 w 860"/>
                <a:gd name="T15" fmla="*/ 36 h 184"/>
                <a:gd name="T16" fmla="*/ 860 w 860"/>
                <a:gd name="T17" fmla="*/ 0 h 1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60"/>
                <a:gd name="T28" fmla="*/ 0 h 184"/>
                <a:gd name="T29" fmla="*/ 860 w 860"/>
                <a:gd name="T30" fmla="*/ 184 h 1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60" h="184">
                  <a:moveTo>
                    <a:pt x="0" y="156"/>
                  </a:moveTo>
                  <a:cubicBezTo>
                    <a:pt x="57" y="175"/>
                    <a:pt x="107" y="170"/>
                    <a:pt x="172" y="172"/>
                  </a:cubicBezTo>
                  <a:cubicBezTo>
                    <a:pt x="208" y="175"/>
                    <a:pt x="244" y="179"/>
                    <a:pt x="280" y="184"/>
                  </a:cubicBezTo>
                  <a:cubicBezTo>
                    <a:pt x="385" y="180"/>
                    <a:pt x="493" y="162"/>
                    <a:pt x="596" y="136"/>
                  </a:cubicBezTo>
                  <a:cubicBezTo>
                    <a:pt x="614" y="109"/>
                    <a:pt x="651" y="107"/>
                    <a:pt x="680" y="96"/>
                  </a:cubicBezTo>
                  <a:cubicBezTo>
                    <a:pt x="731" y="77"/>
                    <a:pt x="666" y="99"/>
                    <a:pt x="708" y="80"/>
                  </a:cubicBezTo>
                  <a:cubicBezTo>
                    <a:pt x="716" y="77"/>
                    <a:pt x="732" y="72"/>
                    <a:pt x="732" y="72"/>
                  </a:cubicBezTo>
                  <a:cubicBezTo>
                    <a:pt x="746" y="61"/>
                    <a:pt x="772" y="41"/>
                    <a:pt x="788" y="36"/>
                  </a:cubicBezTo>
                  <a:cubicBezTo>
                    <a:pt x="814" y="27"/>
                    <a:pt x="841" y="19"/>
                    <a:pt x="860" y="0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03" name="Freeform 28"/>
            <p:cNvSpPr>
              <a:spLocks/>
            </p:cNvSpPr>
            <p:nvPr/>
          </p:nvSpPr>
          <p:spPr bwMode="auto">
            <a:xfrm>
              <a:off x="1684" y="1864"/>
              <a:ext cx="320" cy="380"/>
            </a:xfrm>
            <a:custGeom>
              <a:avLst/>
              <a:gdLst>
                <a:gd name="T0" fmla="*/ 320 w 320"/>
                <a:gd name="T1" fmla="*/ 0 h 380"/>
                <a:gd name="T2" fmla="*/ 268 w 320"/>
                <a:gd name="T3" fmla="*/ 108 h 380"/>
                <a:gd name="T4" fmla="*/ 240 w 320"/>
                <a:gd name="T5" fmla="*/ 168 h 380"/>
                <a:gd name="T6" fmla="*/ 216 w 320"/>
                <a:gd name="T7" fmla="*/ 200 h 380"/>
                <a:gd name="T8" fmla="*/ 176 w 320"/>
                <a:gd name="T9" fmla="*/ 264 h 380"/>
                <a:gd name="T10" fmla="*/ 164 w 320"/>
                <a:gd name="T11" fmla="*/ 288 h 380"/>
                <a:gd name="T12" fmla="*/ 16 w 320"/>
                <a:gd name="T13" fmla="*/ 376 h 380"/>
                <a:gd name="T14" fmla="*/ 0 w 320"/>
                <a:gd name="T15" fmla="*/ 380 h 3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0"/>
                <a:gd name="T25" fmla="*/ 0 h 380"/>
                <a:gd name="T26" fmla="*/ 320 w 320"/>
                <a:gd name="T27" fmla="*/ 380 h 3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0" h="380">
                  <a:moveTo>
                    <a:pt x="320" y="0"/>
                  </a:moveTo>
                  <a:cubicBezTo>
                    <a:pt x="297" y="16"/>
                    <a:pt x="286" y="80"/>
                    <a:pt x="268" y="108"/>
                  </a:cubicBezTo>
                  <a:cubicBezTo>
                    <a:pt x="263" y="127"/>
                    <a:pt x="251" y="151"/>
                    <a:pt x="240" y="168"/>
                  </a:cubicBezTo>
                  <a:cubicBezTo>
                    <a:pt x="233" y="179"/>
                    <a:pt x="216" y="200"/>
                    <a:pt x="216" y="200"/>
                  </a:cubicBezTo>
                  <a:lnTo>
                    <a:pt x="176" y="264"/>
                  </a:lnTo>
                  <a:cubicBezTo>
                    <a:pt x="176" y="264"/>
                    <a:pt x="164" y="288"/>
                    <a:pt x="164" y="288"/>
                  </a:cubicBezTo>
                  <a:cubicBezTo>
                    <a:pt x="132" y="336"/>
                    <a:pt x="72" y="368"/>
                    <a:pt x="16" y="376"/>
                  </a:cubicBezTo>
                  <a:cubicBezTo>
                    <a:pt x="3" y="380"/>
                    <a:pt x="8" y="380"/>
                    <a:pt x="0" y="380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04" name="Freeform 29"/>
            <p:cNvSpPr>
              <a:spLocks/>
            </p:cNvSpPr>
            <p:nvPr/>
          </p:nvSpPr>
          <p:spPr bwMode="auto">
            <a:xfrm>
              <a:off x="2192" y="2096"/>
              <a:ext cx="172" cy="488"/>
            </a:xfrm>
            <a:custGeom>
              <a:avLst/>
              <a:gdLst>
                <a:gd name="T0" fmla="*/ 0 w 172"/>
                <a:gd name="T1" fmla="*/ 0 h 488"/>
                <a:gd name="T2" fmla="*/ 4 w 172"/>
                <a:gd name="T3" fmla="*/ 84 h 488"/>
                <a:gd name="T4" fmla="*/ 36 w 172"/>
                <a:gd name="T5" fmla="*/ 164 h 488"/>
                <a:gd name="T6" fmla="*/ 68 w 172"/>
                <a:gd name="T7" fmla="*/ 260 h 488"/>
                <a:gd name="T8" fmla="*/ 120 w 172"/>
                <a:gd name="T9" fmla="*/ 340 h 488"/>
                <a:gd name="T10" fmla="*/ 156 w 172"/>
                <a:gd name="T11" fmla="*/ 396 h 488"/>
                <a:gd name="T12" fmla="*/ 164 w 172"/>
                <a:gd name="T13" fmla="*/ 428 h 488"/>
                <a:gd name="T14" fmla="*/ 172 w 172"/>
                <a:gd name="T15" fmla="*/ 452 h 488"/>
                <a:gd name="T16" fmla="*/ 144 w 172"/>
                <a:gd name="T17" fmla="*/ 488 h 488"/>
                <a:gd name="T18" fmla="*/ 128 w 172"/>
                <a:gd name="T19" fmla="*/ 484 h 488"/>
                <a:gd name="T20" fmla="*/ 80 w 172"/>
                <a:gd name="T21" fmla="*/ 444 h 48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2"/>
                <a:gd name="T34" fmla="*/ 0 h 488"/>
                <a:gd name="T35" fmla="*/ 172 w 172"/>
                <a:gd name="T36" fmla="*/ 488 h 48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2" h="488">
                  <a:moveTo>
                    <a:pt x="0" y="0"/>
                  </a:moveTo>
                  <a:cubicBezTo>
                    <a:pt x="1" y="28"/>
                    <a:pt x="1" y="56"/>
                    <a:pt x="4" y="84"/>
                  </a:cubicBezTo>
                  <a:cubicBezTo>
                    <a:pt x="7" y="112"/>
                    <a:pt x="29" y="137"/>
                    <a:pt x="36" y="164"/>
                  </a:cubicBezTo>
                  <a:cubicBezTo>
                    <a:pt x="44" y="195"/>
                    <a:pt x="50" y="233"/>
                    <a:pt x="68" y="260"/>
                  </a:cubicBezTo>
                  <a:cubicBezTo>
                    <a:pt x="75" y="288"/>
                    <a:pt x="91" y="330"/>
                    <a:pt x="120" y="340"/>
                  </a:cubicBezTo>
                  <a:cubicBezTo>
                    <a:pt x="127" y="361"/>
                    <a:pt x="137" y="383"/>
                    <a:pt x="156" y="396"/>
                  </a:cubicBezTo>
                  <a:cubicBezTo>
                    <a:pt x="168" y="432"/>
                    <a:pt x="150" y="375"/>
                    <a:pt x="164" y="428"/>
                  </a:cubicBezTo>
                  <a:cubicBezTo>
                    <a:pt x="166" y="436"/>
                    <a:pt x="172" y="452"/>
                    <a:pt x="172" y="452"/>
                  </a:cubicBezTo>
                  <a:cubicBezTo>
                    <a:pt x="168" y="478"/>
                    <a:pt x="168" y="480"/>
                    <a:pt x="144" y="488"/>
                  </a:cubicBezTo>
                  <a:cubicBezTo>
                    <a:pt x="139" y="487"/>
                    <a:pt x="133" y="487"/>
                    <a:pt x="128" y="484"/>
                  </a:cubicBezTo>
                  <a:cubicBezTo>
                    <a:pt x="114" y="474"/>
                    <a:pt x="101" y="444"/>
                    <a:pt x="80" y="444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05" name="Freeform 30"/>
            <p:cNvSpPr>
              <a:spLocks/>
            </p:cNvSpPr>
            <p:nvPr/>
          </p:nvSpPr>
          <p:spPr bwMode="auto">
            <a:xfrm>
              <a:off x="2156" y="2120"/>
              <a:ext cx="116" cy="429"/>
            </a:xfrm>
            <a:custGeom>
              <a:avLst/>
              <a:gdLst>
                <a:gd name="T0" fmla="*/ 28 w 116"/>
                <a:gd name="T1" fmla="*/ 0 h 429"/>
                <a:gd name="T2" fmla="*/ 0 w 116"/>
                <a:gd name="T3" fmla="*/ 156 h 429"/>
                <a:gd name="T4" fmla="*/ 4 w 116"/>
                <a:gd name="T5" fmla="*/ 232 h 429"/>
                <a:gd name="T6" fmla="*/ 60 w 116"/>
                <a:gd name="T7" fmla="*/ 360 h 429"/>
                <a:gd name="T8" fmla="*/ 76 w 116"/>
                <a:gd name="T9" fmla="*/ 408 h 429"/>
                <a:gd name="T10" fmla="*/ 80 w 116"/>
                <a:gd name="T11" fmla="*/ 420 h 429"/>
                <a:gd name="T12" fmla="*/ 116 w 116"/>
                <a:gd name="T13" fmla="*/ 428 h 4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6"/>
                <a:gd name="T22" fmla="*/ 0 h 429"/>
                <a:gd name="T23" fmla="*/ 116 w 116"/>
                <a:gd name="T24" fmla="*/ 429 h 4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6" h="429">
                  <a:moveTo>
                    <a:pt x="28" y="0"/>
                  </a:moveTo>
                  <a:cubicBezTo>
                    <a:pt x="19" y="52"/>
                    <a:pt x="8" y="103"/>
                    <a:pt x="0" y="156"/>
                  </a:cubicBezTo>
                  <a:cubicBezTo>
                    <a:pt x="1" y="181"/>
                    <a:pt x="2" y="207"/>
                    <a:pt x="4" y="232"/>
                  </a:cubicBezTo>
                  <a:cubicBezTo>
                    <a:pt x="8" y="280"/>
                    <a:pt x="41" y="318"/>
                    <a:pt x="60" y="360"/>
                  </a:cubicBezTo>
                  <a:cubicBezTo>
                    <a:pt x="67" y="375"/>
                    <a:pt x="71" y="392"/>
                    <a:pt x="76" y="408"/>
                  </a:cubicBezTo>
                  <a:cubicBezTo>
                    <a:pt x="77" y="412"/>
                    <a:pt x="76" y="419"/>
                    <a:pt x="80" y="420"/>
                  </a:cubicBezTo>
                  <a:cubicBezTo>
                    <a:pt x="108" y="429"/>
                    <a:pt x="96" y="428"/>
                    <a:pt x="116" y="428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06" name="Freeform 31"/>
            <p:cNvSpPr>
              <a:spLocks/>
            </p:cNvSpPr>
            <p:nvPr/>
          </p:nvSpPr>
          <p:spPr bwMode="auto">
            <a:xfrm>
              <a:off x="2152" y="2016"/>
              <a:ext cx="36" cy="132"/>
            </a:xfrm>
            <a:custGeom>
              <a:avLst/>
              <a:gdLst>
                <a:gd name="T0" fmla="*/ 36 w 36"/>
                <a:gd name="T1" fmla="*/ 132 h 132"/>
                <a:gd name="T2" fmla="*/ 0 w 36"/>
                <a:gd name="T3" fmla="*/ 0 h 132"/>
                <a:gd name="T4" fmla="*/ 0 60000 65536"/>
                <a:gd name="T5" fmla="*/ 0 60000 65536"/>
                <a:gd name="T6" fmla="*/ 0 w 36"/>
                <a:gd name="T7" fmla="*/ 0 h 132"/>
                <a:gd name="T8" fmla="*/ 36 w 36"/>
                <a:gd name="T9" fmla="*/ 132 h 13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" h="132">
                  <a:moveTo>
                    <a:pt x="36" y="132"/>
                  </a:moveTo>
                  <a:cubicBezTo>
                    <a:pt x="30" y="90"/>
                    <a:pt x="19" y="39"/>
                    <a:pt x="0" y="0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07" name="Freeform 32"/>
            <p:cNvSpPr>
              <a:spLocks/>
            </p:cNvSpPr>
            <p:nvPr/>
          </p:nvSpPr>
          <p:spPr bwMode="auto">
            <a:xfrm>
              <a:off x="2328" y="2588"/>
              <a:ext cx="108" cy="148"/>
            </a:xfrm>
            <a:custGeom>
              <a:avLst/>
              <a:gdLst>
                <a:gd name="T0" fmla="*/ 20 w 108"/>
                <a:gd name="T1" fmla="*/ 0 h 148"/>
                <a:gd name="T2" fmla="*/ 32 w 108"/>
                <a:gd name="T3" fmla="*/ 88 h 148"/>
                <a:gd name="T4" fmla="*/ 76 w 108"/>
                <a:gd name="T5" fmla="*/ 128 h 148"/>
                <a:gd name="T6" fmla="*/ 108 w 108"/>
                <a:gd name="T7" fmla="*/ 148 h 1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48"/>
                <a:gd name="T14" fmla="*/ 108 w 108"/>
                <a:gd name="T15" fmla="*/ 148 h 1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48">
                  <a:moveTo>
                    <a:pt x="20" y="0"/>
                  </a:moveTo>
                  <a:cubicBezTo>
                    <a:pt x="12" y="25"/>
                    <a:pt x="0" y="77"/>
                    <a:pt x="32" y="88"/>
                  </a:cubicBezTo>
                  <a:cubicBezTo>
                    <a:pt x="44" y="100"/>
                    <a:pt x="60" y="123"/>
                    <a:pt x="76" y="128"/>
                  </a:cubicBezTo>
                  <a:cubicBezTo>
                    <a:pt x="88" y="140"/>
                    <a:pt x="94" y="141"/>
                    <a:pt x="108" y="148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08" name="Freeform 33"/>
            <p:cNvSpPr>
              <a:spLocks/>
            </p:cNvSpPr>
            <p:nvPr/>
          </p:nvSpPr>
          <p:spPr bwMode="auto">
            <a:xfrm>
              <a:off x="2375" y="2726"/>
              <a:ext cx="113" cy="110"/>
            </a:xfrm>
            <a:custGeom>
              <a:avLst/>
              <a:gdLst>
                <a:gd name="T0" fmla="*/ 61 w 113"/>
                <a:gd name="T1" fmla="*/ 10 h 110"/>
                <a:gd name="T2" fmla="*/ 1 w 113"/>
                <a:gd name="T3" fmla="*/ 22 h 110"/>
                <a:gd name="T4" fmla="*/ 45 w 113"/>
                <a:gd name="T5" fmla="*/ 110 h 110"/>
                <a:gd name="T6" fmla="*/ 113 w 113"/>
                <a:gd name="T7" fmla="*/ 66 h 110"/>
                <a:gd name="T8" fmla="*/ 61 w 113"/>
                <a:gd name="T9" fmla="*/ 10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"/>
                <a:gd name="T16" fmla="*/ 0 h 110"/>
                <a:gd name="T17" fmla="*/ 113 w 113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" h="110">
                  <a:moveTo>
                    <a:pt x="61" y="10"/>
                  </a:moveTo>
                  <a:cubicBezTo>
                    <a:pt x="37" y="6"/>
                    <a:pt x="16" y="0"/>
                    <a:pt x="1" y="22"/>
                  </a:cubicBezTo>
                  <a:cubicBezTo>
                    <a:pt x="4" y="67"/>
                    <a:pt x="0" y="95"/>
                    <a:pt x="45" y="110"/>
                  </a:cubicBezTo>
                  <a:cubicBezTo>
                    <a:pt x="90" y="106"/>
                    <a:pt x="99" y="107"/>
                    <a:pt x="113" y="66"/>
                  </a:cubicBezTo>
                  <a:cubicBezTo>
                    <a:pt x="109" y="36"/>
                    <a:pt x="97" y="1"/>
                    <a:pt x="61" y="10"/>
                  </a:cubicBezTo>
                  <a:close/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09" name="Freeform 34"/>
            <p:cNvSpPr>
              <a:spLocks/>
            </p:cNvSpPr>
            <p:nvPr/>
          </p:nvSpPr>
          <p:spPr bwMode="auto">
            <a:xfrm>
              <a:off x="2436" y="2704"/>
              <a:ext cx="244" cy="40"/>
            </a:xfrm>
            <a:custGeom>
              <a:avLst/>
              <a:gdLst>
                <a:gd name="T0" fmla="*/ 0 w 244"/>
                <a:gd name="T1" fmla="*/ 28 h 40"/>
                <a:gd name="T2" fmla="*/ 52 w 244"/>
                <a:gd name="T3" fmla="*/ 32 h 40"/>
                <a:gd name="T4" fmla="*/ 92 w 244"/>
                <a:gd name="T5" fmla="*/ 40 h 40"/>
                <a:gd name="T6" fmla="*/ 196 w 244"/>
                <a:gd name="T7" fmla="*/ 24 h 40"/>
                <a:gd name="T8" fmla="*/ 232 w 244"/>
                <a:gd name="T9" fmla="*/ 4 h 40"/>
                <a:gd name="T10" fmla="*/ 244 w 244"/>
                <a:gd name="T11" fmla="*/ 0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40"/>
                <a:gd name="T20" fmla="*/ 244 w 244"/>
                <a:gd name="T21" fmla="*/ 40 h 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40">
                  <a:moveTo>
                    <a:pt x="0" y="28"/>
                  </a:moveTo>
                  <a:cubicBezTo>
                    <a:pt x="18" y="22"/>
                    <a:pt x="34" y="29"/>
                    <a:pt x="52" y="32"/>
                  </a:cubicBezTo>
                  <a:cubicBezTo>
                    <a:pt x="65" y="35"/>
                    <a:pt x="92" y="40"/>
                    <a:pt x="92" y="40"/>
                  </a:cubicBezTo>
                  <a:cubicBezTo>
                    <a:pt x="134" y="37"/>
                    <a:pt x="159" y="33"/>
                    <a:pt x="196" y="24"/>
                  </a:cubicBezTo>
                  <a:cubicBezTo>
                    <a:pt x="207" y="16"/>
                    <a:pt x="220" y="10"/>
                    <a:pt x="232" y="4"/>
                  </a:cubicBezTo>
                  <a:cubicBezTo>
                    <a:pt x="236" y="2"/>
                    <a:pt x="244" y="0"/>
                    <a:pt x="244" y="0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10" name="Freeform 35"/>
            <p:cNvSpPr>
              <a:spLocks/>
            </p:cNvSpPr>
            <p:nvPr/>
          </p:nvSpPr>
          <p:spPr bwMode="auto">
            <a:xfrm>
              <a:off x="2636" y="2416"/>
              <a:ext cx="188" cy="88"/>
            </a:xfrm>
            <a:custGeom>
              <a:avLst/>
              <a:gdLst>
                <a:gd name="T0" fmla="*/ 0 w 188"/>
                <a:gd name="T1" fmla="*/ 0 h 88"/>
                <a:gd name="T2" fmla="*/ 60 w 188"/>
                <a:gd name="T3" fmla="*/ 56 h 88"/>
                <a:gd name="T4" fmla="*/ 84 w 188"/>
                <a:gd name="T5" fmla="*/ 76 h 88"/>
                <a:gd name="T6" fmla="*/ 108 w 188"/>
                <a:gd name="T7" fmla="*/ 84 h 88"/>
                <a:gd name="T8" fmla="*/ 160 w 188"/>
                <a:gd name="T9" fmla="*/ 76 h 88"/>
                <a:gd name="T10" fmla="*/ 188 w 188"/>
                <a:gd name="T11" fmla="*/ 12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8"/>
                <a:gd name="T19" fmla="*/ 0 h 88"/>
                <a:gd name="T20" fmla="*/ 188 w 188"/>
                <a:gd name="T21" fmla="*/ 88 h 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8" h="88">
                  <a:moveTo>
                    <a:pt x="0" y="0"/>
                  </a:moveTo>
                  <a:cubicBezTo>
                    <a:pt x="10" y="31"/>
                    <a:pt x="29" y="48"/>
                    <a:pt x="60" y="56"/>
                  </a:cubicBezTo>
                  <a:cubicBezTo>
                    <a:pt x="68" y="64"/>
                    <a:pt x="74" y="72"/>
                    <a:pt x="84" y="76"/>
                  </a:cubicBezTo>
                  <a:cubicBezTo>
                    <a:pt x="92" y="79"/>
                    <a:pt x="108" y="84"/>
                    <a:pt x="108" y="84"/>
                  </a:cubicBezTo>
                  <a:cubicBezTo>
                    <a:pt x="125" y="82"/>
                    <a:pt x="148" y="88"/>
                    <a:pt x="160" y="76"/>
                  </a:cubicBezTo>
                  <a:cubicBezTo>
                    <a:pt x="178" y="58"/>
                    <a:pt x="188" y="36"/>
                    <a:pt x="188" y="12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11" name="Freeform 36"/>
            <p:cNvSpPr>
              <a:spLocks/>
            </p:cNvSpPr>
            <p:nvPr/>
          </p:nvSpPr>
          <p:spPr bwMode="auto">
            <a:xfrm>
              <a:off x="2876" y="2504"/>
              <a:ext cx="168" cy="232"/>
            </a:xfrm>
            <a:custGeom>
              <a:avLst/>
              <a:gdLst>
                <a:gd name="T0" fmla="*/ 168 w 168"/>
                <a:gd name="T1" fmla="*/ 0 h 232"/>
                <a:gd name="T2" fmla="*/ 108 w 168"/>
                <a:gd name="T3" fmla="*/ 40 h 232"/>
                <a:gd name="T4" fmla="*/ 88 w 168"/>
                <a:gd name="T5" fmla="*/ 60 h 232"/>
                <a:gd name="T6" fmla="*/ 48 w 168"/>
                <a:gd name="T7" fmla="*/ 172 h 232"/>
                <a:gd name="T8" fmla="*/ 24 w 168"/>
                <a:gd name="T9" fmla="*/ 220 h 232"/>
                <a:gd name="T10" fmla="*/ 0 w 168"/>
                <a:gd name="T11" fmla="*/ 232 h 2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8"/>
                <a:gd name="T19" fmla="*/ 0 h 232"/>
                <a:gd name="T20" fmla="*/ 168 w 168"/>
                <a:gd name="T21" fmla="*/ 232 h 2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8" h="232">
                  <a:moveTo>
                    <a:pt x="168" y="0"/>
                  </a:moveTo>
                  <a:cubicBezTo>
                    <a:pt x="143" y="8"/>
                    <a:pt x="129" y="26"/>
                    <a:pt x="108" y="40"/>
                  </a:cubicBezTo>
                  <a:cubicBezTo>
                    <a:pt x="103" y="48"/>
                    <a:pt x="93" y="52"/>
                    <a:pt x="88" y="60"/>
                  </a:cubicBezTo>
                  <a:cubicBezTo>
                    <a:pt x="67" y="93"/>
                    <a:pt x="65" y="137"/>
                    <a:pt x="48" y="172"/>
                  </a:cubicBezTo>
                  <a:cubicBezTo>
                    <a:pt x="43" y="181"/>
                    <a:pt x="29" y="215"/>
                    <a:pt x="24" y="220"/>
                  </a:cubicBezTo>
                  <a:cubicBezTo>
                    <a:pt x="18" y="226"/>
                    <a:pt x="0" y="232"/>
                    <a:pt x="0" y="232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12" name="Freeform 37"/>
            <p:cNvSpPr>
              <a:spLocks/>
            </p:cNvSpPr>
            <p:nvPr/>
          </p:nvSpPr>
          <p:spPr bwMode="auto">
            <a:xfrm>
              <a:off x="2842" y="2672"/>
              <a:ext cx="366" cy="212"/>
            </a:xfrm>
            <a:custGeom>
              <a:avLst/>
              <a:gdLst>
                <a:gd name="T0" fmla="*/ 34 w 366"/>
                <a:gd name="T1" fmla="*/ 64 h 212"/>
                <a:gd name="T2" fmla="*/ 18 w 366"/>
                <a:gd name="T3" fmla="*/ 144 h 212"/>
                <a:gd name="T4" fmla="*/ 158 w 366"/>
                <a:gd name="T5" fmla="*/ 212 h 212"/>
                <a:gd name="T6" fmla="*/ 230 w 366"/>
                <a:gd name="T7" fmla="*/ 188 h 212"/>
                <a:gd name="T8" fmla="*/ 270 w 366"/>
                <a:gd name="T9" fmla="*/ 164 h 212"/>
                <a:gd name="T10" fmla="*/ 310 w 366"/>
                <a:gd name="T11" fmla="*/ 136 h 212"/>
                <a:gd name="T12" fmla="*/ 326 w 366"/>
                <a:gd name="T13" fmla="*/ 112 h 212"/>
                <a:gd name="T14" fmla="*/ 350 w 366"/>
                <a:gd name="T15" fmla="*/ 96 h 212"/>
                <a:gd name="T16" fmla="*/ 366 w 366"/>
                <a:gd name="T17" fmla="*/ 60 h 212"/>
                <a:gd name="T18" fmla="*/ 354 w 366"/>
                <a:gd name="T19" fmla="*/ 12 h 212"/>
                <a:gd name="T20" fmla="*/ 330 w 366"/>
                <a:gd name="T21" fmla="*/ 4 h 212"/>
                <a:gd name="T22" fmla="*/ 318 w 366"/>
                <a:gd name="T23" fmla="*/ 0 h 212"/>
                <a:gd name="T24" fmla="*/ 274 w 366"/>
                <a:gd name="T25" fmla="*/ 16 h 212"/>
                <a:gd name="T26" fmla="*/ 238 w 366"/>
                <a:gd name="T27" fmla="*/ 48 h 212"/>
                <a:gd name="T28" fmla="*/ 158 w 366"/>
                <a:gd name="T29" fmla="*/ 60 h 212"/>
                <a:gd name="T30" fmla="*/ 134 w 366"/>
                <a:gd name="T31" fmla="*/ 48 h 212"/>
                <a:gd name="T32" fmla="*/ 74 w 366"/>
                <a:gd name="T33" fmla="*/ 16 h 2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6"/>
                <a:gd name="T52" fmla="*/ 0 h 212"/>
                <a:gd name="T53" fmla="*/ 366 w 366"/>
                <a:gd name="T54" fmla="*/ 212 h 2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6" h="212">
                  <a:moveTo>
                    <a:pt x="34" y="64"/>
                  </a:moveTo>
                  <a:cubicBezTo>
                    <a:pt x="0" y="75"/>
                    <a:pt x="10" y="109"/>
                    <a:pt x="18" y="144"/>
                  </a:cubicBezTo>
                  <a:cubicBezTo>
                    <a:pt x="28" y="186"/>
                    <a:pt x="126" y="201"/>
                    <a:pt x="158" y="212"/>
                  </a:cubicBezTo>
                  <a:cubicBezTo>
                    <a:pt x="190" y="208"/>
                    <a:pt x="204" y="203"/>
                    <a:pt x="230" y="188"/>
                  </a:cubicBezTo>
                  <a:cubicBezTo>
                    <a:pt x="244" y="180"/>
                    <a:pt x="270" y="164"/>
                    <a:pt x="270" y="164"/>
                  </a:cubicBezTo>
                  <a:lnTo>
                    <a:pt x="310" y="136"/>
                  </a:lnTo>
                  <a:cubicBezTo>
                    <a:pt x="310" y="136"/>
                    <a:pt x="326" y="112"/>
                    <a:pt x="326" y="112"/>
                  </a:cubicBezTo>
                  <a:cubicBezTo>
                    <a:pt x="333" y="105"/>
                    <a:pt x="350" y="96"/>
                    <a:pt x="350" y="96"/>
                  </a:cubicBezTo>
                  <a:cubicBezTo>
                    <a:pt x="357" y="85"/>
                    <a:pt x="366" y="60"/>
                    <a:pt x="366" y="60"/>
                  </a:cubicBezTo>
                  <a:cubicBezTo>
                    <a:pt x="361" y="28"/>
                    <a:pt x="365" y="44"/>
                    <a:pt x="354" y="12"/>
                  </a:cubicBezTo>
                  <a:cubicBezTo>
                    <a:pt x="351" y="4"/>
                    <a:pt x="338" y="7"/>
                    <a:pt x="330" y="4"/>
                  </a:cubicBezTo>
                  <a:cubicBezTo>
                    <a:pt x="326" y="3"/>
                    <a:pt x="318" y="0"/>
                    <a:pt x="318" y="0"/>
                  </a:cubicBezTo>
                  <a:cubicBezTo>
                    <a:pt x="300" y="4"/>
                    <a:pt x="291" y="10"/>
                    <a:pt x="274" y="16"/>
                  </a:cubicBezTo>
                  <a:cubicBezTo>
                    <a:pt x="247" y="43"/>
                    <a:pt x="259" y="34"/>
                    <a:pt x="238" y="48"/>
                  </a:cubicBezTo>
                  <a:cubicBezTo>
                    <a:pt x="228" y="78"/>
                    <a:pt x="181" y="62"/>
                    <a:pt x="158" y="60"/>
                  </a:cubicBezTo>
                  <a:cubicBezTo>
                    <a:pt x="151" y="55"/>
                    <a:pt x="140" y="54"/>
                    <a:pt x="134" y="48"/>
                  </a:cubicBezTo>
                  <a:cubicBezTo>
                    <a:pt x="102" y="16"/>
                    <a:pt x="134" y="16"/>
                    <a:pt x="74" y="16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13" name="Freeform 38"/>
            <p:cNvSpPr>
              <a:spLocks/>
            </p:cNvSpPr>
            <p:nvPr/>
          </p:nvSpPr>
          <p:spPr bwMode="auto">
            <a:xfrm>
              <a:off x="2906" y="2708"/>
              <a:ext cx="234" cy="96"/>
            </a:xfrm>
            <a:custGeom>
              <a:avLst/>
              <a:gdLst>
                <a:gd name="T0" fmla="*/ 2 w 234"/>
                <a:gd name="T1" fmla="*/ 0 h 96"/>
                <a:gd name="T2" fmla="*/ 30 w 234"/>
                <a:gd name="T3" fmla="*/ 64 h 96"/>
                <a:gd name="T4" fmla="*/ 102 w 234"/>
                <a:gd name="T5" fmla="*/ 96 h 96"/>
                <a:gd name="T6" fmla="*/ 234 w 234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4"/>
                <a:gd name="T13" fmla="*/ 0 h 96"/>
                <a:gd name="T14" fmla="*/ 234 w 234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4" h="96">
                  <a:moveTo>
                    <a:pt x="2" y="0"/>
                  </a:moveTo>
                  <a:cubicBezTo>
                    <a:pt x="6" y="42"/>
                    <a:pt x="0" y="44"/>
                    <a:pt x="30" y="64"/>
                  </a:cubicBezTo>
                  <a:cubicBezTo>
                    <a:pt x="44" y="85"/>
                    <a:pt x="77" y="92"/>
                    <a:pt x="102" y="96"/>
                  </a:cubicBezTo>
                  <a:cubicBezTo>
                    <a:pt x="165" y="93"/>
                    <a:pt x="179" y="96"/>
                    <a:pt x="234" y="96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14" name="Freeform 39"/>
            <p:cNvSpPr>
              <a:spLocks/>
            </p:cNvSpPr>
            <p:nvPr/>
          </p:nvSpPr>
          <p:spPr bwMode="auto">
            <a:xfrm>
              <a:off x="2000" y="1732"/>
              <a:ext cx="1524" cy="172"/>
            </a:xfrm>
            <a:custGeom>
              <a:avLst/>
              <a:gdLst>
                <a:gd name="T0" fmla="*/ 0 w 1524"/>
                <a:gd name="T1" fmla="*/ 128 h 172"/>
                <a:gd name="T2" fmla="*/ 120 w 1524"/>
                <a:gd name="T3" fmla="*/ 96 h 172"/>
                <a:gd name="T4" fmla="*/ 224 w 1524"/>
                <a:gd name="T5" fmla="*/ 84 h 172"/>
                <a:gd name="T6" fmla="*/ 280 w 1524"/>
                <a:gd name="T7" fmla="*/ 76 h 172"/>
                <a:gd name="T8" fmla="*/ 368 w 1524"/>
                <a:gd name="T9" fmla="*/ 68 h 172"/>
                <a:gd name="T10" fmla="*/ 1016 w 1524"/>
                <a:gd name="T11" fmla="*/ 64 h 172"/>
                <a:gd name="T12" fmla="*/ 1284 w 1524"/>
                <a:gd name="T13" fmla="*/ 108 h 172"/>
                <a:gd name="T14" fmla="*/ 1428 w 1524"/>
                <a:gd name="T15" fmla="*/ 144 h 172"/>
                <a:gd name="T16" fmla="*/ 1452 w 1524"/>
                <a:gd name="T17" fmla="*/ 156 h 172"/>
                <a:gd name="T18" fmla="*/ 1512 w 1524"/>
                <a:gd name="T19" fmla="*/ 168 h 172"/>
                <a:gd name="T20" fmla="*/ 1524 w 1524"/>
                <a:gd name="T21" fmla="*/ 172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24"/>
                <a:gd name="T34" fmla="*/ 0 h 172"/>
                <a:gd name="T35" fmla="*/ 1524 w 1524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24" h="172">
                  <a:moveTo>
                    <a:pt x="0" y="128"/>
                  </a:moveTo>
                  <a:cubicBezTo>
                    <a:pt x="40" y="120"/>
                    <a:pt x="80" y="106"/>
                    <a:pt x="120" y="96"/>
                  </a:cubicBezTo>
                  <a:cubicBezTo>
                    <a:pt x="154" y="88"/>
                    <a:pt x="189" y="88"/>
                    <a:pt x="224" y="84"/>
                  </a:cubicBezTo>
                  <a:cubicBezTo>
                    <a:pt x="243" y="82"/>
                    <a:pt x="261" y="78"/>
                    <a:pt x="280" y="76"/>
                  </a:cubicBezTo>
                  <a:cubicBezTo>
                    <a:pt x="309" y="73"/>
                    <a:pt x="368" y="68"/>
                    <a:pt x="368" y="68"/>
                  </a:cubicBezTo>
                  <a:cubicBezTo>
                    <a:pt x="573" y="0"/>
                    <a:pt x="800" y="63"/>
                    <a:pt x="1016" y="64"/>
                  </a:cubicBezTo>
                  <a:cubicBezTo>
                    <a:pt x="1105" y="79"/>
                    <a:pt x="1194" y="98"/>
                    <a:pt x="1284" y="108"/>
                  </a:cubicBezTo>
                  <a:cubicBezTo>
                    <a:pt x="1331" y="124"/>
                    <a:pt x="1380" y="133"/>
                    <a:pt x="1428" y="144"/>
                  </a:cubicBezTo>
                  <a:cubicBezTo>
                    <a:pt x="1450" y="149"/>
                    <a:pt x="1430" y="146"/>
                    <a:pt x="1452" y="156"/>
                  </a:cubicBezTo>
                  <a:cubicBezTo>
                    <a:pt x="1476" y="167"/>
                    <a:pt x="1485" y="165"/>
                    <a:pt x="1512" y="168"/>
                  </a:cubicBezTo>
                  <a:cubicBezTo>
                    <a:pt x="1516" y="169"/>
                    <a:pt x="1524" y="172"/>
                    <a:pt x="1524" y="172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15" name="Freeform 40"/>
            <p:cNvSpPr>
              <a:spLocks/>
            </p:cNvSpPr>
            <p:nvPr/>
          </p:nvSpPr>
          <p:spPr bwMode="auto">
            <a:xfrm>
              <a:off x="3524" y="1904"/>
              <a:ext cx="116" cy="620"/>
            </a:xfrm>
            <a:custGeom>
              <a:avLst/>
              <a:gdLst>
                <a:gd name="T0" fmla="*/ 0 w 116"/>
                <a:gd name="T1" fmla="*/ 0 h 620"/>
                <a:gd name="T2" fmla="*/ 24 w 116"/>
                <a:gd name="T3" fmla="*/ 8 h 620"/>
                <a:gd name="T4" fmla="*/ 36 w 116"/>
                <a:gd name="T5" fmla="*/ 12 h 620"/>
                <a:gd name="T6" fmla="*/ 64 w 116"/>
                <a:gd name="T7" fmla="*/ 72 h 620"/>
                <a:gd name="T8" fmla="*/ 72 w 116"/>
                <a:gd name="T9" fmla="*/ 96 h 620"/>
                <a:gd name="T10" fmla="*/ 76 w 116"/>
                <a:gd name="T11" fmla="*/ 108 h 620"/>
                <a:gd name="T12" fmla="*/ 32 w 116"/>
                <a:gd name="T13" fmla="*/ 196 h 620"/>
                <a:gd name="T14" fmla="*/ 20 w 116"/>
                <a:gd name="T15" fmla="*/ 220 h 620"/>
                <a:gd name="T16" fmla="*/ 12 w 116"/>
                <a:gd name="T17" fmla="*/ 244 h 620"/>
                <a:gd name="T18" fmla="*/ 32 w 116"/>
                <a:gd name="T19" fmla="*/ 292 h 620"/>
                <a:gd name="T20" fmla="*/ 72 w 116"/>
                <a:gd name="T21" fmla="*/ 400 h 620"/>
                <a:gd name="T22" fmla="*/ 96 w 116"/>
                <a:gd name="T23" fmla="*/ 420 h 620"/>
                <a:gd name="T24" fmla="*/ 36 w 116"/>
                <a:gd name="T25" fmla="*/ 480 h 620"/>
                <a:gd name="T26" fmla="*/ 64 w 116"/>
                <a:gd name="T27" fmla="*/ 568 h 620"/>
                <a:gd name="T28" fmla="*/ 116 w 116"/>
                <a:gd name="T29" fmla="*/ 620 h 6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6"/>
                <a:gd name="T46" fmla="*/ 0 h 620"/>
                <a:gd name="T47" fmla="*/ 116 w 116"/>
                <a:gd name="T48" fmla="*/ 620 h 6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6" h="620">
                  <a:moveTo>
                    <a:pt x="0" y="0"/>
                  </a:moveTo>
                  <a:cubicBezTo>
                    <a:pt x="8" y="3"/>
                    <a:pt x="16" y="5"/>
                    <a:pt x="24" y="8"/>
                  </a:cubicBezTo>
                  <a:cubicBezTo>
                    <a:pt x="28" y="9"/>
                    <a:pt x="36" y="12"/>
                    <a:pt x="36" y="12"/>
                  </a:cubicBezTo>
                  <a:cubicBezTo>
                    <a:pt x="48" y="30"/>
                    <a:pt x="55" y="53"/>
                    <a:pt x="64" y="72"/>
                  </a:cubicBezTo>
                  <a:cubicBezTo>
                    <a:pt x="67" y="80"/>
                    <a:pt x="69" y="88"/>
                    <a:pt x="72" y="96"/>
                  </a:cubicBezTo>
                  <a:cubicBezTo>
                    <a:pt x="73" y="100"/>
                    <a:pt x="76" y="108"/>
                    <a:pt x="76" y="108"/>
                  </a:cubicBezTo>
                  <a:cubicBezTo>
                    <a:pt x="70" y="147"/>
                    <a:pt x="49" y="162"/>
                    <a:pt x="32" y="196"/>
                  </a:cubicBezTo>
                  <a:cubicBezTo>
                    <a:pt x="28" y="204"/>
                    <a:pt x="24" y="212"/>
                    <a:pt x="20" y="220"/>
                  </a:cubicBezTo>
                  <a:cubicBezTo>
                    <a:pt x="17" y="228"/>
                    <a:pt x="12" y="244"/>
                    <a:pt x="12" y="244"/>
                  </a:cubicBezTo>
                  <a:cubicBezTo>
                    <a:pt x="17" y="260"/>
                    <a:pt x="28" y="276"/>
                    <a:pt x="32" y="292"/>
                  </a:cubicBezTo>
                  <a:cubicBezTo>
                    <a:pt x="40" y="327"/>
                    <a:pt x="49" y="371"/>
                    <a:pt x="72" y="400"/>
                  </a:cubicBezTo>
                  <a:cubicBezTo>
                    <a:pt x="79" y="408"/>
                    <a:pt x="89" y="413"/>
                    <a:pt x="96" y="420"/>
                  </a:cubicBezTo>
                  <a:cubicBezTo>
                    <a:pt x="110" y="461"/>
                    <a:pt x="61" y="463"/>
                    <a:pt x="36" y="480"/>
                  </a:cubicBezTo>
                  <a:cubicBezTo>
                    <a:pt x="26" y="509"/>
                    <a:pt x="38" y="551"/>
                    <a:pt x="64" y="568"/>
                  </a:cubicBezTo>
                  <a:cubicBezTo>
                    <a:pt x="75" y="601"/>
                    <a:pt x="88" y="606"/>
                    <a:pt x="116" y="620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16" name="Freeform 41"/>
            <p:cNvSpPr>
              <a:spLocks/>
            </p:cNvSpPr>
            <p:nvPr/>
          </p:nvSpPr>
          <p:spPr bwMode="auto">
            <a:xfrm>
              <a:off x="3564" y="1912"/>
              <a:ext cx="1904" cy="492"/>
            </a:xfrm>
            <a:custGeom>
              <a:avLst/>
              <a:gdLst>
                <a:gd name="T0" fmla="*/ 0 w 1904"/>
                <a:gd name="T1" fmla="*/ 0 h 492"/>
                <a:gd name="T2" fmla="*/ 68 w 1904"/>
                <a:gd name="T3" fmla="*/ 36 h 492"/>
                <a:gd name="T4" fmla="*/ 152 w 1904"/>
                <a:gd name="T5" fmla="*/ 60 h 492"/>
                <a:gd name="T6" fmla="*/ 504 w 1904"/>
                <a:gd name="T7" fmla="*/ 128 h 492"/>
                <a:gd name="T8" fmla="*/ 648 w 1904"/>
                <a:gd name="T9" fmla="*/ 160 h 492"/>
                <a:gd name="T10" fmla="*/ 864 w 1904"/>
                <a:gd name="T11" fmla="*/ 136 h 492"/>
                <a:gd name="T12" fmla="*/ 1028 w 1904"/>
                <a:gd name="T13" fmla="*/ 96 h 492"/>
                <a:gd name="T14" fmla="*/ 1108 w 1904"/>
                <a:gd name="T15" fmla="*/ 56 h 492"/>
                <a:gd name="T16" fmla="*/ 1344 w 1904"/>
                <a:gd name="T17" fmla="*/ 16 h 492"/>
                <a:gd name="T18" fmla="*/ 1448 w 1904"/>
                <a:gd name="T19" fmla="*/ 12 h 492"/>
                <a:gd name="T20" fmla="*/ 1512 w 1904"/>
                <a:gd name="T21" fmla="*/ 56 h 492"/>
                <a:gd name="T22" fmla="*/ 1548 w 1904"/>
                <a:gd name="T23" fmla="*/ 116 h 492"/>
                <a:gd name="T24" fmla="*/ 1552 w 1904"/>
                <a:gd name="T25" fmla="*/ 128 h 492"/>
                <a:gd name="T26" fmla="*/ 1564 w 1904"/>
                <a:gd name="T27" fmla="*/ 132 h 492"/>
                <a:gd name="T28" fmla="*/ 1692 w 1904"/>
                <a:gd name="T29" fmla="*/ 148 h 492"/>
                <a:gd name="T30" fmla="*/ 1736 w 1904"/>
                <a:gd name="T31" fmla="*/ 136 h 492"/>
                <a:gd name="T32" fmla="*/ 1856 w 1904"/>
                <a:gd name="T33" fmla="*/ 156 h 492"/>
                <a:gd name="T34" fmla="*/ 1880 w 1904"/>
                <a:gd name="T35" fmla="*/ 192 h 492"/>
                <a:gd name="T36" fmla="*/ 1904 w 1904"/>
                <a:gd name="T37" fmla="*/ 264 h 492"/>
                <a:gd name="T38" fmla="*/ 1864 w 1904"/>
                <a:gd name="T39" fmla="*/ 368 h 492"/>
                <a:gd name="T40" fmla="*/ 1816 w 1904"/>
                <a:gd name="T41" fmla="*/ 408 h 492"/>
                <a:gd name="T42" fmla="*/ 1804 w 1904"/>
                <a:gd name="T43" fmla="*/ 416 h 492"/>
                <a:gd name="T44" fmla="*/ 1828 w 1904"/>
                <a:gd name="T45" fmla="*/ 420 h 492"/>
                <a:gd name="T46" fmla="*/ 1800 w 1904"/>
                <a:gd name="T47" fmla="*/ 436 h 492"/>
                <a:gd name="T48" fmla="*/ 1764 w 1904"/>
                <a:gd name="T49" fmla="*/ 464 h 492"/>
                <a:gd name="T50" fmla="*/ 1724 w 1904"/>
                <a:gd name="T51" fmla="*/ 492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04"/>
                <a:gd name="T79" fmla="*/ 0 h 492"/>
                <a:gd name="T80" fmla="*/ 1904 w 1904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04" h="492">
                  <a:moveTo>
                    <a:pt x="0" y="0"/>
                  </a:moveTo>
                  <a:cubicBezTo>
                    <a:pt x="21" y="14"/>
                    <a:pt x="43" y="30"/>
                    <a:pt x="68" y="36"/>
                  </a:cubicBezTo>
                  <a:cubicBezTo>
                    <a:pt x="95" y="54"/>
                    <a:pt x="121" y="57"/>
                    <a:pt x="152" y="60"/>
                  </a:cubicBezTo>
                  <a:cubicBezTo>
                    <a:pt x="265" y="98"/>
                    <a:pt x="385" y="120"/>
                    <a:pt x="504" y="128"/>
                  </a:cubicBezTo>
                  <a:cubicBezTo>
                    <a:pt x="553" y="136"/>
                    <a:pt x="598" y="154"/>
                    <a:pt x="648" y="160"/>
                  </a:cubicBezTo>
                  <a:cubicBezTo>
                    <a:pt x="685" y="172"/>
                    <a:pt x="817" y="140"/>
                    <a:pt x="864" y="136"/>
                  </a:cubicBezTo>
                  <a:cubicBezTo>
                    <a:pt x="919" y="122"/>
                    <a:pt x="974" y="114"/>
                    <a:pt x="1028" y="96"/>
                  </a:cubicBezTo>
                  <a:cubicBezTo>
                    <a:pt x="1057" y="86"/>
                    <a:pt x="1078" y="64"/>
                    <a:pt x="1108" y="56"/>
                  </a:cubicBezTo>
                  <a:cubicBezTo>
                    <a:pt x="1160" y="21"/>
                    <a:pt x="1282" y="21"/>
                    <a:pt x="1344" y="16"/>
                  </a:cubicBezTo>
                  <a:cubicBezTo>
                    <a:pt x="1387" y="9"/>
                    <a:pt x="1397" y="9"/>
                    <a:pt x="1448" y="12"/>
                  </a:cubicBezTo>
                  <a:cubicBezTo>
                    <a:pt x="1472" y="20"/>
                    <a:pt x="1494" y="38"/>
                    <a:pt x="1512" y="56"/>
                  </a:cubicBezTo>
                  <a:cubicBezTo>
                    <a:pt x="1520" y="79"/>
                    <a:pt x="1541" y="94"/>
                    <a:pt x="1548" y="116"/>
                  </a:cubicBezTo>
                  <a:cubicBezTo>
                    <a:pt x="1549" y="120"/>
                    <a:pt x="1549" y="125"/>
                    <a:pt x="1552" y="128"/>
                  </a:cubicBezTo>
                  <a:cubicBezTo>
                    <a:pt x="1555" y="131"/>
                    <a:pt x="1560" y="131"/>
                    <a:pt x="1564" y="132"/>
                  </a:cubicBezTo>
                  <a:cubicBezTo>
                    <a:pt x="1594" y="177"/>
                    <a:pt x="1627" y="150"/>
                    <a:pt x="1692" y="148"/>
                  </a:cubicBezTo>
                  <a:cubicBezTo>
                    <a:pt x="1707" y="143"/>
                    <a:pt x="1721" y="141"/>
                    <a:pt x="1736" y="136"/>
                  </a:cubicBezTo>
                  <a:cubicBezTo>
                    <a:pt x="1778" y="139"/>
                    <a:pt x="1816" y="143"/>
                    <a:pt x="1856" y="156"/>
                  </a:cubicBezTo>
                  <a:cubicBezTo>
                    <a:pt x="1865" y="170"/>
                    <a:pt x="1868" y="180"/>
                    <a:pt x="1880" y="192"/>
                  </a:cubicBezTo>
                  <a:cubicBezTo>
                    <a:pt x="1888" y="217"/>
                    <a:pt x="1899" y="237"/>
                    <a:pt x="1904" y="264"/>
                  </a:cubicBezTo>
                  <a:cubicBezTo>
                    <a:pt x="1900" y="324"/>
                    <a:pt x="1903" y="334"/>
                    <a:pt x="1864" y="368"/>
                  </a:cubicBezTo>
                  <a:cubicBezTo>
                    <a:pt x="1818" y="409"/>
                    <a:pt x="1863" y="377"/>
                    <a:pt x="1816" y="408"/>
                  </a:cubicBezTo>
                  <a:cubicBezTo>
                    <a:pt x="1812" y="411"/>
                    <a:pt x="1804" y="416"/>
                    <a:pt x="1804" y="416"/>
                  </a:cubicBezTo>
                  <a:cubicBezTo>
                    <a:pt x="1812" y="417"/>
                    <a:pt x="1824" y="413"/>
                    <a:pt x="1828" y="420"/>
                  </a:cubicBezTo>
                  <a:cubicBezTo>
                    <a:pt x="1828" y="420"/>
                    <a:pt x="1810" y="427"/>
                    <a:pt x="1800" y="436"/>
                  </a:cubicBezTo>
                  <a:cubicBezTo>
                    <a:pt x="1784" y="450"/>
                    <a:pt x="1786" y="459"/>
                    <a:pt x="1764" y="464"/>
                  </a:cubicBezTo>
                  <a:cubicBezTo>
                    <a:pt x="1759" y="469"/>
                    <a:pt x="1729" y="492"/>
                    <a:pt x="1724" y="492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31913" y="44450"/>
            <a:ext cx="6929437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Стратегия мобилизации ГРР </a:t>
            </a:r>
          </a:p>
        </p:txBody>
      </p:sp>
      <p:sp>
        <p:nvSpPr>
          <p:cNvPr id="417795" name="Oval 3"/>
          <p:cNvSpPr>
            <a:spLocks noChangeArrowheads="1"/>
          </p:cNvSpPr>
          <p:nvPr/>
        </p:nvSpPr>
        <p:spPr bwMode="auto">
          <a:xfrm>
            <a:off x="6118225" y="4787900"/>
            <a:ext cx="1538288" cy="162401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D4D400"/>
              </a:gs>
            </a:gsLst>
            <a:lin ang="5400000" scaled="1"/>
          </a:gradFill>
          <a:ln w="38100" algn="ctr">
            <a:noFill/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1692275" y="4787900"/>
            <a:ext cx="1538288" cy="162401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D4D400"/>
              </a:gs>
            </a:gsLst>
            <a:lin ang="5400000" scaled="1"/>
          </a:gradFill>
          <a:ln w="38100" algn="ctr">
            <a:noFill/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3857625" y="1341438"/>
            <a:ext cx="1538288" cy="1624012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D4D400"/>
              </a:gs>
            </a:gsLst>
            <a:lin ang="5400000" scaled="1"/>
          </a:gradFill>
          <a:ln w="38100" algn="ctr">
            <a:noFill/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70" name="AutoShape 6"/>
          <p:cNvSpPr>
            <a:spLocks noChangeArrowheads="1"/>
          </p:cNvSpPr>
          <p:nvPr/>
        </p:nvSpPr>
        <p:spPr bwMode="auto">
          <a:xfrm>
            <a:off x="2409825" y="1870075"/>
            <a:ext cx="4552950" cy="394017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lin ang="5400000" scaled="1"/>
          </a:gradFill>
          <a:ln w="76200" cmpd="tri" algn="ctr">
            <a:solidFill>
              <a:srgbClr val="80000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4043363" y="1533525"/>
            <a:ext cx="1171575" cy="123666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38100" algn="ctr">
            <a:noFill/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3817938" y="2705100"/>
            <a:ext cx="1352550" cy="3444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0">
                <a:solidFill>
                  <a:srgbClr val="FF9900"/>
                </a:solidFill>
              </a:rPr>
              <a:t>?</a:t>
            </a:r>
            <a:endParaRPr lang="ru-RU" sz="22000">
              <a:solidFill>
                <a:srgbClr val="FF9900"/>
              </a:solidFill>
            </a:endParaRP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4048125" y="1924050"/>
            <a:ext cx="1952625" cy="5794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Arial Black" pitchFamily="34" charset="0"/>
              </a:rPr>
              <a:t>ЧТО</a:t>
            </a:r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6313488" y="4983163"/>
            <a:ext cx="1171575" cy="1236662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38100" algn="ctr">
            <a:noFill/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6332538" y="5373688"/>
            <a:ext cx="1628775" cy="579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Arial Black" pitchFamily="34" charset="0"/>
              </a:rPr>
              <a:t>КАК</a:t>
            </a:r>
          </a:p>
        </p:txBody>
      </p:sp>
      <p:sp>
        <p:nvSpPr>
          <p:cNvPr id="36876" name="Oval 12"/>
          <p:cNvSpPr>
            <a:spLocks noChangeArrowheads="1"/>
          </p:cNvSpPr>
          <p:nvPr/>
        </p:nvSpPr>
        <p:spPr bwMode="auto">
          <a:xfrm>
            <a:off x="1887538" y="4983163"/>
            <a:ext cx="1169987" cy="1236662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38100" algn="ctr">
            <a:noFill/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1911350" y="5375275"/>
            <a:ext cx="1692275" cy="5794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Arial Black" pitchFamily="34" charset="0"/>
              </a:rPr>
              <a:t>ГДЕ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3230563" y="4133850"/>
            <a:ext cx="3516312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Arial Black" pitchFamily="34" charset="0"/>
              </a:rPr>
              <a:t>СОБИРАТЬ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7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5" grpId="0" animBg="1"/>
      <p:bldP spid="36868" grpId="0" animBg="1"/>
      <p:bldP spid="3686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Rot="1" noChangeArrowheads="1"/>
          </p:cNvSpPr>
          <p:nvPr/>
        </p:nvSpPr>
        <p:spPr>
          <a:xfrm>
            <a:off x="755577" y="261144"/>
            <a:ext cx="6192687" cy="8636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Зарубежных </a:t>
            </a:r>
            <a:r>
              <a:rPr lang="ru-RU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экспедиций ВИР</a:t>
            </a:r>
            <a:br>
              <a:rPr lang="ru-RU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ru-RU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1908–2012 </a:t>
            </a:r>
            <a:r>
              <a:rPr lang="ru-RU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гг.)</a:t>
            </a:r>
          </a:p>
        </p:txBody>
      </p:sp>
      <p:pic>
        <p:nvPicPr>
          <p:cNvPr id="11" name="Picture 3" descr="m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" y="1341438"/>
            <a:ext cx="9145588" cy="5516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2" name="Oval 29"/>
          <p:cNvSpPr>
            <a:spLocks noChangeArrowheads="1"/>
          </p:cNvSpPr>
          <p:nvPr/>
        </p:nvSpPr>
        <p:spPr bwMode="auto">
          <a:xfrm>
            <a:off x="3924300" y="2420938"/>
            <a:ext cx="1031875" cy="10318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dist="99190" dir="3011666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ru-RU" sz="2000" b="1" i="1" dirty="0" smtClean="0">
                <a:solidFill>
                  <a:srgbClr val="000000"/>
                </a:solidFill>
              </a:rPr>
              <a:t>77</a:t>
            </a:r>
            <a:endParaRPr lang="ru-RU" sz="2000" b="1" i="1" dirty="0">
              <a:solidFill>
                <a:srgbClr val="000000"/>
              </a:solidFill>
            </a:endParaRPr>
          </a:p>
        </p:txBody>
      </p:sp>
      <p:sp>
        <p:nvSpPr>
          <p:cNvPr id="13" name="Oval 30"/>
          <p:cNvSpPr>
            <a:spLocks noChangeArrowheads="1"/>
          </p:cNvSpPr>
          <p:nvPr/>
        </p:nvSpPr>
        <p:spPr bwMode="auto">
          <a:xfrm>
            <a:off x="6443663" y="2636838"/>
            <a:ext cx="1163637" cy="11636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dist="99190" dir="3011666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ru-RU" sz="2000" b="1" i="1" dirty="0" smtClean="0">
                <a:solidFill>
                  <a:srgbClr val="000000"/>
                </a:solidFill>
              </a:rPr>
              <a:t>85</a:t>
            </a:r>
            <a:endParaRPr lang="ru-RU" sz="2000" b="1" i="1" dirty="0">
              <a:solidFill>
                <a:srgbClr val="000000"/>
              </a:solidFill>
            </a:endParaRPr>
          </a:p>
        </p:txBody>
      </p:sp>
      <p:sp>
        <p:nvSpPr>
          <p:cNvPr id="14" name="Oval 31"/>
          <p:cNvSpPr>
            <a:spLocks noChangeArrowheads="1"/>
          </p:cNvSpPr>
          <p:nvPr/>
        </p:nvSpPr>
        <p:spPr bwMode="auto">
          <a:xfrm>
            <a:off x="4427538" y="4221163"/>
            <a:ext cx="782637" cy="7826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dist="99190" dir="3011666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ru-RU" sz="2000" b="1" i="1" dirty="0" smtClean="0">
                <a:solidFill>
                  <a:srgbClr val="000000"/>
                </a:solidFill>
              </a:rPr>
              <a:t>43</a:t>
            </a:r>
            <a:endParaRPr lang="ru-RU" sz="2000" b="1" i="1" dirty="0">
              <a:solidFill>
                <a:srgbClr val="000000"/>
              </a:solidFill>
            </a:endParaRPr>
          </a:p>
        </p:txBody>
      </p:sp>
      <p:sp>
        <p:nvSpPr>
          <p:cNvPr id="15" name="Oval 32"/>
          <p:cNvSpPr>
            <a:spLocks noChangeArrowheads="1"/>
          </p:cNvSpPr>
          <p:nvPr/>
        </p:nvSpPr>
        <p:spPr bwMode="auto">
          <a:xfrm>
            <a:off x="7923213" y="5195888"/>
            <a:ext cx="466725" cy="4667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dist="99190" dir="3011666" algn="ctr" rotWithShape="0">
              <a:schemeClr val="bg2"/>
            </a:outerShdw>
          </a:effectLst>
        </p:spPr>
        <p:txBody>
          <a:bodyPr wrap="none" anchor="ctr"/>
          <a:lstStyle/>
          <a:p>
            <a:r>
              <a:rPr lang="ru-RU" sz="2000" b="1" i="1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6" name="Oval 34"/>
          <p:cNvSpPr>
            <a:spLocks noChangeArrowheads="1"/>
          </p:cNvSpPr>
          <p:nvPr/>
        </p:nvSpPr>
        <p:spPr bwMode="auto">
          <a:xfrm>
            <a:off x="1187450" y="3789363"/>
            <a:ext cx="955675" cy="9556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dist="99190" dir="3011666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ru-RU" sz="2000" b="1" i="1" dirty="0" smtClean="0">
                <a:solidFill>
                  <a:srgbClr val="000000"/>
                </a:solidFill>
              </a:rPr>
              <a:t>75</a:t>
            </a:r>
            <a:endParaRPr lang="ru-RU" sz="2000" b="1" i="1" dirty="0">
              <a:solidFill>
                <a:srgbClr val="000000"/>
              </a:solidFill>
            </a:endParaRPr>
          </a:p>
        </p:txBody>
      </p:sp>
      <p:sp>
        <p:nvSpPr>
          <p:cNvPr id="48140" name="Text Box 35"/>
          <p:cNvSpPr txBox="1">
            <a:spLocks noChangeArrowheads="1"/>
          </p:cNvSpPr>
          <p:nvPr/>
        </p:nvSpPr>
        <p:spPr bwMode="auto">
          <a:xfrm>
            <a:off x="107950" y="6237288"/>
            <a:ext cx="15331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 dirty="0">
                <a:solidFill>
                  <a:srgbClr val="FF0000"/>
                </a:solidFill>
              </a:rPr>
              <a:t>Всего: </a:t>
            </a:r>
            <a:r>
              <a:rPr lang="ru-RU" sz="2000" i="1" dirty="0" smtClean="0">
                <a:solidFill>
                  <a:srgbClr val="FF0000"/>
                </a:solidFill>
              </a:rPr>
              <a:t>286 </a:t>
            </a:r>
            <a:endParaRPr lang="ru-RU" sz="20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25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75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Rot="1" noChangeArrowheads="1"/>
          </p:cNvSpPr>
          <p:nvPr/>
        </p:nvSpPr>
        <p:spPr>
          <a:xfrm>
            <a:off x="755577" y="214313"/>
            <a:ext cx="6120680" cy="8636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Экспедиции </a:t>
            </a:r>
            <a:r>
              <a:rPr lang="ru-RU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ВИР на территории бывшего СССР (</a:t>
            </a:r>
            <a:r>
              <a:rPr lang="ru-RU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1908-2012 </a:t>
            </a:r>
            <a:r>
              <a:rPr lang="ru-RU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гг.)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 l="4134" t="14027" r="-266" b="14360"/>
          <a:stretch>
            <a:fillRect/>
          </a:stretch>
        </p:blipFill>
        <p:spPr bwMode="auto">
          <a:xfrm>
            <a:off x="0" y="1409700"/>
            <a:ext cx="9144000" cy="54498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1331913" y="3429000"/>
            <a:ext cx="884237" cy="9588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dist="99190" dir="3011666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2000" b="1" i="1" dirty="0" smtClean="0">
                <a:solidFill>
                  <a:srgbClr val="000000"/>
                </a:solidFill>
              </a:rPr>
              <a:t>4</a:t>
            </a:r>
            <a:r>
              <a:rPr lang="ru-RU" sz="2000" b="1" i="1" dirty="0" smtClean="0">
                <a:solidFill>
                  <a:srgbClr val="000000"/>
                </a:solidFill>
              </a:rPr>
              <a:t>57</a:t>
            </a:r>
            <a:endParaRPr lang="ru-RU" sz="2000" b="1" i="1" dirty="0">
              <a:solidFill>
                <a:srgbClr val="000000"/>
              </a:solidFill>
            </a:endParaRPr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1538288" y="4764088"/>
            <a:ext cx="666750" cy="723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dist="99190" dir="3011666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2000" b="1" i="1" dirty="0" smtClean="0">
                <a:solidFill>
                  <a:srgbClr val="000000"/>
                </a:solidFill>
              </a:rPr>
              <a:t>2</a:t>
            </a:r>
            <a:r>
              <a:rPr lang="ru-RU" sz="2000" b="1" i="1" dirty="0" smtClean="0">
                <a:solidFill>
                  <a:srgbClr val="000000"/>
                </a:solidFill>
              </a:rPr>
              <a:t>72</a:t>
            </a:r>
            <a:endParaRPr lang="ru-RU" sz="2000" b="1" i="1" dirty="0">
              <a:solidFill>
                <a:srgbClr val="000000"/>
              </a:solidFill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2627313" y="4437063"/>
            <a:ext cx="1020762" cy="11080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dist="99190" dir="3011666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ru-RU" sz="2000" b="1" i="1" dirty="0" smtClean="0">
                <a:solidFill>
                  <a:srgbClr val="000000"/>
                </a:solidFill>
              </a:rPr>
              <a:t>561</a:t>
            </a:r>
            <a:endParaRPr lang="ru-RU" sz="2000" b="1" i="1" dirty="0">
              <a:solidFill>
                <a:srgbClr val="000000"/>
              </a:solidFill>
            </a:endParaRPr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4638675" y="3500438"/>
            <a:ext cx="576263" cy="6191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dist="99190" dir="3011666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2000" b="1" i="1" dirty="0">
                <a:solidFill>
                  <a:srgbClr val="000000"/>
                </a:solidFill>
              </a:rPr>
              <a:t>101</a:t>
            </a:r>
            <a:endParaRPr lang="ru-RU" sz="2000" b="1" i="1" dirty="0">
              <a:solidFill>
                <a:srgbClr val="000000"/>
              </a:solidFill>
            </a:endParaRP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6516688" y="4221163"/>
            <a:ext cx="603250" cy="654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dist="99190" dir="3011666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2000" b="1" i="1" dirty="0" smtClean="0">
                <a:solidFill>
                  <a:srgbClr val="000000"/>
                </a:solidFill>
              </a:rPr>
              <a:t>14</a:t>
            </a:r>
            <a:r>
              <a:rPr lang="ru-RU" sz="2000" b="1" i="1" dirty="0" smtClean="0">
                <a:solidFill>
                  <a:srgbClr val="000000"/>
                </a:solidFill>
              </a:rPr>
              <a:t>4</a:t>
            </a:r>
            <a:endParaRPr lang="ru-RU" sz="2000" b="1" i="1" dirty="0">
              <a:solidFill>
                <a:srgbClr val="000000"/>
              </a:solidFill>
            </a:endParaRPr>
          </a:p>
        </p:txBody>
      </p:sp>
      <p:sp>
        <p:nvSpPr>
          <p:cNvPr id="49164" name="Text Box 10"/>
          <p:cNvSpPr txBox="1">
            <a:spLocks noChangeArrowheads="1"/>
          </p:cNvSpPr>
          <p:nvPr/>
        </p:nvSpPr>
        <p:spPr bwMode="auto">
          <a:xfrm>
            <a:off x="7451725" y="6308725"/>
            <a:ext cx="17395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Всего: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1556 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6" name="Text Box 4"/>
          <p:cNvSpPr txBox="1">
            <a:spLocks noChangeArrowheads="1"/>
          </p:cNvSpPr>
          <p:nvPr/>
        </p:nvSpPr>
        <p:spPr bwMode="auto">
          <a:xfrm>
            <a:off x="714349" y="285728"/>
            <a:ext cx="6286544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География экспедиций </a:t>
            </a:r>
            <a:r>
              <a:rPr 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ВИР </a:t>
            </a:r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территории стран СНГ (2011-2012 гг.)</a:t>
            </a:r>
            <a:r>
              <a:rPr lang="ru-RU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33798" name="Picture 5" descr="rastitelnost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" r="1962" b="10764"/>
          <a:stretch>
            <a:fillRect/>
          </a:stretch>
        </p:blipFill>
        <p:spPr bwMode="auto">
          <a:xfrm>
            <a:off x="19050" y="1000108"/>
            <a:ext cx="9144000" cy="585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5" name="Freeform 17"/>
          <p:cNvSpPr>
            <a:spLocks/>
          </p:cNvSpPr>
          <p:nvPr/>
        </p:nvSpPr>
        <p:spPr bwMode="auto">
          <a:xfrm>
            <a:off x="1763713" y="5661034"/>
            <a:ext cx="339725" cy="212725"/>
          </a:xfrm>
          <a:custGeom>
            <a:avLst/>
            <a:gdLst>
              <a:gd name="T0" fmla="*/ 106 w 214"/>
              <a:gd name="T1" fmla="*/ 9 h 134"/>
              <a:gd name="T2" fmla="*/ 13 w 214"/>
              <a:gd name="T3" fmla="*/ 21 h 134"/>
              <a:gd name="T4" fmla="*/ 1 w 214"/>
              <a:gd name="T5" fmla="*/ 42 h 134"/>
              <a:gd name="T6" fmla="*/ 4 w 214"/>
              <a:gd name="T7" fmla="*/ 72 h 134"/>
              <a:gd name="T8" fmla="*/ 100 w 214"/>
              <a:gd name="T9" fmla="*/ 132 h 134"/>
              <a:gd name="T10" fmla="*/ 175 w 214"/>
              <a:gd name="T11" fmla="*/ 126 h 134"/>
              <a:gd name="T12" fmla="*/ 202 w 214"/>
              <a:gd name="T13" fmla="*/ 111 h 134"/>
              <a:gd name="T14" fmla="*/ 214 w 214"/>
              <a:gd name="T15" fmla="*/ 84 h 134"/>
              <a:gd name="T16" fmla="*/ 184 w 214"/>
              <a:gd name="T17" fmla="*/ 39 h 134"/>
              <a:gd name="T18" fmla="*/ 106 w 214"/>
              <a:gd name="T19" fmla="*/ 45 h 1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4"/>
              <a:gd name="T31" fmla="*/ 0 h 134"/>
              <a:gd name="T32" fmla="*/ 214 w 214"/>
              <a:gd name="T33" fmla="*/ 134 h 13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4" h="134">
                <a:moveTo>
                  <a:pt x="106" y="9"/>
                </a:moveTo>
                <a:cubicBezTo>
                  <a:pt x="54" y="0"/>
                  <a:pt x="55" y="7"/>
                  <a:pt x="13" y="21"/>
                </a:cubicBezTo>
                <a:cubicBezTo>
                  <a:pt x="9" y="28"/>
                  <a:pt x="2" y="34"/>
                  <a:pt x="1" y="42"/>
                </a:cubicBezTo>
                <a:cubicBezTo>
                  <a:pt x="0" y="52"/>
                  <a:pt x="2" y="62"/>
                  <a:pt x="4" y="72"/>
                </a:cubicBezTo>
                <a:cubicBezTo>
                  <a:pt x="13" y="120"/>
                  <a:pt x="61" y="119"/>
                  <a:pt x="100" y="132"/>
                </a:cubicBezTo>
                <a:cubicBezTo>
                  <a:pt x="142" y="130"/>
                  <a:pt x="147" y="134"/>
                  <a:pt x="175" y="126"/>
                </a:cubicBezTo>
                <a:cubicBezTo>
                  <a:pt x="185" y="123"/>
                  <a:pt x="202" y="111"/>
                  <a:pt x="202" y="111"/>
                </a:cubicBezTo>
                <a:cubicBezTo>
                  <a:pt x="207" y="103"/>
                  <a:pt x="214" y="84"/>
                  <a:pt x="214" y="84"/>
                </a:cubicBezTo>
                <a:cubicBezTo>
                  <a:pt x="211" y="54"/>
                  <a:pt x="210" y="48"/>
                  <a:pt x="184" y="39"/>
                </a:cubicBezTo>
                <a:cubicBezTo>
                  <a:pt x="157" y="41"/>
                  <a:pt x="132" y="45"/>
                  <a:pt x="106" y="45"/>
                </a:cubicBezTo>
              </a:path>
            </a:pathLst>
          </a:custGeom>
          <a:solidFill>
            <a:srgbClr val="0000FF">
              <a:alpha val="58000"/>
            </a:srgbClr>
          </a:solidFill>
          <a:ln w="4445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3819" name="Freeform 25"/>
          <p:cNvSpPr>
            <a:spLocks/>
          </p:cNvSpPr>
          <p:nvPr/>
        </p:nvSpPr>
        <p:spPr bwMode="auto">
          <a:xfrm>
            <a:off x="395536" y="4653136"/>
            <a:ext cx="238125" cy="304800"/>
          </a:xfrm>
          <a:custGeom>
            <a:avLst/>
            <a:gdLst>
              <a:gd name="T0" fmla="*/ 90 w 150"/>
              <a:gd name="T1" fmla="*/ 17 h 192"/>
              <a:gd name="T2" fmla="*/ 30 w 150"/>
              <a:gd name="T3" fmla="*/ 23 h 192"/>
              <a:gd name="T4" fmla="*/ 12 w 150"/>
              <a:gd name="T5" fmla="*/ 143 h 192"/>
              <a:gd name="T6" fmla="*/ 42 w 150"/>
              <a:gd name="T7" fmla="*/ 167 h 192"/>
              <a:gd name="T8" fmla="*/ 78 w 150"/>
              <a:gd name="T9" fmla="*/ 191 h 192"/>
              <a:gd name="T10" fmla="*/ 138 w 150"/>
              <a:gd name="T11" fmla="*/ 185 h 192"/>
              <a:gd name="T12" fmla="*/ 138 w 150"/>
              <a:gd name="T13" fmla="*/ 131 h 192"/>
              <a:gd name="T14" fmla="*/ 90 w 150"/>
              <a:gd name="T15" fmla="*/ 17 h 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0"/>
              <a:gd name="T25" fmla="*/ 0 h 192"/>
              <a:gd name="T26" fmla="*/ 150 w 150"/>
              <a:gd name="T27" fmla="*/ 192 h 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" h="192">
                <a:moveTo>
                  <a:pt x="90" y="17"/>
                </a:moveTo>
                <a:cubicBezTo>
                  <a:pt x="65" y="0"/>
                  <a:pt x="54" y="7"/>
                  <a:pt x="30" y="23"/>
                </a:cubicBezTo>
                <a:cubicBezTo>
                  <a:pt x="0" y="67"/>
                  <a:pt x="0" y="78"/>
                  <a:pt x="12" y="143"/>
                </a:cubicBezTo>
                <a:cubicBezTo>
                  <a:pt x="16" y="166"/>
                  <a:pt x="27" y="159"/>
                  <a:pt x="42" y="167"/>
                </a:cubicBezTo>
                <a:cubicBezTo>
                  <a:pt x="55" y="174"/>
                  <a:pt x="78" y="191"/>
                  <a:pt x="78" y="191"/>
                </a:cubicBezTo>
                <a:cubicBezTo>
                  <a:pt x="98" y="189"/>
                  <a:pt x="119" y="192"/>
                  <a:pt x="138" y="185"/>
                </a:cubicBezTo>
                <a:cubicBezTo>
                  <a:pt x="150" y="181"/>
                  <a:pt x="142" y="150"/>
                  <a:pt x="138" y="131"/>
                </a:cubicBezTo>
                <a:cubicBezTo>
                  <a:pt x="129" y="86"/>
                  <a:pt x="104" y="58"/>
                  <a:pt x="90" y="17"/>
                </a:cubicBezTo>
                <a:close/>
              </a:path>
            </a:pathLst>
          </a:custGeom>
          <a:solidFill>
            <a:srgbClr val="0000FF">
              <a:alpha val="45097"/>
            </a:srgbClr>
          </a:solidFill>
          <a:ln w="444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813" name="Freeform 33"/>
          <p:cNvSpPr>
            <a:spLocks/>
          </p:cNvSpPr>
          <p:nvPr/>
        </p:nvSpPr>
        <p:spPr bwMode="auto">
          <a:xfrm>
            <a:off x="683568" y="4293096"/>
            <a:ext cx="157163" cy="266700"/>
          </a:xfrm>
          <a:custGeom>
            <a:avLst/>
            <a:gdLst>
              <a:gd name="T0" fmla="*/ 60 w 99"/>
              <a:gd name="T1" fmla="*/ 6 h 168"/>
              <a:gd name="T2" fmla="*/ 0 w 99"/>
              <a:gd name="T3" fmla="*/ 66 h 168"/>
              <a:gd name="T4" fmla="*/ 48 w 99"/>
              <a:gd name="T5" fmla="*/ 168 h 168"/>
              <a:gd name="T6" fmla="*/ 96 w 99"/>
              <a:gd name="T7" fmla="*/ 72 h 168"/>
              <a:gd name="T8" fmla="*/ 66 w 99"/>
              <a:gd name="T9" fmla="*/ 0 h 168"/>
              <a:gd name="T10" fmla="*/ 60 w 99"/>
              <a:gd name="T11" fmla="*/ 6 h 1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9"/>
              <a:gd name="T19" fmla="*/ 0 h 168"/>
              <a:gd name="T20" fmla="*/ 99 w 99"/>
              <a:gd name="T21" fmla="*/ 168 h 16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9" h="168">
                <a:moveTo>
                  <a:pt x="60" y="6"/>
                </a:moveTo>
                <a:cubicBezTo>
                  <a:pt x="10" y="16"/>
                  <a:pt x="24" y="29"/>
                  <a:pt x="0" y="66"/>
                </a:cubicBezTo>
                <a:cubicBezTo>
                  <a:pt x="7" y="109"/>
                  <a:pt x="11" y="143"/>
                  <a:pt x="48" y="168"/>
                </a:cubicBezTo>
                <a:cubicBezTo>
                  <a:pt x="83" y="145"/>
                  <a:pt x="88" y="111"/>
                  <a:pt x="96" y="72"/>
                </a:cubicBezTo>
                <a:cubicBezTo>
                  <a:pt x="92" y="37"/>
                  <a:pt x="99" y="11"/>
                  <a:pt x="66" y="0"/>
                </a:cubicBezTo>
                <a:cubicBezTo>
                  <a:pt x="44" y="7"/>
                  <a:pt x="42" y="6"/>
                  <a:pt x="60" y="6"/>
                </a:cubicBezTo>
                <a:close/>
              </a:path>
            </a:pathLst>
          </a:custGeom>
          <a:solidFill>
            <a:srgbClr val="0000FF">
              <a:alpha val="50980"/>
            </a:srgbClr>
          </a:solidFill>
          <a:ln w="4445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25030" name="Text Box 38"/>
          <p:cNvSpPr txBox="1">
            <a:spLocks noChangeArrowheads="1"/>
          </p:cNvSpPr>
          <p:nvPr/>
        </p:nvSpPr>
        <p:spPr bwMode="auto">
          <a:xfrm>
            <a:off x="7215206" y="5993933"/>
            <a:ext cx="1801497" cy="721215"/>
          </a:xfrm>
          <a:prstGeom prst="rect">
            <a:avLst/>
          </a:prstGeom>
          <a:solidFill>
            <a:srgbClr val="DFE77D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82800" rIns="90000" bIns="82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dirty="0" smtClean="0">
                <a:solidFill>
                  <a:srgbClr val="000000"/>
                </a:solidFill>
              </a:rPr>
              <a:t>22 </a:t>
            </a:r>
            <a:r>
              <a:rPr lang="ru-RU" dirty="0">
                <a:solidFill>
                  <a:srgbClr val="000000"/>
                </a:solidFill>
              </a:rPr>
              <a:t>экспедиций </a:t>
            </a:r>
          </a:p>
          <a:p>
            <a:pPr algn="ctr" eaLnBrk="1" hangingPunct="1"/>
            <a:r>
              <a:rPr lang="ru-RU" dirty="0" smtClean="0">
                <a:solidFill>
                  <a:srgbClr val="000000"/>
                </a:solidFill>
              </a:rPr>
              <a:t>в 2011-2012 гг.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872413" y="4160838"/>
            <a:ext cx="633412" cy="849312"/>
          </a:xfrm>
          <a:custGeom>
            <a:avLst/>
            <a:gdLst>
              <a:gd name="connsiteX0" fmla="*/ 4762 w 633412"/>
              <a:gd name="connsiteY0" fmla="*/ 1587 h 849312"/>
              <a:gd name="connsiteX1" fmla="*/ 52387 w 633412"/>
              <a:gd name="connsiteY1" fmla="*/ 39687 h 849312"/>
              <a:gd name="connsiteX2" fmla="*/ 33337 w 633412"/>
              <a:gd name="connsiteY2" fmla="*/ 96837 h 849312"/>
              <a:gd name="connsiteX3" fmla="*/ 42862 w 633412"/>
              <a:gd name="connsiteY3" fmla="*/ 134937 h 849312"/>
              <a:gd name="connsiteX4" fmla="*/ 90487 w 633412"/>
              <a:gd name="connsiteY4" fmla="*/ 192087 h 849312"/>
              <a:gd name="connsiteX5" fmla="*/ 128587 w 633412"/>
              <a:gd name="connsiteY5" fmla="*/ 249237 h 849312"/>
              <a:gd name="connsiteX6" fmla="*/ 138112 w 633412"/>
              <a:gd name="connsiteY6" fmla="*/ 277812 h 849312"/>
              <a:gd name="connsiteX7" fmla="*/ 166687 w 633412"/>
              <a:gd name="connsiteY7" fmla="*/ 287337 h 849312"/>
              <a:gd name="connsiteX8" fmla="*/ 214312 w 633412"/>
              <a:gd name="connsiteY8" fmla="*/ 373062 h 849312"/>
              <a:gd name="connsiteX9" fmla="*/ 233362 w 633412"/>
              <a:gd name="connsiteY9" fmla="*/ 401637 h 849312"/>
              <a:gd name="connsiteX10" fmla="*/ 290512 w 633412"/>
              <a:gd name="connsiteY10" fmla="*/ 439737 h 849312"/>
              <a:gd name="connsiteX11" fmla="*/ 309562 w 633412"/>
              <a:gd name="connsiteY11" fmla="*/ 468312 h 849312"/>
              <a:gd name="connsiteX12" fmla="*/ 319087 w 633412"/>
              <a:gd name="connsiteY12" fmla="*/ 496887 h 849312"/>
              <a:gd name="connsiteX13" fmla="*/ 357187 w 633412"/>
              <a:gd name="connsiteY13" fmla="*/ 554037 h 849312"/>
              <a:gd name="connsiteX14" fmla="*/ 366712 w 633412"/>
              <a:gd name="connsiteY14" fmla="*/ 582612 h 849312"/>
              <a:gd name="connsiteX15" fmla="*/ 395287 w 633412"/>
              <a:gd name="connsiteY15" fmla="*/ 601662 h 849312"/>
              <a:gd name="connsiteX16" fmla="*/ 414337 w 633412"/>
              <a:gd name="connsiteY16" fmla="*/ 658812 h 849312"/>
              <a:gd name="connsiteX17" fmla="*/ 442912 w 633412"/>
              <a:gd name="connsiteY17" fmla="*/ 715962 h 849312"/>
              <a:gd name="connsiteX18" fmla="*/ 471487 w 633412"/>
              <a:gd name="connsiteY18" fmla="*/ 735012 h 849312"/>
              <a:gd name="connsiteX19" fmla="*/ 509587 w 633412"/>
              <a:gd name="connsiteY19" fmla="*/ 792162 h 849312"/>
              <a:gd name="connsiteX20" fmla="*/ 557212 w 633412"/>
              <a:gd name="connsiteY20" fmla="*/ 839787 h 849312"/>
              <a:gd name="connsiteX21" fmla="*/ 585787 w 633412"/>
              <a:gd name="connsiteY21" fmla="*/ 849312 h 849312"/>
              <a:gd name="connsiteX22" fmla="*/ 604837 w 633412"/>
              <a:gd name="connsiteY22" fmla="*/ 782637 h 849312"/>
              <a:gd name="connsiteX23" fmla="*/ 633412 w 633412"/>
              <a:gd name="connsiteY23" fmla="*/ 773112 h 849312"/>
              <a:gd name="connsiteX24" fmla="*/ 623887 w 633412"/>
              <a:gd name="connsiteY24" fmla="*/ 725487 h 849312"/>
              <a:gd name="connsiteX25" fmla="*/ 595312 w 633412"/>
              <a:gd name="connsiteY25" fmla="*/ 715962 h 849312"/>
              <a:gd name="connsiteX26" fmla="*/ 538162 w 633412"/>
              <a:gd name="connsiteY26" fmla="*/ 687387 h 849312"/>
              <a:gd name="connsiteX27" fmla="*/ 528637 w 633412"/>
              <a:gd name="connsiteY27" fmla="*/ 658812 h 849312"/>
              <a:gd name="connsiteX28" fmla="*/ 509587 w 633412"/>
              <a:gd name="connsiteY28" fmla="*/ 630237 h 849312"/>
              <a:gd name="connsiteX29" fmla="*/ 481012 w 633412"/>
              <a:gd name="connsiteY29" fmla="*/ 544512 h 849312"/>
              <a:gd name="connsiteX30" fmla="*/ 423862 w 633412"/>
              <a:gd name="connsiteY30" fmla="*/ 525462 h 849312"/>
              <a:gd name="connsiteX31" fmla="*/ 414337 w 633412"/>
              <a:gd name="connsiteY31" fmla="*/ 496887 h 849312"/>
              <a:gd name="connsiteX32" fmla="*/ 557212 w 633412"/>
              <a:gd name="connsiteY32" fmla="*/ 439737 h 849312"/>
              <a:gd name="connsiteX33" fmla="*/ 538162 w 633412"/>
              <a:gd name="connsiteY33" fmla="*/ 411162 h 849312"/>
              <a:gd name="connsiteX34" fmla="*/ 481012 w 633412"/>
              <a:gd name="connsiteY34" fmla="*/ 373062 h 849312"/>
              <a:gd name="connsiteX35" fmla="*/ 433387 w 633412"/>
              <a:gd name="connsiteY35" fmla="*/ 334962 h 849312"/>
              <a:gd name="connsiteX36" fmla="*/ 376237 w 633412"/>
              <a:gd name="connsiteY36" fmla="*/ 296862 h 849312"/>
              <a:gd name="connsiteX37" fmla="*/ 319087 w 633412"/>
              <a:gd name="connsiteY37" fmla="*/ 277812 h 849312"/>
              <a:gd name="connsiteX38" fmla="*/ 261937 w 633412"/>
              <a:gd name="connsiteY38" fmla="*/ 249237 h 849312"/>
              <a:gd name="connsiteX39" fmla="*/ 223837 w 633412"/>
              <a:gd name="connsiteY39" fmla="*/ 192087 h 849312"/>
              <a:gd name="connsiteX40" fmla="*/ 176212 w 633412"/>
              <a:gd name="connsiteY40" fmla="*/ 106362 h 849312"/>
              <a:gd name="connsiteX41" fmla="*/ 166687 w 633412"/>
              <a:gd name="connsiteY41" fmla="*/ 77787 h 849312"/>
              <a:gd name="connsiteX42" fmla="*/ 80962 w 633412"/>
              <a:gd name="connsiteY42" fmla="*/ 30162 h 849312"/>
              <a:gd name="connsiteX43" fmla="*/ 4762 w 633412"/>
              <a:gd name="connsiteY43" fmla="*/ 1587 h 84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33412" h="849312">
                <a:moveTo>
                  <a:pt x="4762" y="1587"/>
                </a:moveTo>
                <a:cubicBezTo>
                  <a:pt x="0" y="3174"/>
                  <a:pt x="52387" y="10964"/>
                  <a:pt x="52387" y="39687"/>
                </a:cubicBezTo>
                <a:cubicBezTo>
                  <a:pt x="52387" y="59767"/>
                  <a:pt x="33337" y="96837"/>
                  <a:pt x="33337" y="96837"/>
                </a:cubicBezTo>
                <a:cubicBezTo>
                  <a:pt x="36512" y="109537"/>
                  <a:pt x="37705" y="122905"/>
                  <a:pt x="42862" y="134937"/>
                </a:cubicBezTo>
                <a:cubicBezTo>
                  <a:pt x="56786" y="167426"/>
                  <a:pt x="68641" y="164000"/>
                  <a:pt x="90487" y="192087"/>
                </a:cubicBezTo>
                <a:cubicBezTo>
                  <a:pt x="104543" y="210159"/>
                  <a:pt x="121347" y="227517"/>
                  <a:pt x="128587" y="249237"/>
                </a:cubicBezTo>
                <a:cubicBezTo>
                  <a:pt x="131762" y="258762"/>
                  <a:pt x="131012" y="270712"/>
                  <a:pt x="138112" y="277812"/>
                </a:cubicBezTo>
                <a:cubicBezTo>
                  <a:pt x="145212" y="284912"/>
                  <a:pt x="157162" y="284162"/>
                  <a:pt x="166687" y="287337"/>
                </a:cubicBezTo>
                <a:cubicBezTo>
                  <a:pt x="183452" y="337632"/>
                  <a:pt x="170643" y="307558"/>
                  <a:pt x="214312" y="373062"/>
                </a:cubicBezTo>
                <a:cubicBezTo>
                  <a:pt x="220662" y="382587"/>
                  <a:pt x="223837" y="395287"/>
                  <a:pt x="233362" y="401637"/>
                </a:cubicBezTo>
                <a:lnTo>
                  <a:pt x="290512" y="439737"/>
                </a:lnTo>
                <a:cubicBezTo>
                  <a:pt x="296862" y="449262"/>
                  <a:pt x="304442" y="458073"/>
                  <a:pt x="309562" y="468312"/>
                </a:cubicBezTo>
                <a:cubicBezTo>
                  <a:pt x="314052" y="477292"/>
                  <a:pt x="314211" y="488110"/>
                  <a:pt x="319087" y="496887"/>
                </a:cubicBezTo>
                <a:cubicBezTo>
                  <a:pt x="330206" y="516901"/>
                  <a:pt x="349947" y="532317"/>
                  <a:pt x="357187" y="554037"/>
                </a:cubicBezTo>
                <a:cubicBezTo>
                  <a:pt x="360362" y="563562"/>
                  <a:pt x="360440" y="574772"/>
                  <a:pt x="366712" y="582612"/>
                </a:cubicBezTo>
                <a:cubicBezTo>
                  <a:pt x="373863" y="591551"/>
                  <a:pt x="385762" y="595312"/>
                  <a:pt x="395287" y="601662"/>
                </a:cubicBezTo>
                <a:lnTo>
                  <a:pt x="414337" y="658812"/>
                </a:lnTo>
                <a:cubicBezTo>
                  <a:pt x="422084" y="682053"/>
                  <a:pt x="424448" y="697498"/>
                  <a:pt x="442912" y="715962"/>
                </a:cubicBezTo>
                <a:cubicBezTo>
                  <a:pt x="451007" y="724057"/>
                  <a:pt x="461962" y="728662"/>
                  <a:pt x="471487" y="735012"/>
                </a:cubicBezTo>
                <a:lnTo>
                  <a:pt x="509587" y="792162"/>
                </a:lnTo>
                <a:cubicBezTo>
                  <a:pt x="528637" y="820737"/>
                  <a:pt x="525462" y="823912"/>
                  <a:pt x="557212" y="839787"/>
                </a:cubicBezTo>
                <a:cubicBezTo>
                  <a:pt x="566192" y="844277"/>
                  <a:pt x="576262" y="846137"/>
                  <a:pt x="585787" y="849312"/>
                </a:cubicBezTo>
                <a:cubicBezTo>
                  <a:pt x="585869" y="848982"/>
                  <a:pt x="600282" y="787192"/>
                  <a:pt x="604837" y="782637"/>
                </a:cubicBezTo>
                <a:cubicBezTo>
                  <a:pt x="611937" y="775537"/>
                  <a:pt x="623887" y="776287"/>
                  <a:pt x="633412" y="773112"/>
                </a:cubicBezTo>
                <a:cubicBezTo>
                  <a:pt x="630237" y="757237"/>
                  <a:pt x="632867" y="738957"/>
                  <a:pt x="623887" y="725487"/>
                </a:cubicBezTo>
                <a:cubicBezTo>
                  <a:pt x="618318" y="717133"/>
                  <a:pt x="604292" y="720452"/>
                  <a:pt x="595312" y="715962"/>
                </a:cubicBezTo>
                <a:cubicBezTo>
                  <a:pt x="521454" y="679033"/>
                  <a:pt x="609986" y="711328"/>
                  <a:pt x="538162" y="687387"/>
                </a:cubicBezTo>
                <a:cubicBezTo>
                  <a:pt x="534987" y="677862"/>
                  <a:pt x="533127" y="667792"/>
                  <a:pt x="528637" y="658812"/>
                </a:cubicBezTo>
                <a:cubicBezTo>
                  <a:pt x="523517" y="648573"/>
                  <a:pt x="513207" y="641097"/>
                  <a:pt x="509587" y="630237"/>
                </a:cubicBezTo>
                <a:cubicBezTo>
                  <a:pt x="502270" y="608287"/>
                  <a:pt x="508350" y="561598"/>
                  <a:pt x="481012" y="544512"/>
                </a:cubicBezTo>
                <a:cubicBezTo>
                  <a:pt x="463984" y="533869"/>
                  <a:pt x="423862" y="525462"/>
                  <a:pt x="423862" y="525462"/>
                </a:cubicBezTo>
                <a:cubicBezTo>
                  <a:pt x="420687" y="515937"/>
                  <a:pt x="414337" y="506927"/>
                  <a:pt x="414337" y="496887"/>
                </a:cubicBezTo>
                <a:cubicBezTo>
                  <a:pt x="414337" y="418143"/>
                  <a:pt x="480926" y="450635"/>
                  <a:pt x="557212" y="439737"/>
                </a:cubicBezTo>
                <a:cubicBezTo>
                  <a:pt x="550862" y="430212"/>
                  <a:pt x="546777" y="418700"/>
                  <a:pt x="538162" y="411162"/>
                </a:cubicBezTo>
                <a:cubicBezTo>
                  <a:pt x="520932" y="396085"/>
                  <a:pt x="481012" y="373062"/>
                  <a:pt x="481012" y="373062"/>
                </a:cubicBezTo>
                <a:cubicBezTo>
                  <a:pt x="445813" y="320264"/>
                  <a:pt x="482101" y="362025"/>
                  <a:pt x="433387" y="334962"/>
                </a:cubicBezTo>
                <a:cubicBezTo>
                  <a:pt x="413373" y="323843"/>
                  <a:pt x="397957" y="304102"/>
                  <a:pt x="376237" y="296862"/>
                </a:cubicBezTo>
                <a:cubicBezTo>
                  <a:pt x="357187" y="290512"/>
                  <a:pt x="335795" y="288951"/>
                  <a:pt x="319087" y="277812"/>
                </a:cubicBezTo>
                <a:cubicBezTo>
                  <a:pt x="282158" y="253193"/>
                  <a:pt x="301372" y="262382"/>
                  <a:pt x="261937" y="249237"/>
                </a:cubicBezTo>
                <a:cubicBezTo>
                  <a:pt x="230425" y="154702"/>
                  <a:pt x="283295" y="299111"/>
                  <a:pt x="223837" y="192087"/>
                </a:cubicBezTo>
                <a:cubicBezTo>
                  <a:pt x="165563" y="87193"/>
                  <a:pt x="242441" y="172591"/>
                  <a:pt x="176212" y="106362"/>
                </a:cubicBezTo>
                <a:cubicBezTo>
                  <a:pt x="173037" y="96837"/>
                  <a:pt x="173787" y="84887"/>
                  <a:pt x="166687" y="77787"/>
                </a:cubicBezTo>
                <a:cubicBezTo>
                  <a:pt x="145641" y="56741"/>
                  <a:pt x="111761" y="37006"/>
                  <a:pt x="80962" y="30162"/>
                </a:cubicBezTo>
                <a:cubicBezTo>
                  <a:pt x="3978" y="13055"/>
                  <a:pt x="9524" y="0"/>
                  <a:pt x="4762" y="1587"/>
                </a:cubicBezTo>
                <a:close/>
              </a:path>
            </a:pathLst>
          </a:custGeom>
          <a:solidFill>
            <a:srgbClr val="0000FF">
              <a:alpha val="5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826" name="Freeform 11"/>
          <p:cNvSpPr>
            <a:spLocks/>
          </p:cNvSpPr>
          <p:nvPr/>
        </p:nvSpPr>
        <p:spPr bwMode="auto">
          <a:xfrm>
            <a:off x="2285984" y="6429396"/>
            <a:ext cx="428625" cy="242888"/>
          </a:xfrm>
          <a:custGeom>
            <a:avLst/>
            <a:gdLst>
              <a:gd name="T0" fmla="*/ 162 w 270"/>
              <a:gd name="T1" fmla="*/ 21 h 153"/>
              <a:gd name="T2" fmla="*/ 135 w 270"/>
              <a:gd name="T3" fmla="*/ 0 h 153"/>
              <a:gd name="T4" fmla="*/ 15 w 270"/>
              <a:gd name="T5" fmla="*/ 36 h 153"/>
              <a:gd name="T6" fmla="*/ 69 w 270"/>
              <a:gd name="T7" fmla="*/ 123 h 153"/>
              <a:gd name="T8" fmla="*/ 87 w 270"/>
              <a:gd name="T9" fmla="*/ 135 h 153"/>
              <a:gd name="T10" fmla="*/ 126 w 270"/>
              <a:gd name="T11" fmla="*/ 147 h 153"/>
              <a:gd name="T12" fmla="*/ 135 w 270"/>
              <a:gd name="T13" fmla="*/ 150 h 153"/>
              <a:gd name="T14" fmla="*/ 252 w 270"/>
              <a:gd name="T15" fmla="*/ 129 h 153"/>
              <a:gd name="T16" fmla="*/ 264 w 270"/>
              <a:gd name="T17" fmla="*/ 102 h 153"/>
              <a:gd name="T18" fmla="*/ 252 w 270"/>
              <a:gd name="T19" fmla="*/ 27 h 153"/>
              <a:gd name="T20" fmla="*/ 225 w 270"/>
              <a:gd name="T21" fmla="*/ 9 h 153"/>
              <a:gd name="T22" fmla="*/ 207 w 270"/>
              <a:gd name="T23" fmla="*/ 3 h 153"/>
              <a:gd name="T24" fmla="*/ 162 w 270"/>
              <a:gd name="T25" fmla="*/ 21 h 15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70"/>
              <a:gd name="T40" fmla="*/ 0 h 153"/>
              <a:gd name="T41" fmla="*/ 270 w 270"/>
              <a:gd name="T42" fmla="*/ 153 h 15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70" h="153">
                <a:moveTo>
                  <a:pt x="162" y="21"/>
                </a:moveTo>
                <a:cubicBezTo>
                  <a:pt x="158" y="3"/>
                  <a:pt x="153" y="4"/>
                  <a:pt x="135" y="0"/>
                </a:cubicBezTo>
                <a:cubicBezTo>
                  <a:pt x="95" y="4"/>
                  <a:pt x="49" y="13"/>
                  <a:pt x="15" y="36"/>
                </a:cubicBezTo>
                <a:cubicBezTo>
                  <a:pt x="0" y="80"/>
                  <a:pt x="34" y="104"/>
                  <a:pt x="69" y="123"/>
                </a:cubicBezTo>
                <a:cubicBezTo>
                  <a:pt x="75" y="127"/>
                  <a:pt x="80" y="133"/>
                  <a:pt x="87" y="135"/>
                </a:cubicBezTo>
                <a:cubicBezTo>
                  <a:pt x="100" y="139"/>
                  <a:pt x="113" y="143"/>
                  <a:pt x="126" y="147"/>
                </a:cubicBezTo>
                <a:cubicBezTo>
                  <a:pt x="129" y="148"/>
                  <a:pt x="135" y="150"/>
                  <a:pt x="135" y="150"/>
                </a:cubicBezTo>
                <a:cubicBezTo>
                  <a:pt x="178" y="148"/>
                  <a:pt x="216" y="153"/>
                  <a:pt x="252" y="129"/>
                </a:cubicBezTo>
                <a:cubicBezTo>
                  <a:pt x="259" y="108"/>
                  <a:pt x="254" y="116"/>
                  <a:pt x="264" y="102"/>
                </a:cubicBezTo>
                <a:cubicBezTo>
                  <a:pt x="268" y="83"/>
                  <a:pt x="270" y="43"/>
                  <a:pt x="252" y="27"/>
                </a:cubicBezTo>
                <a:cubicBezTo>
                  <a:pt x="244" y="20"/>
                  <a:pt x="235" y="12"/>
                  <a:pt x="225" y="9"/>
                </a:cubicBezTo>
                <a:cubicBezTo>
                  <a:pt x="219" y="7"/>
                  <a:pt x="207" y="3"/>
                  <a:pt x="207" y="3"/>
                </a:cubicBezTo>
                <a:cubicBezTo>
                  <a:pt x="181" y="6"/>
                  <a:pt x="172" y="0"/>
                  <a:pt x="162" y="21"/>
                </a:cubicBezTo>
                <a:close/>
              </a:path>
            </a:pathLst>
          </a:custGeom>
          <a:solidFill>
            <a:srgbClr val="0000FF">
              <a:alpha val="54901"/>
            </a:srgbClr>
          </a:solidFill>
          <a:ln w="4445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2196269" y="1794617"/>
            <a:ext cx="555477" cy="627986"/>
          </a:xfrm>
          <a:custGeom>
            <a:avLst/>
            <a:gdLst>
              <a:gd name="connsiteX0" fmla="*/ 45578 w 555477"/>
              <a:gd name="connsiteY0" fmla="*/ 612448 h 627986"/>
              <a:gd name="connsiteX1" fmla="*/ 19940 w 555477"/>
              <a:gd name="connsiteY1" fmla="*/ 598205 h 627986"/>
              <a:gd name="connsiteX2" fmla="*/ 2849 w 555477"/>
              <a:gd name="connsiteY2" fmla="*/ 569719 h 627986"/>
              <a:gd name="connsiteX3" fmla="*/ 0 w 555477"/>
              <a:gd name="connsiteY3" fmla="*/ 561174 h 627986"/>
              <a:gd name="connsiteX4" fmla="*/ 8546 w 555477"/>
              <a:gd name="connsiteY4" fmla="*/ 518445 h 627986"/>
              <a:gd name="connsiteX5" fmla="*/ 14243 w 555477"/>
              <a:gd name="connsiteY5" fmla="*/ 512747 h 627986"/>
              <a:gd name="connsiteX6" fmla="*/ 22789 w 555477"/>
              <a:gd name="connsiteY6" fmla="*/ 498504 h 627986"/>
              <a:gd name="connsiteX7" fmla="*/ 28486 w 555477"/>
              <a:gd name="connsiteY7" fmla="*/ 489959 h 627986"/>
              <a:gd name="connsiteX8" fmla="*/ 54124 w 555477"/>
              <a:gd name="connsiteY8" fmla="*/ 467170 h 627986"/>
              <a:gd name="connsiteX9" fmla="*/ 62669 w 555477"/>
              <a:gd name="connsiteY9" fmla="*/ 450078 h 627986"/>
              <a:gd name="connsiteX10" fmla="*/ 68367 w 555477"/>
              <a:gd name="connsiteY10" fmla="*/ 430138 h 627986"/>
              <a:gd name="connsiteX11" fmla="*/ 74064 w 555477"/>
              <a:gd name="connsiteY11" fmla="*/ 413047 h 627986"/>
              <a:gd name="connsiteX12" fmla="*/ 88307 w 555477"/>
              <a:gd name="connsiteY12" fmla="*/ 401652 h 627986"/>
              <a:gd name="connsiteX13" fmla="*/ 94004 w 555477"/>
              <a:gd name="connsiteY13" fmla="*/ 393106 h 627986"/>
              <a:gd name="connsiteX14" fmla="*/ 99701 w 555477"/>
              <a:gd name="connsiteY14" fmla="*/ 376015 h 627986"/>
              <a:gd name="connsiteX15" fmla="*/ 108247 w 555477"/>
              <a:gd name="connsiteY15" fmla="*/ 350377 h 627986"/>
              <a:gd name="connsiteX16" fmla="*/ 113944 w 555477"/>
              <a:gd name="connsiteY16" fmla="*/ 333286 h 627986"/>
              <a:gd name="connsiteX17" fmla="*/ 136733 w 555477"/>
              <a:gd name="connsiteY17" fmla="*/ 313346 h 627986"/>
              <a:gd name="connsiteX18" fmla="*/ 150976 w 555477"/>
              <a:gd name="connsiteY18" fmla="*/ 301951 h 627986"/>
              <a:gd name="connsiteX19" fmla="*/ 153824 w 555477"/>
              <a:gd name="connsiteY19" fmla="*/ 293405 h 627986"/>
              <a:gd name="connsiteX20" fmla="*/ 168067 w 555477"/>
              <a:gd name="connsiteY20" fmla="*/ 284860 h 627986"/>
              <a:gd name="connsiteX21" fmla="*/ 173765 w 555477"/>
              <a:gd name="connsiteY21" fmla="*/ 276314 h 627986"/>
              <a:gd name="connsiteX22" fmla="*/ 188008 w 555477"/>
              <a:gd name="connsiteY22" fmla="*/ 264919 h 627986"/>
              <a:gd name="connsiteX23" fmla="*/ 193705 w 555477"/>
              <a:gd name="connsiteY23" fmla="*/ 256374 h 627986"/>
              <a:gd name="connsiteX24" fmla="*/ 207948 w 555477"/>
              <a:gd name="connsiteY24" fmla="*/ 244979 h 627986"/>
              <a:gd name="connsiteX25" fmla="*/ 210796 w 555477"/>
              <a:gd name="connsiteY25" fmla="*/ 236433 h 627986"/>
              <a:gd name="connsiteX26" fmla="*/ 219342 w 555477"/>
              <a:gd name="connsiteY26" fmla="*/ 233585 h 627986"/>
              <a:gd name="connsiteX27" fmla="*/ 227888 w 555477"/>
              <a:gd name="connsiteY27" fmla="*/ 225039 h 627986"/>
              <a:gd name="connsiteX28" fmla="*/ 244980 w 555477"/>
              <a:gd name="connsiteY28" fmla="*/ 196553 h 627986"/>
              <a:gd name="connsiteX29" fmla="*/ 250677 w 555477"/>
              <a:gd name="connsiteY29" fmla="*/ 188007 h 627986"/>
              <a:gd name="connsiteX30" fmla="*/ 256374 w 555477"/>
              <a:gd name="connsiteY30" fmla="*/ 176613 h 627986"/>
              <a:gd name="connsiteX31" fmla="*/ 262071 w 555477"/>
              <a:gd name="connsiteY31" fmla="*/ 168067 h 627986"/>
              <a:gd name="connsiteX32" fmla="*/ 267768 w 555477"/>
              <a:gd name="connsiteY32" fmla="*/ 150976 h 627986"/>
              <a:gd name="connsiteX33" fmla="*/ 270617 w 555477"/>
              <a:gd name="connsiteY33" fmla="*/ 142430 h 627986"/>
              <a:gd name="connsiteX34" fmla="*/ 273466 w 555477"/>
              <a:gd name="connsiteY34" fmla="*/ 108247 h 627986"/>
              <a:gd name="connsiteX35" fmla="*/ 279163 w 555477"/>
              <a:gd name="connsiteY35" fmla="*/ 96852 h 627986"/>
              <a:gd name="connsiteX36" fmla="*/ 296254 w 555477"/>
              <a:gd name="connsiteY36" fmla="*/ 79761 h 627986"/>
              <a:gd name="connsiteX37" fmla="*/ 301952 w 555477"/>
              <a:gd name="connsiteY37" fmla="*/ 74063 h 627986"/>
              <a:gd name="connsiteX38" fmla="*/ 313346 w 555477"/>
              <a:gd name="connsiteY38" fmla="*/ 59820 h 627986"/>
              <a:gd name="connsiteX39" fmla="*/ 324740 w 555477"/>
              <a:gd name="connsiteY39" fmla="*/ 45577 h 627986"/>
              <a:gd name="connsiteX40" fmla="*/ 333286 w 555477"/>
              <a:gd name="connsiteY40" fmla="*/ 31334 h 627986"/>
              <a:gd name="connsiteX41" fmla="*/ 338983 w 555477"/>
              <a:gd name="connsiteY41" fmla="*/ 22789 h 627986"/>
              <a:gd name="connsiteX42" fmla="*/ 356075 w 555477"/>
              <a:gd name="connsiteY42" fmla="*/ 14243 h 627986"/>
              <a:gd name="connsiteX43" fmla="*/ 364621 w 555477"/>
              <a:gd name="connsiteY43" fmla="*/ 8546 h 627986"/>
              <a:gd name="connsiteX44" fmla="*/ 393107 w 555477"/>
              <a:gd name="connsiteY44" fmla="*/ 5697 h 627986"/>
              <a:gd name="connsiteX45" fmla="*/ 413047 w 555477"/>
              <a:gd name="connsiteY45" fmla="*/ 2848 h 627986"/>
              <a:gd name="connsiteX46" fmla="*/ 421593 w 555477"/>
              <a:gd name="connsiteY46" fmla="*/ 0 h 627986"/>
              <a:gd name="connsiteX47" fmla="*/ 455776 w 555477"/>
              <a:gd name="connsiteY47" fmla="*/ 5697 h 627986"/>
              <a:gd name="connsiteX48" fmla="*/ 461473 w 555477"/>
              <a:gd name="connsiteY48" fmla="*/ 14243 h 627986"/>
              <a:gd name="connsiteX49" fmla="*/ 470019 w 555477"/>
              <a:gd name="connsiteY49" fmla="*/ 19940 h 627986"/>
              <a:gd name="connsiteX50" fmla="*/ 481413 w 555477"/>
              <a:gd name="connsiteY50" fmla="*/ 37032 h 627986"/>
              <a:gd name="connsiteX51" fmla="*/ 487110 w 555477"/>
              <a:gd name="connsiteY51" fmla="*/ 45577 h 627986"/>
              <a:gd name="connsiteX52" fmla="*/ 489959 w 555477"/>
              <a:gd name="connsiteY52" fmla="*/ 54123 h 627986"/>
              <a:gd name="connsiteX53" fmla="*/ 495656 w 555477"/>
              <a:gd name="connsiteY53" fmla="*/ 62669 h 627986"/>
              <a:gd name="connsiteX54" fmla="*/ 509899 w 555477"/>
              <a:gd name="connsiteY54" fmla="*/ 94004 h 627986"/>
              <a:gd name="connsiteX55" fmla="*/ 518445 w 555477"/>
              <a:gd name="connsiteY55" fmla="*/ 108247 h 627986"/>
              <a:gd name="connsiteX56" fmla="*/ 526991 w 555477"/>
              <a:gd name="connsiteY56" fmla="*/ 122490 h 627986"/>
              <a:gd name="connsiteX57" fmla="*/ 535537 w 555477"/>
              <a:gd name="connsiteY57" fmla="*/ 139581 h 627986"/>
              <a:gd name="connsiteX58" fmla="*/ 538385 w 555477"/>
              <a:gd name="connsiteY58" fmla="*/ 148127 h 627986"/>
              <a:gd name="connsiteX59" fmla="*/ 549780 w 555477"/>
              <a:gd name="connsiteY59" fmla="*/ 165219 h 627986"/>
              <a:gd name="connsiteX60" fmla="*/ 555477 w 555477"/>
              <a:gd name="connsiteY60" fmla="*/ 196553 h 627986"/>
              <a:gd name="connsiteX61" fmla="*/ 552628 w 555477"/>
              <a:gd name="connsiteY61" fmla="*/ 415895 h 627986"/>
              <a:gd name="connsiteX62" fmla="*/ 544082 w 555477"/>
              <a:gd name="connsiteY62" fmla="*/ 447230 h 627986"/>
              <a:gd name="connsiteX63" fmla="*/ 541234 w 555477"/>
              <a:gd name="connsiteY63" fmla="*/ 455776 h 627986"/>
              <a:gd name="connsiteX64" fmla="*/ 535537 w 555477"/>
              <a:gd name="connsiteY64" fmla="*/ 464321 h 627986"/>
              <a:gd name="connsiteX65" fmla="*/ 524142 w 555477"/>
              <a:gd name="connsiteY65" fmla="*/ 489959 h 627986"/>
              <a:gd name="connsiteX66" fmla="*/ 515596 w 555477"/>
              <a:gd name="connsiteY66" fmla="*/ 492807 h 627986"/>
              <a:gd name="connsiteX67" fmla="*/ 501353 w 555477"/>
              <a:gd name="connsiteY67" fmla="*/ 509899 h 627986"/>
              <a:gd name="connsiteX68" fmla="*/ 492808 w 555477"/>
              <a:gd name="connsiteY68" fmla="*/ 512747 h 627986"/>
              <a:gd name="connsiteX69" fmla="*/ 458624 w 555477"/>
              <a:gd name="connsiteY69" fmla="*/ 504202 h 627986"/>
              <a:gd name="connsiteX70" fmla="*/ 450079 w 555477"/>
              <a:gd name="connsiteY70" fmla="*/ 501353 h 627986"/>
              <a:gd name="connsiteX71" fmla="*/ 435836 w 555477"/>
              <a:gd name="connsiteY71" fmla="*/ 489959 h 627986"/>
              <a:gd name="connsiteX72" fmla="*/ 415895 w 555477"/>
              <a:gd name="connsiteY72" fmla="*/ 472867 h 627986"/>
              <a:gd name="connsiteX73" fmla="*/ 413047 w 555477"/>
              <a:gd name="connsiteY73" fmla="*/ 464321 h 627986"/>
              <a:gd name="connsiteX74" fmla="*/ 407350 w 555477"/>
              <a:gd name="connsiteY74" fmla="*/ 455776 h 627986"/>
              <a:gd name="connsiteX75" fmla="*/ 404501 w 555477"/>
              <a:gd name="connsiteY75" fmla="*/ 444381 h 627986"/>
              <a:gd name="connsiteX76" fmla="*/ 398804 w 555477"/>
              <a:gd name="connsiteY76" fmla="*/ 401652 h 627986"/>
              <a:gd name="connsiteX77" fmla="*/ 393107 w 555477"/>
              <a:gd name="connsiteY77" fmla="*/ 393106 h 627986"/>
              <a:gd name="connsiteX78" fmla="*/ 381712 w 555477"/>
              <a:gd name="connsiteY78" fmla="*/ 367469 h 627986"/>
              <a:gd name="connsiteX79" fmla="*/ 378864 w 555477"/>
              <a:gd name="connsiteY79" fmla="*/ 350377 h 627986"/>
              <a:gd name="connsiteX80" fmla="*/ 376015 w 555477"/>
              <a:gd name="connsiteY80" fmla="*/ 338983 h 627986"/>
              <a:gd name="connsiteX81" fmla="*/ 378864 w 555477"/>
              <a:gd name="connsiteY81" fmla="*/ 316194 h 627986"/>
              <a:gd name="connsiteX82" fmla="*/ 384561 w 555477"/>
              <a:gd name="connsiteY82" fmla="*/ 282011 h 627986"/>
              <a:gd name="connsiteX83" fmla="*/ 381712 w 555477"/>
              <a:gd name="connsiteY83" fmla="*/ 244979 h 627986"/>
              <a:gd name="connsiteX84" fmla="*/ 378864 w 555477"/>
              <a:gd name="connsiteY84" fmla="*/ 236433 h 627986"/>
              <a:gd name="connsiteX85" fmla="*/ 361772 w 555477"/>
              <a:gd name="connsiteY85" fmla="*/ 225039 h 627986"/>
              <a:gd name="connsiteX86" fmla="*/ 353226 w 555477"/>
              <a:gd name="connsiteY86" fmla="*/ 222190 h 627986"/>
              <a:gd name="connsiteX87" fmla="*/ 313346 w 555477"/>
              <a:gd name="connsiteY87" fmla="*/ 225039 h 627986"/>
              <a:gd name="connsiteX88" fmla="*/ 296254 w 555477"/>
              <a:gd name="connsiteY88" fmla="*/ 236433 h 627986"/>
              <a:gd name="connsiteX89" fmla="*/ 287709 w 555477"/>
              <a:gd name="connsiteY89" fmla="*/ 239282 h 627986"/>
              <a:gd name="connsiteX90" fmla="*/ 273466 w 555477"/>
              <a:gd name="connsiteY90" fmla="*/ 253525 h 627986"/>
              <a:gd name="connsiteX91" fmla="*/ 264920 w 555477"/>
              <a:gd name="connsiteY91" fmla="*/ 256374 h 627986"/>
              <a:gd name="connsiteX92" fmla="*/ 247828 w 555477"/>
              <a:gd name="connsiteY92" fmla="*/ 267768 h 627986"/>
              <a:gd name="connsiteX93" fmla="*/ 239282 w 555477"/>
              <a:gd name="connsiteY93" fmla="*/ 273465 h 627986"/>
              <a:gd name="connsiteX94" fmla="*/ 230737 w 555477"/>
              <a:gd name="connsiteY94" fmla="*/ 276314 h 627986"/>
              <a:gd name="connsiteX95" fmla="*/ 227888 w 555477"/>
              <a:gd name="connsiteY95" fmla="*/ 284860 h 627986"/>
              <a:gd name="connsiteX96" fmla="*/ 216494 w 555477"/>
              <a:gd name="connsiteY96" fmla="*/ 299103 h 627986"/>
              <a:gd name="connsiteX97" fmla="*/ 207948 w 555477"/>
              <a:gd name="connsiteY97" fmla="*/ 324740 h 627986"/>
              <a:gd name="connsiteX98" fmla="*/ 205099 w 555477"/>
              <a:gd name="connsiteY98" fmla="*/ 333286 h 627986"/>
              <a:gd name="connsiteX99" fmla="*/ 199402 w 555477"/>
              <a:gd name="connsiteY99" fmla="*/ 341832 h 627986"/>
              <a:gd name="connsiteX100" fmla="*/ 193705 w 555477"/>
              <a:gd name="connsiteY100" fmla="*/ 358923 h 627986"/>
              <a:gd name="connsiteX101" fmla="*/ 188008 w 555477"/>
              <a:gd name="connsiteY101" fmla="*/ 376015 h 627986"/>
              <a:gd name="connsiteX102" fmla="*/ 185159 w 555477"/>
              <a:gd name="connsiteY102" fmla="*/ 384561 h 627986"/>
              <a:gd name="connsiteX103" fmla="*/ 179462 w 555477"/>
              <a:gd name="connsiteY103" fmla="*/ 407349 h 627986"/>
              <a:gd name="connsiteX104" fmla="*/ 182310 w 555477"/>
              <a:gd name="connsiteY104" fmla="*/ 435835 h 627986"/>
              <a:gd name="connsiteX105" fmla="*/ 182310 w 555477"/>
              <a:gd name="connsiteY105" fmla="*/ 461473 h 627986"/>
              <a:gd name="connsiteX106" fmla="*/ 176613 w 555477"/>
              <a:gd name="connsiteY106" fmla="*/ 470019 h 627986"/>
              <a:gd name="connsiteX107" fmla="*/ 153824 w 555477"/>
              <a:gd name="connsiteY107" fmla="*/ 472867 h 627986"/>
              <a:gd name="connsiteX108" fmla="*/ 136733 w 555477"/>
              <a:gd name="connsiteY108" fmla="*/ 478564 h 627986"/>
              <a:gd name="connsiteX109" fmla="*/ 119641 w 555477"/>
              <a:gd name="connsiteY109" fmla="*/ 487110 h 627986"/>
              <a:gd name="connsiteX110" fmla="*/ 111095 w 555477"/>
              <a:gd name="connsiteY110" fmla="*/ 495656 h 627986"/>
              <a:gd name="connsiteX111" fmla="*/ 105398 w 555477"/>
              <a:gd name="connsiteY111" fmla="*/ 504202 h 627986"/>
              <a:gd name="connsiteX112" fmla="*/ 96852 w 555477"/>
              <a:gd name="connsiteY112" fmla="*/ 507050 h 627986"/>
              <a:gd name="connsiteX113" fmla="*/ 88307 w 555477"/>
              <a:gd name="connsiteY113" fmla="*/ 512747 h 627986"/>
              <a:gd name="connsiteX114" fmla="*/ 79761 w 555477"/>
              <a:gd name="connsiteY114" fmla="*/ 515596 h 627986"/>
              <a:gd name="connsiteX115" fmla="*/ 74064 w 555477"/>
              <a:gd name="connsiteY115" fmla="*/ 524142 h 627986"/>
              <a:gd name="connsiteX116" fmla="*/ 65518 w 555477"/>
              <a:gd name="connsiteY116" fmla="*/ 529839 h 627986"/>
              <a:gd name="connsiteX117" fmla="*/ 65518 w 555477"/>
              <a:gd name="connsiteY117" fmla="*/ 566871 h 627986"/>
              <a:gd name="connsiteX118" fmla="*/ 74064 w 555477"/>
              <a:gd name="connsiteY118" fmla="*/ 575417 h 627986"/>
              <a:gd name="connsiteX119" fmla="*/ 71215 w 555477"/>
              <a:gd name="connsiteY119" fmla="*/ 589660 h 627986"/>
              <a:gd name="connsiteX120" fmla="*/ 62669 w 555477"/>
              <a:gd name="connsiteY120" fmla="*/ 595357 h 627986"/>
              <a:gd name="connsiteX121" fmla="*/ 59821 w 555477"/>
              <a:gd name="connsiteY121" fmla="*/ 603903 h 627986"/>
              <a:gd name="connsiteX122" fmla="*/ 62669 w 555477"/>
              <a:gd name="connsiteY122" fmla="*/ 612448 h 627986"/>
              <a:gd name="connsiteX123" fmla="*/ 68367 w 555477"/>
              <a:gd name="connsiteY123" fmla="*/ 618146 h 627986"/>
              <a:gd name="connsiteX124" fmla="*/ 62669 w 555477"/>
              <a:gd name="connsiteY124" fmla="*/ 623843 h 627986"/>
              <a:gd name="connsiteX125" fmla="*/ 37032 w 555477"/>
              <a:gd name="connsiteY125" fmla="*/ 612448 h 627986"/>
              <a:gd name="connsiteX126" fmla="*/ 45578 w 555477"/>
              <a:gd name="connsiteY126" fmla="*/ 612448 h 6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555477" h="627986">
                <a:moveTo>
                  <a:pt x="45578" y="612448"/>
                </a:moveTo>
                <a:cubicBezTo>
                  <a:pt x="42729" y="610074"/>
                  <a:pt x="34982" y="603220"/>
                  <a:pt x="19940" y="598205"/>
                </a:cubicBezTo>
                <a:cubicBezTo>
                  <a:pt x="11836" y="586048"/>
                  <a:pt x="8107" y="581986"/>
                  <a:pt x="2849" y="569719"/>
                </a:cubicBezTo>
                <a:cubicBezTo>
                  <a:pt x="1666" y="566959"/>
                  <a:pt x="950" y="564022"/>
                  <a:pt x="0" y="561174"/>
                </a:cubicBezTo>
                <a:cubicBezTo>
                  <a:pt x="499" y="556680"/>
                  <a:pt x="2234" y="524758"/>
                  <a:pt x="8546" y="518445"/>
                </a:cubicBezTo>
                <a:lnTo>
                  <a:pt x="14243" y="512747"/>
                </a:lnTo>
                <a:cubicBezTo>
                  <a:pt x="19190" y="497909"/>
                  <a:pt x="13852" y="509676"/>
                  <a:pt x="22789" y="498504"/>
                </a:cubicBezTo>
                <a:cubicBezTo>
                  <a:pt x="24927" y="495831"/>
                  <a:pt x="26212" y="492518"/>
                  <a:pt x="28486" y="489959"/>
                </a:cubicBezTo>
                <a:cubicBezTo>
                  <a:pt x="42678" y="473993"/>
                  <a:pt x="41135" y="475829"/>
                  <a:pt x="54124" y="467170"/>
                </a:cubicBezTo>
                <a:cubicBezTo>
                  <a:pt x="61279" y="445700"/>
                  <a:pt x="51630" y="472155"/>
                  <a:pt x="62669" y="450078"/>
                </a:cubicBezTo>
                <a:cubicBezTo>
                  <a:pt x="65064" y="445289"/>
                  <a:pt x="66997" y="434705"/>
                  <a:pt x="68367" y="430138"/>
                </a:cubicBezTo>
                <a:cubicBezTo>
                  <a:pt x="70093" y="424386"/>
                  <a:pt x="69818" y="417294"/>
                  <a:pt x="74064" y="413047"/>
                </a:cubicBezTo>
                <a:cubicBezTo>
                  <a:pt x="82182" y="404928"/>
                  <a:pt x="77526" y="408839"/>
                  <a:pt x="88307" y="401652"/>
                </a:cubicBezTo>
                <a:cubicBezTo>
                  <a:pt x="90206" y="398803"/>
                  <a:pt x="92614" y="396235"/>
                  <a:pt x="94004" y="393106"/>
                </a:cubicBezTo>
                <a:cubicBezTo>
                  <a:pt x="96443" y="387618"/>
                  <a:pt x="97802" y="381712"/>
                  <a:pt x="99701" y="376015"/>
                </a:cubicBezTo>
                <a:lnTo>
                  <a:pt x="108247" y="350377"/>
                </a:lnTo>
                <a:cubicBezTo>
                  <a:pt x="108248" y="350373"/>
                  <a:pt x="113942" y="333289"/>
                  <a:pt x="113944" y="333286"/>
                </a:cubicBezTo>
                <a:cubicBezTo>
                  <a:pt x="130091" y="309064"/>
                  <a:pt x="103488" y="346597"/>
                  <a:pt x="136733" y="313346"/>
                </a:cubicBezTo>
                <a:cubicBezTo>
                  <a:pt x="144851" y="305227"/>
                  <a:pt x="140195" y="309138"/>
                  <a:pt x="150976" y="301951"/>
                </a:cubicBezTo>
                <a:cubicBezTo>
                  <a:pt x="151925" y="299102"/>
                  <a:pt x="152279" y="295980"/>
                  <a:pt x="153824" y="293405"/>
                </a:cubicBezTo>
                <a:cubicBezTo>
                  <a:pt x="157734" y="286889"/>
                  <a:pt x="161346" y="287100"/>
                  <a:pt x="168067" y="284860"/>
                </a:cubicBezTo>
                <a:cubicBezTo>
                  <a:pt x="169966" y="282011"/>
                  <a:pt x="171344" y="278735"/>
                  <a:pt x="173765" y="276314"/>
                </a:cubicBezTo>
                <a:cubicBezTo>
                  <a:pt x="188573" y="261506"/>
                  <a:pt x="176729" y="279017"/>
                  <a:pt x="188008" y="264919"/>
                </a:cubicBezTo>
                <a:cubicBezTo>
                  <a:pt x="190147" y="262246"/>
                  <a:pt x="191567" y="259047"/>
                  <a:pt x="193705" y="256374"/>
                </a:cubicBezTo>
                <a:cubicBezTo>
                  <a:pt x="198346" y="250573"/>
                  <a:pt x="201599" y="249211"/>
                  <a:pt x="207948" y="244979"/>
                </a:cubicBezTo>
                <a:cubicBezTo>
                  <a:pt x="208897" y="242130"/>
                  <a:pt x="208673" y="238556"/>
                  <a:pt x="210796" y="236433"/>
                </a:cubicBezTo>
                <a:cubicBezTo>
                  <a:pt x="212919" y="234310"/>
                  <a:pt x="216844" y="235251"/>
                  <a:pt x="219342" y="233585"/>
                </a:cubicBezTo>
                <a:cubicBezTo>
                  <a:pt x="222694" y="231350"/>
                  <a:pt x="225415" y="228219"/>
                  <a:pt x="227888" y="225039"/>
                </a:cubicBezTo>
                <a:cubicBezTo>
                  <a:pt x="242890" y="205751"/>
                  <a:pt x="235443" y="213242"/>
                  <a:pt x="244980" y="196553"/>
                </a:cubicBezTo>
                <a:cubicBezTo>
                  <a:pt x="246679" y="193581"/>
                  <a:pt x="248978" y="190980"/>
                  <a:pt x="250677" y="188007"/>
                </a:cubicBezTo>
                <a:cubicBezTo>
                  <a:pt x="252784" y="184320"/>
                  <a:pt x="254267" y="180300"/>
                  <a:pt x="256374" y="176613"/>
                </a:cubicBezTo>
                <a:cubicBezTo>
                  <a:pt x="258073" y="173640"/>
                  <a:pt x="260681" y="171196"/>
                  <a:pt x="262071" y="168067"/>
                </a:cubicBezTo>
                <a:cubicBezTo>
                  <a:pt x="264510" y="162579"/>
                  <a:pt x="265869" y="156673"/>
                  <a:pt x="267768" y="150976"/>
                </a:cubicBezTo>
                <a:lnTo>
                  <a:pt x="270617" y="142430"/>
                </a:lnTo>
                <a:cubicBezTo>
                  <a:pt x="271567" y="131036"/>
                  <a:pt x="271359" y="119485"/>
                  <a:pt x="273466" y="108247"/>
                </a:cubicBezTo>
                <a:cubicBezTo>
                  <a:pt x="274249" y="104073"/>
                  <a:pt x="276510" y="100168"/>
                  <a:pt x="279163" y="96852"/>
                </a:cubicBezTo>
                <a:cubicBezTo>
                  <a:pt x="284196" y="90561"/>
                  <a:pt x="290557" y="85458"/>
                  <a:pt x="296254" y="79761"/>
                </a:cubicBezTo>
                <a:cubicBezTo>
                  <a:pt x="298153" y="77862"/>
                  <a:pt x="300462" y="76298"/>
                  <a:pt x="301952" y="74063"/>
                </a:cubicBezTo>
                <a:cubicBezTo>
                  <a:pt x="319485" y="47765"/>
                  <a:pt x="297111" y="80114"/>
                  <a:pt x="313346" y="59820"/>
                </a:cubicBezTo>
                <a:cubicBezTo>
                  <a:pt x="327720" y="41852"/>
                  <a:pt x="310984" y="59335"/>
                  <a:pt x="324740" y="45577"/>
                </a:cubicBezTo>
                <a:cubicBezTo>
                  <a:pt x="329687" y="30739"/>
                  <a:pt x="324349" y="42506"/>
                  <a:pt x="333286" y="31334"/>
                </a:cubicBezTo>
                <a:cubicBezTo>
                  <a:pt x="335424" y="28661"/>
                  <a:pt x="336562" y="25210"/>
                  <a:pt x="338983" y="22789"/>
                </a:cubicBezTo>
                <a:cubicBezTo>
                  <a:pt x="344507" y="17265"/>
                  <a:pt x="349122" y="16560"/>
                  <a:pt x="356075" y="14243"/>
                </a:cubicBezTo>
                <a:cubicBezTo>
                  <a:pt x="358924" y="12344"/>
                  <a:pt x="361285" y="9316"/>
                  <a:pt x="364621" y="8546"/>
                </a:cubicBezTo>
                <a:cubicBezTo>
                  <a:pt x="373919" y="6400"/>
                  <a:pt x="383630" y="6812"/>
                  <a:pt x="393107" y="5697"/>
                </a:cubicBezTo>
                <a:cubicBezTo>
                  <a:pt x="399775" y="4912"/>
                  <a:pt x="406400" y="3798"/>
                  <a:pt x="413047" y="2848"/>
                </a:cubicBezTo>
                <a:cubicBezTo>
                  <a:pt x="415896" y="1899"/>
                  <a:pt x="418590" y="0"/>
                  <a:pt x="421593" y="0"/>
                </a:cubicBezTo>
                <a:cubicBezTo>
                  <a:pt x="440677" y="0"/>
                  <a:pt x="442404" y="1239"/>
                  <a:pt x="455776" y="5697"/>
                </a:cubicBezTo>
                <a:cubicBezTo>
                  <a:pt x="457675" y="8546"/>
                  <a:pt x="459052" y="11822"/>
                  <a:pt x="461473" y="14243"/>
                </a:cubicBezTo>
                <a:cubicBezTo>
                  <a:pt x="463894" y="16664"/>
                  <a:pt x="467765" y="17363"/>
                  <a:pt x="470019" y="19940"/>
                </a:cubicBezTo>
                <a:cubicBezTo>
                  <a:pt x="474528" y="25093"/>
                  <a:pt x="477615" y="31335"/>
                  <a:pt x="481413" y="37032"/>
                </a:cubicBezTo>
                <a:cubicBezTo>
                  <a:pt x="483312" y="39880"/>
                  <a:pt x="486027" y="42329"/>
                  <a:pt x="487110" y="45577"/>
                </a:cubicBezTo>
                <a:cubicBezTo>
                  <a:pt x="488060" y="48426"/>
                  <a:pt x="488616" y="51437"/>
                  <a:pt x="489959" y="54123"/>
                </a:cubicBezTo>
                <a:cubicBezTo>
                  <a:pt x="491490" y="57185"/>
                  <a:pt x="494339" y="59509"/>
                  <a:pt x="495656" y="62669"/>
                </a:cubicBezTo>
                <a:cubicBezTo>
                  <a:pt x="509078" y="94881"/>
                  <a:pt x="496632" y="80735"/>
                  <a:pt x="509899" y="94004"/>
                </a:cubicBezTo>
                <a:cubicBezTo>
                  <a:pt x="517969" y="118209"/>
                  <a:pt x="506714" y="88697"/>
                  <a:pt x="518445" y="108247"/>
                </a:cubicBezTo>
                <a:cubicBezTo>
                  <a:pt x="529539" y="126737"/>
                  <a:pt x="512555" y="108052"/>
                  <a:pt x="526991" y="122490"/>
                </a:cubicBezTo>
                <a:cubicBezTo>
                  <a:pt x="534150" y="143970"/>
                  <a:pt x="524492" y="117490"/>
                  <a:pt x="535537" y="139581"/>
                </a:cubicBezTo>
                <a:cubicBezTo>
                  <a:pt x="536880" y="142267"/>
                  <a:pt x="536927" y="145502"/>
                  <a:pt x="538385" y="148127"/>
                </a:cubicBezTo>
                <a:cubicBezTo>
                  <a:pt x="541710" y="154113"/>
                  <a:pt x="549780" y="165219"/>
                  <a:pt x="549780" y="165219"/>
                </a:cubicBezTo>
                <a:cubicBezTo>
                  <a:pt x="550705" y="169844"/>
                  <a:pt x="555477" y="192916"/>
                  <a:pt x="555477" y="196553"/>
                </a:cubicBezTo>
                <a:cubicBezTo>
                  <a:pt x="555477" y="269673"/>
                  <a:pt x="554411" y="342797"/>
                  <a:pt x="552628" y="415895"/>
                </a:cubicBezTo>
                <a:cubicBezTo>
                  <a:pt x="552416" y="424588"/>
                  <a:pt x="546581" y="439733"/>
                  <a:pt x="544082" y="447230"/>
                </a:cubicBezTo>
                <a:cubicBezTo>
                  <a:pt x="543132" y="450079"/>
                  <a:pt x="542900" y="453278"/>
                  <a:pt x="541234" y="455776"/>
                </a:cubicBezTo>
                <a:cubicBezTo>
                  <a:pt x="539335" y="458624"/>
                  <a:pt x="536927" y="461193"/>
                  <a:pt x="535537" y="464321"/>
                </a:cubicBezTo>
                <a:cubicBezTo>
                  <a:pt x="532897" y="470261"/>
                  <a:pt x="530810" y="484625"/>
                  <a:pt x="524142" y="489959"/>
                </a:cubicBezTo>
                <a:cubicBezTo>
                  <a:pt x="521797" y="491835"/>
                  <a:pt x="518445" y="491858"/>
                  <a:pt x="515596" y="492807"/>
                </a:cubicBezTo>
                <a:cubicBezTo>
                  <a:pt x="511392" y="499113"/>
                  <a:pt x="507934" y="505512"/>
                  <a:pt x="501353" y="509899"/>
                </a:cubicBezTo>
                <a:cubicBezTo>
                  <a:pt x="498855" y="511564"/>
                  <a:pt x="495656" y="511798"/>
                  <a:pt x="492808" y="512747"/>
                </a:cubicBezTo>
                <a:cubicBezTo>
                  <a:pt x="469796" y="508913"/>
                  <a:pt x="481191" y="511725"/>
                  <a:pt x="458624" y="504202"/>
                </a:cubicBezTo>
                <a:lnTo>
                  <a:pt x="450079" y="501353"/>
                </a:lnTo>
                <a:cubicBezTo>
                  <a:pt x="430668" y="481946"/>
                  <a:pt x="461008" y="511536"/>
                  <a:pt x="435836" y="489959"/>
                </a:cubicBezTo>
                <a:cubicBezTo>
                  <a:pt x="411664" y="469239"/>
                  <a:pt x="435511" y="485944"/>
                  <a:pt x="415895" y="472867"/>
                </a:cubicBezTo>
                <a:cubicBezTo>
                  <a:pt x="414946" y="470018"/>
                  <a:pt x="414390" y="467007"/>
                  <a:pt x="413047" y="464321"/>
                </a:cubicBezTo>
                <a:cubicBezTo>
                  <a:pt x="411516" y="461259"/>
                  <a:pt x="408699" y="458923"/>
                  <a:pt x="407350" y="455776"/>
                </a:cubicBezTo>
                <a:cubicBezTo>
                  <a:pt x="405808" y="452177"/>
                  <a:pt x="405451" y="448179"/>
                  <a:pt x="404501" y="444381"/>
                </a:cubicBezTo>
                <a:cubicBezTo>
                  <a:pt x="404188" y="441563"/>
                  <a:pt x="400933" y="408040"/>
                  <a:pt x="398804" y="401652"/>
                </a:cubicBezTo>
                <a:cubicBezTo>
                  <a:pt x="397721" y="398404"/>
                  <a:pt x="394497" y="396235"/>
                  <a:pt x="393107" y="393106"/>
                </a:cubicBezTo>
                <a:cubicBezTo>
                  <a:pt x="379550" y="362602"/>
                  <a:pt x="394605" y="386807"/>
                  <a:pt x="381712" y="367469"/>
                </a:cubicBezTo>
                <a:cubicBezTo>
                  <a:pt x="380763" y="361772"/>
                  <a:pt x="379997" y="356041"/>
                  <a:pt x="378864" y="350377"/>
                </a:cubicBezTo>
                <a:cubicBezTo>
                  <a:pt x="378096" y="346538"/>
                  <a:pt x="376015" y="342898"/>
                  <a:pt x="376015" y="338983"/>
                </a:cubicBezTo>
                <a:cubicBezTo>
                  <a:pt x="376015" y="331328"/>
                  <a:pt x="377852" y="323782"/>
                  <a:pt x="378864" y="316194"/>
                </a:cubicBezTo>
                <a:cubicBezTo>
                  <a:pt x="381692" y="294984"/>
                  <a:pt x="380903" y="300297"/>
                  <a:pt x="384561" y="282011"/>
                </a:cubicBezTo>
                <a:cubicBezTo>
                  <a:pt x="383611" y="269667"/>
                  <a:pt x="383248" y="257264"/>
                  <a:pt x="381712" y="244979"/>
                </a:cubicBezTo>
                <a:cubicBezTo>
                  <a:pt x="381340" y="241999"/>
                  <a:pt x="380987" y="238556"/>
                  <a:pt x="378864" y="236433"/>
                </a:cubicBezTo>
                <a:cubicBezTo>
                  <a:pt x="374022" y="231591"/>
                  <a:pt x="368268" y="227205"/>
                  <a:pt x="361772" y="225039"/>
                </a:cubicBezTo>
                <a:lnTo>
                  <a:pt x="353226" y="222190"/>
                </a:lnTo>
                <a:cubicBezTo>
                  <a:pt x="339933" y="223140"/>
                  <a:pt x="326275" y="221807"/>
                  <a:pt x="313346" y="225039"/>
                </a:cubicBezTo>
                <a:cubicBezTo>
                  <a:pt x="306703" y="226700"/>
                  <a:pt x="302750" y="234267"/>
                  <a:pt x="296254" y="236433"/>
                </a:cubicBezTo>
                <a:lnTo>
                  <a:pt x="287709" y="239282"/>
                </a:lnTo>
                <a:cubicBezTo>
                  <a:pt x="282012" y="247827"/>
                  <a:pt x="282960" y="248778"/>
                  <a:pt x="273466" y="253525"/>
                </a:cubicBezTo>
                <a:cubicBezTo>
                  <a:pt x="270780" y="254868"/>
                  <a:pt x="267545" y="254916"/>
                  <a:pt x="264920" y="256374"/>
                </a:cubicBezTo>
                <a:cubicBezTo>
                  <a:pt x="258934" y="259699"/>
                  <a:pt x="253525" y="263970"/>
                  <a:pt x="247828" y="267768"/>
                </a:cubicBezTo>
                <a:cubicBezTo>
                  <a:pt x="244979" y="269667"/>
                  <a:pt x="242530" y="272382"/>
                  <a:pt x="239282" y="273465"/>
                </a:cubicBezTo>
                <a:lnTo>
                  <a:pt x="230737" y="276314"/>
                </a:lnTo>
                <a:cubicBezTo>
                  <a:pt x="229787" y="279163"/>
                  <a:pt x="229231" y="282174"/>
                  <a:pt x="227888" y="284860"/>
                </a:cubicBezTo>
                <a:cubicBezTo>
                  <a:pt x="224295" y="292045"/>
                  <a:pt x="221791" y="293805"/>
                  <a:pt x="216494" y="299103"/>
                </a:cubicBezTo>
                <a:lnTo>
                  <a:pt x="207948" y="324740"/>
                </a:lnTo>
                <a:cubicBezTo>
                  <a:pt x="206998" y="327589"/>
                  <a:pt x="206765" y="330787"/>
                  <a:pt x="205099" y="333286"/>
                </a:cubicBezTo>
                <a:cubicBezTo>
                  <a:pt x="203200" y="336135"/>
                  <a:pt x="200792" y="338703"/>
                  <a:pt x="199402" y="341832"/>
                </a:cubicBezTo>
                <a:cubicBezTo>
                  <a:pt x="196963" y="347320"/>
                  <a:pt x="195604" y="353226"/>
                  <a:pt x="193705" y="358923"/>
                </a:cubicBezTo>
                <a:lnTo>
                  <a:pt x="188008" y="376015"/>
                </a:lnTo>
                <a:cubicBezTo>
                  <a:pt x="187058" y="378864"/>
                  <a:pt x="185748" y="381617"/>
                  <a:pt x="185159" y="384561"/>
                </a:cubicBezTo>
                <a:cubicBezTo>
                  <a:pt x="181721" y="401748"/>
                  <a:pt x="183841" y="394211"/>
                  <a:pt x="179462" y="407349"/>
                </a:cubicBezTo>
                <a:cubicBezTo>
                  <a:pt x="180411" y="416844"/>
                  <a:pt x="180859" y="426403"/>
                  <a:pt x="182310" y="435835"/>
                </a:cubicBezTo>
                <a:cubicBezTo>
                  <a:pt x="184714" y="451463"/>
                  <a:pt x="190022" y="438337"/>
                  <a:pt x="182310" y="461473"/>
                </a:cubicBezTo>
                <a:cubicBezTo>
                  <a:pt x="181227" y="464721"/>
                  <a:pt x="179792" y="468748"/>
                  <a:pt x="176613" y="470019"/>
                </a:cubicBezTo>
                <a:cubicBezTo>
                  <a:pt x="169505" y="472862"/>
                  <a:pt x="161420" y="471918"/>
                  <a:pt x="153824" y="472867"/>
                </a:cubicBezTo>
                <a:lnTo>
                  <a:pt x="136733" y="478564"/>
                </a:lnTo>
                <a:cubicBezTo>
                  <a:pt x="128169" y="481419"/>
                  <a:pt x="127003" y="480975"/>
                  <a:pt x="119641" y="487110"/>
                </a:cubicBezTo>
                <a:cubicBezTo>
                  <a:pt x="116546" y="489689"/>
                  <a:pt x="113674" y="492561"/>
                  <a:pt x="111095" y="495656"/>
                </a:cubicBezTo>
                <a:cubicBezTo>
                  <a:pt x="108903" y="498286"/>
                  <a:pt x="108071" y="502063"/>
                  <a:pt x="105398" y="504202"/>
                </a:cubicBezTo>
                <a:cubicBezTo>
                  <a:pt x="103053" y="506078"/>
                  <a:pt x="99701" y="506101"/>
                  <a:pt x="96852" y="507050"/>
                </a:cubicBezTo>
                <a:cubicBezTo>
                  <a:pt x="94004" y="508949"/>
                  <a:pt x="91369" y="511216"/>
                  <a:pt x="88307" y="512747"/>
                </a:cubicBezTo>
                <a:cubicBezTo>
                  <a:pt x="85621" y="514090"/>
                  <a:pt x="82106" y="513720"/>
                  <a:pt x="79761" y="515596"/>
                </a:cubicBezTo>
                <a:cubicBezTo>
                  <a:pt x="77088" y="517735"/>
                  <a:pt x="76485" y="521721"/>
                  <a:pt x="74064" y="524142"/>
                </a:cubicBezTo>
                <a:cubicBezTo>
                  <a:pt x="71643" y="526563"/>
                  <a:pt x="68367" y="527940"/>
                  <a:pt x="65518" y="529839"/>
                </a:cubicBezTo>
                <a:cubicBezTo>
                  <a:pt x="60721" y="544229"/>
                  <a:pt x="58971" y="545594"/>
                  <a:pt x="65518" y="566871"/>
                </a:cubicBezTo>
                <a:cubicBezTo>
                  <a:pt x="66703" y="570721"/>
                  <a:pt x="71215" y="572568"/>
                  <a:pt x="74064" y="575417"/>
                </a:cubicBezTo>
                <a:cubicBezTo>
                  <a:pt x="73114" y="580165"/>
                  <a:pt x="73617" y="585456"/>
                  <a:pt x="71215" y="589660"/>
                </a:cubicBezTo>
                <a:cubicBezTo>
                  <a:pt x="69516" y="592632"/>
                  <a:pt x="64808" y="592684"/>
                  <a:pt x="62669" y="595357"/>
                </a:cubicBezTo>
                <a:cubicBezTo>
                  <a:pt x="60793" y="597702"/>
                  <a:pt x="60770" y="601054"/>
                  <a:pt x="59821" y="603903"/>
                </a:cubicBezTo>
                <a:cubicBezTo>
                  <a:pt x="60770" y="606751"/>
                  <a:pt x="61124" y="609874"/>
                  <a:pt x="62669" y="612448"/>
                </a:cubicBezTo>
                <a:cubicBezTo>
                  <a:pt x="64051" y="614751"/>
                  <a:pt x="68367" y="615460"/>
                  <a:pt x="68367" y="618146"/>
                </a:cubicBezTo>
                <a:lnTo>
                  <a:pt x="62669" y="623843"/>
                </a:lnTo>
                <a:cubicBezTo>
                  <a:pt x="42413" y="621311"/>
                  <a:pt x="40140" y="627986"/>
                  <a:pt x="37032" y="612448"/>
                </a:cubicBezTo>
                <a:cubicBezTo>
                  <a:pt x="36660" y="610586"/>
                  <a:pt x="48427" y="614822"/>
                  <a:pt x="45578" y="612448"/>
                </a:cubicBezTo>
                <a:close/>
              </a:path>
            </a:pathLst>
          </a:custGeom>
          <a:solidFill>
            <a:srgbClr val="0000FF">
              <a:alpha val="46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2314575" y="2552700"/>
            <a:ext cx="800100" cy="418741"/>
          </a:xfrm>
          <a:custGeom>
            <a:avLst/>
            <a:gdLst>
              <a:gd name="connsiteX0" fmla="*/ 352425 w 800100"/>
              <a:gd name="connsiteY0" fmla="*/ 19050 h 418741"/>
              <a:gd name="connsiteX1" fmla="*/ 285750 w 800100"/>
              <a:gd name="connsiteY1" fmla="*/ 9525 h 418741"/>
              <a:gd name="connsiteX2" fmla="*/ 257175 w 800100"/>
              <a:gd name="connsiteY2" fmla="*/ 0 h 418741"/>
              <a:gd name="connsiteX3" fmla="*/ 180975 w 800100"/>
              <a:gd name="connsiteY3" fmla="*/ 9525 h 418741"/>
              <a:gd name="connsiteX4" fmla="*/ 133350 w 800100"/>
              <a:gd name="connsiteY4" fmla="*/ 66675 h 418741"/>
              <a:gd name="connsiteX5" fmla="*/ 95250 w 800100"/>
              <a:gd name="connsiteY5" fmla="*/ 114300 h 418741"/>
              <a:gd name="connsiteX6" fmla="*/ 38100 w 800100"/>
              <a:gd name="connsiteY6" fmla="*/ 133350 h 418741"/>
              <a:gd name="connsiteX7" fmla="*/ 9525 w 800100"/>
              <a:gd name="connsiteY7" fmla="*/ 142875 h 418741"/>
              <a:gd name="connsiteX8" fmla="*/ 0 w 800100"/>
              <a:gd name="connsiteY8" fmla="*/ 200025 h 418741"/>
              <a:gd name="connsiteX9" fmla="*/ 38100 w 800100"/>
              <a:gd name="connsiteY9" fmla="*/ 266700 h 418741"/>
              <a:gd name="connsiteX10" fmla="*/ 95250 w 800100"/>
              <a:gd name="connsiteY10" fmla="*/ 314325 h 418741"/>
              <a:gd name="connsiteX11" fmla="*/ 123825 w 800100"/>
              <a:gd name="connsiteY11" fmla="*/ 342900 h 418741"/>
              <a:gd name="connsiteX12" fmla="*/ 409575 w 800100"/>
              <a:gd name="connsiteY12" fmla="*/ 323850 h 418741"/>
              <a:gd name="connsiteX13" fmla="*/ 504825 w 800100"/>
              <a:gd name="connsiteY13" fmla="*/ 342900 h 418741"/>
              <a:gd name="connsiteX14" fmla="*/ 561975 w 800100"/>
              <a:gd name="connsiteY14" fmla="*/ 381000 h 418741"/>
              <a:gd name="connsiteX15" fmla="*/ 590550 w 800100"/>
              <a:gd name="connsiteY15" fmla="*/ 400050 h 418741"/>
              <a:gd name="connsiteX16" fmla="*/ 647700 w 800100"/>
              <a:gd name="connsiteY16" fmla="*/ 409575 h 418741"/>
              <a:gd name="connsiteX17" fmla="*/ 790575 w 800100"/>
              <a:gd name="connsiteY17" fmla="*/ 381000 h 418741"/>
              <a:gd name="connsiteX18" fmla="*/ 800100 w 800100"/>
              <a:gd name="connsiteY18" fmla="*/ 352425 h 418741"/>
              <a:gd name="connsiteX19" fmla="*/ 790575 w 800100"/>
              <a:gd name="connsiteY19" fmla="*/ 304800 h 418741"/>
              <a:gd name="connsiteX20" fmla="*/ 771525 w 800100"/>
              <a:gd name="connsiteY20" fmla="*/ 276225 h 418741"/>
              <a:gd name="connsiteX21" fmla="*/ 685800 w 800100"/>
              <a:gd name="connsiteY21" fmla="*/ 200025 h 418741"/>
              <a:gd name="connsiteX22" fmla="*/ 628650 w 800100"/>
              <a:gd name="connsiteY22" fmla="*/ 161925 h 418741"/>
              <a:gd name="connsiteX23" fmla="*/ 581025 w 800100"/>
              <a:gd name="connsiteY23" fmla="*/ 123825 h 418741"/>
              <a:gd name="connsiteX24" fmla="*/ 523875 w 800100"/>
              <a:gd name="connsiteY24" fmla="*/ 85725 h 418741"/>
              <a:gd name="connsiteX25" fmla="*/ 495300 w 800100"/>
              <a:gd name="connsiteY25" fmla="*/ 66675 h 418741"/>
              <a:gd name="connsiteX26" fmla="*/ 409575 w 800100"/>
              <a:gd name="connsiteY26" fmla="*/ 38100 h 418741"/>
              <a:gd name="connsiteX27" fmla="*/ 381000 w 800100"/>
              <a:gd name="connsiteY27" fmla="*/ 28575 h 418741"/>
              <a:gd name="connsiteX28" fmla="*/ 352425 w 800100"/>
              <a:gd name="connsiteY28" fmla="*/ 19050 h 41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00100" h="418741">
                <a:moveTo>
                  <a:pt x="352425" y="19050"/>
                </a:moveTo>
                <a:cubicBezTo>
                  <a:pt x="330200" y="15875"/>
                  <a:pt x="307765" y="13928"/>
                  <a:pt x="285750" y="9525"/>
                </a:cubicBezTo>
                <a:cubicBezTo>
                  <a:pt x="275905" y="7556"/>
                  <a:pt x="267215" y="0"/>
                  <a:pt x="257175" y="0"/>
                </a:cubicBezTo>
                <a:cubicBezTo>
                  <a:pt x="231577" y="0"/>
                  <a:pt x="206375" y="6350"/>
                  <a:pt x="180975" y="9525"/>
                </a:cubicBezTo>
                <a:cubicBezTo>
                  <a:pt x="159909" y="30591"/>
                  <a:pt x="146611" y="40153"/>
                  <a:pt x="133350" y="66675"/>
                </a:cubicBezTo>
                <a:cubicBezTo>
                  <a:pt x="116382" y="100612"/>
                  <a:pt x="136538" y="95950"/>
                  <a:pt x="95250" y="114300"/>
                </a:cubicBezTo>
                <a:cubicBezTo>
                  <a:pt x="76900" y="122455"/>
                  <a:pt x="57150" y="127000"/>
                  <a:pt x="38100" y="133350"/>
                </a:cubicBezTo>
                <a:lnTo>
                  <a:pt x="9525" y="142875"/>
                </a:lnTo>
                <a:cubicBezTo>
                  <a:pt x="6350" y="161925"/>
                  <a:pt x="0" y="180712"/>
                  <a:pt x="0" y="200025"/>
                </a:cubicBezTo>
                <a:cubicBezTo>
                  <a:pt x="0" y="242397"/>
                  <a:pt x="13431" y="237920"/>
                  <a:pt x="38100" y="266700"/>
                </a:cubicBezTo>
                <a:cubicBezTo>
                  <a:pt x="79619" y="315139"/>
                  <a:pt x="47238" y="298321"/>
                  <a:pt x="95250" y="314325"/>
                </a:cubicBezTo>
                <a:cubicBezTo>
                  <a:pt x="104775" y="323850"/>
                  <a:pt x="110391" y="341905"/>
                  <a:pt x="123825" y="342900"/>
                </a:cubicBezTo>
                <a:cubicBezTo>
                  <a:pt x="252540" y="352434"/>
                  <a:pt x="307377" y="340883"/>
                  <a:pt x="409575" y="323850"/>
                </a:cubicBezTo>
                <a:cubicBezTo>
                  <a:pt x="426140" y="326216"/>
                  <a:pt x="481806" y="330112"/>
                  <a:pt x="504825" y="342900"/>
                </a:cubicBezTo>
                <a:cubicBezTo>
                  <a:pt x="524839" y="354019"/>
                  <a:pt x="542925" y="368300"/>
                  <a:pt x="561975" y="381000"/>
                </a:cubicBezTo>
                <a:cubicBezTo>
                  <a:pt x="571500" y="387350"/>
                  <a:pt x="579258" y="398168"/>
                  <a:pt x="590550" y="400050"/>
                </a:cubicBezTo>
                <a:lnTo>
                  <a:pt x="647700" y="409575"/>
                </a:lnTo>
                <a:cubicBezTo>
                  <a:pt x="672571" y="407502"/>
                  <a:pt x="760382" y="418741"/>
                  <a:pt x="790575" y="381000"/>
                </a:cubicBezTo>
                <a:cubicBezTo>
                  <a:pt x="796847" y="373160"/>
                  <a:pt x="796925" y="361950"/>
                  <a:pt x="800100" y="352425"/>
                </a:cubicBezTo>
                <a:cubicBezTo>
                  <a:pt x="796925" y="336550"/>
                  <a:pt x="796259" y="319959"/>
                  <a:pt x="790575" y="304800"/>
                </a:cubicBezTo>
                <a:cubicBezTo>
                  <a:pt x="786555" y="294081"/>
                  <a:pt x="779130" y="284781"/>
                  <a:pt x="771525" y="276225"/>
                </a:cubicBezTo>
                <a:cubicBezTo>
                  <a:pt x="665670" y="157138"/>
                  <a:pt x="754047" y="256898"/>
                  <a:pt x="685800" y="200025"/>
                </a:cubicBezTo>
                <a:cubicBezTo>
                  <a:pt x="638234" y="160387"/>
                  <a:pt x="678868" y="178664"/>
                  <a:pt x="628650" y="161925"/>
                </a:cubicBezTo>
                <a:cubicBezTo>
                  <a:pt x="593451" y="109127"/>
                  <a:pt x="629739" y="150888"/>
                  <a:pt x="581025" y="123825"/>
                </a:cubicBezTo>
                <a:cubicBezTo>
                  <a:pt x="561011" y="112706"/>
                  <a:pt x="542925" y="98425"/>
                  <a:pt x="523875" y="85725"/>
                </a:cubicBezTo>
                <a:cubicBezTo>
                  <a:pt x="514350" y="79375"/>
                  <a:pt x="506160" y="70295"/>
                  <a:pt x="495300" y="66675"/>
                </a:cubicBezTo>
                <a:lnTo>
                  <a:pt x="409575" y="38100"/>
                </a:lnTo>
                <a:cubicBezTo>
                  <a:pt x="400050" y="34925"/>
                  <a:pt x="391040" y="28575"/>
                  <a:pt x="381000" y="28575"/>
                </a:cubicBezTo>
                <a:lnTo>
                  <a:pt x="352425" y="19050"/>
                </a:lnTo>
                <a:close/>
              </a:path>
            </a:pathLst>
          </a:custGeom>
          <a:solidFill>
            <a:srgbClr val="0000FF">
              <a:alpha val="43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1094935" y="2385250"/>
            <a:ext cx="386703" cy="533597"/>
          </a:xfrm>
          <a:custGeom>
            <a:avLst/>
            <a:gdLst>
              <a:gd name="connsiteX0" fmla="*/ 367072 w 386703"/>
              <a:gd name="connsiteY0" fmla="*/ 58316 h 533597"/>
              <a:gd name="connsiteX1" fmla="*/ 346407 w 386703"/>
              <a:gd name="connsiteY1" fmla="*/ 32486 h 533597"/>
              <a:gd name="connsiteX2" fmla="*/ 330909 w 386703"/>
              <a:gd name="connsiteY2" fmla="*/ 27319 h 533597"/>
              <a:gd name="connsiteX3" fmla="*/ 320577 w 386703"/>
              <a:gd name="connsiteY3" fmla="*/ 11821 h 533597"/>
              <a:gd name="connsiteX4" fmla="*/ 258584 w 386703"/>
              <a:gd name="connsiteY4" fmla="*/ 11821 h 533597"/>
              <a:gd name="connsiteX5" fmla="*/ 243085 w 386703"/>
              <a:gd name="connsiteY5" fmla="*/ 16987 h 533597"/>
              <a:gd name="connsiteX6" fmla="*/ 206923 w 386703"/>
              <a:gd name="connsiteY6" fmla="*/ 37652 h 533597"/>
              <a:gd name="connsiteX7" fmla="*/ 196590 w 386703"/>
              <a:gd name="connsiteY7" fmla="*/ 47984 h 533597"/>
              <a:gd name="connsiteX8" fmla="*/ 191424 w 386703"/>
              <a:gd name="connsiteY8" fmla="*/ 63482 h 533597"/>
              <a:gd name="connsiteX9" fmla="*/ 160428 w 386703"/>
              <a:gd name="connsiteY9" fmla="*/ 78981 h 533597"/>
              <a:gd name="connsiteX10" fmla="*/ 150096 w 386703"/>
              <a:gd name="connsiteY10" fmla="*/ 109977 h 533597"/>
              <a:gd name="connsiteX11" fmla="*/ 144929 w 386703"/>
              <a:gd name="connsiteY11" fmla="*/ 125475 h 533597"/>
              <a:gd name="connsiteX12" fmla="*/ 150096 w 386703"/>
              <a:gd name="connsiteY12" fmla="*/ 290791 h 533597"/>
              <a:gd name="connsiteX13" fmla="*/ 144929 w 386703"/>
              <a:gd name="connsiteY13" fmla="*/ 326953 h 533597"/>
              <a:gd name="connsiteX14" fmla="*/ 139763 w 386703"/>
              <a:gd name="connsiteY14" fmla="*/ 342452 h 533597"/>
              <a:gd name="connsiteX15" fmla="*/ 108767 w 386703"/>
              <a:gd name="connsiteY15" fmla="*/ 352784 h 533597"/>
              <a:gd name="connsiteX16" fmla="*/ 82936 w 386703"/>
              <a:gd name="connsiteY16" fmla="*/ 388947 h 533597"/>
              <a:gd name="connsiteX17" fmla="*/ 72604 w 386703"/>
              <a:gd name="connsiteY17" fmla="*/ 404445 h 533597"/>
              <a:gd name="connsiteX18" fmla="*/ 41607 w 386703"/>
              <a:gd name="connsiteY18" fmla="*/ 419943 h 533597"/>
              <a:gd name="connsiteX19" fmla="*/ 20943 w 386703"/>
              <a:gd name="connsiteY19" fmla="*/ 450940 h 533597"/>
              <a:gd name="connsiteX20" fmla="*/ 10611 w 386703"/>
              <a:gd name="connsiteY20" fmla="*/ 466438 h 533597"/>
              <a:gd name="connsiteX21" fmla="*/ 279 w 386703"/>
              <a:gd name="connsiteY21" fmla="*/ 492269 h 533597"/>
              <a:gd name="connsiteX22" fmla="*/ 5445 w 386703"/>
              <a:gd name="connsiteY22" fmla="*/ 528431 h 533597"/>
              <a:gd name="connsiteX23" fmla="*/ 20943 w 386703"/>
              <a:gd name="connsiteY23" fmla="*/ 533597 h 533597"/>
              <a:gd name="connsiteX24" fmla="*/ 77770 w 386703"/>
              <a:gd name="connsiteY24" fmla="*/ 528431 h 533597"/>
              <a:gd name="connsiteX25" fmla="*/ 93268 w 386703"/>
              <a:gd name="connsiteY25" fmla="*/ 523265 h 533597"/>
              <a:gd name="connsiteX26" fmla="*/ 103601 w 386703"/>
              <a:gd name="connsiteY26" fmla="*/ 512933 h 533597"/>
              <a:gd name="connsiteX27" fmla="*/ 119099 w 386703"/>
              <a:gd name="connsiteY27" fmla="*/ 502601 h 533597"/>
              <a:gd name="connsiteX28" fmla="*/ 129431 w 386703"/>
              <a:gd name="connsiteY28" fmla="*/ 487103 h 533597"/>
              <a:gd name="connsiteX29" fmla="*/ 134597 w 386703"/>
              <a:gd name="connsiteY29" fmla="*/ 471604 h 533597"/>
              <a:gd name="connsiteX30" fmla="*/ 150096 w 386703"/>
              <a:gd name="connsiteY30" fmla="*/ 461272 h 533597"/>
              <a:gd name="connsiteX31" fmla="*/ 160428 w 386703"/>
              <a:gd name="connsiteY31" fmla="*/ 445774 h 533597"/>
              <a:gd name="connsiteX32" fmla="*/ 191424 w 386703"/>
              <a:gd name="connsiteY32" fmla="*/ 430275 h 533597"/>
              <a:gd name="connsiteX33" fmla="*/ 206923 w 386703"/>
              <a:gd name="connsiteY33" fmla="*/ 383781 h 533597"/>
              <a:gd name="connsiteX34" fmla="*/ 212089 w 386703"/>
              <a:gd name="connsiteY34" fmla="*/ 368282 h 533597"/>
              <a:gd name="connsiteX35" fmla="*/ 217255 w 386703"/>
              <a:gd name="connsiteY35" fmla="*/ 337286 h 533597"/>
              <a:gd name="connsiteX36" fmla="*/ 237919 w 386703"/>
              <a:gd name="connsiteY36" fmla="*/ 306289 h 533597"/>
              <a:gd name="connsiteX37" fmla="*/ 243085 w 386703"/>
              <a:gd name="connsiteY37" fmla="*/ 233964 h 533597"/>
              <a:gd name="connsiteX38" fmla="*/ 253418 w 386703"/>
              <a:gd name="connsiteY38" fmla="*/ 202967 h 533597"/>
              <a:gd name="connsiteX39" fmla="*/ 258584 w 386703"/>
              <a:gd name="connsiteY39" fmla="*/ 187469 h 533597"/>
              <a:gd name="connsiteX40" fmla="*/ 274082 w 386703"/>
              <a:gd name="connsiteY40" fmla="*/ 182303 h 533597"/>
              <a:gd name="connsiteX41" fmla="*/ 284414 w 386703"/>
              <a:gd name="connsiteY41" fmla="*/ 171970 h 533597"/>
              <a:gd name="connsiteX42" fmla="*/ 315411 w 386703"/>
              <a:gd name="connsiteY42" fmla="*/ 161638 h 533597"/>
              <a:gd name="connsiteX43" fmla="*/ 325743 w 386703"/>
              <a:gd name="connsiteY43" fmla="*/ 146140 h 533597"/>
              <a:gd name="connsiteX44" fmla="*/ 351573 w 386703"/>
              <a:gd name="connsiteY44" fmla="*/ 125475 h 533597"/>
              <a:gd name="connsiteX45" fmla="*/ 361906 w 386703"/>
              <a:gd name="connsiteY45" fmla="*/ 109977 h 533597"/>
              <a:gd name="connsiteX46" fmla="*/ 361906 w 386703"/>
              <a:gd name="connsiteY46" fmla="*/ 47984 h 533597"/>
              <a:gd name="connsiteX47" fmla="*/ 346407 w 386703"/>
              <a:gd name="connsiteY47" fmla="*/ 42818 h 533597"/>
              <a:gd name="connsiteX48" fmla="*/ 367072 w 386703"/>
              <a:gd name="connsiteY48" fmla="*/ 58316 h 533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86703" h="533597">
                <a:moveTo>
                  <a:pt x="367072" y="58316"/>
                </a:moveTo>
                <a:cubicBezTo>
                  <a:pt x="362377" y="51274"/>
                  <a:pt x="354588" y="37395"/>
                  <a:pt x="346407" y="32486"/>
                </a:cubicBezTo>
                <a:cubicBezTo>
                  <a:pt x="341738" y="29684"/>
                  <a:pt x="336075" y="29041"/>
                  <a:pt x="330909" y="27319"/>
                </a:cubicBezTo>
                <a:cubicBezTo>
                  <a:pt x="327465" y="22153"/>
                  <a:pt x="325425" y="15700"/>
                  <a:pt x="320577" y="11821"/>
                </a:cubicBezTo>
                <a:cubicBezTo>
                  <a:pt x="305801" y="0"/>
                  <a:pt x="266061" y="10990"/>
                  <a:pt x="258584" y="11821"/>
                </a:cubicBezTo>
                <a:cubicBezTo>
                  <a:pt x="253418" y="13543"/>
                  <a:pt x="248090" y="14842"/>
                  <a:pt x="243085" y="16987"/>
                </a:cubicBezTo>
                <a:cubicBezTo>
                  <a:pt x="231658" y="21884"/>
                  <a:pt x="216903" y="29668"/>
                  <a:pt x="206923" y="37652"/>
                </a:cubicBezTo>
                <a:cubicBezTo>
                  <a:pt x="203120" y="40695"/>
                  <a:pt x="200034" y="44540"/>
                  <a:pt x="196590" y="47984"/>
                </a:cubicBezTo>
                <a:cubicBezTo>
                  <a:pt x="194868" y="53150"/>
                  <a:pt x="194826" y="59230"/>
                  <a:pt x="191424" y="63482"/>
                </a:cubicBezTo>
                <a:cubicBezTo>
                  <a:pt x="184142" y="72585"/>
                  <a:pt x="170636" y="75578"/>
                  <a:pt x="160428" y="78981"/>
                </a:cubicBezTo>
                <a:lnTo>
                  <a:pt x="150096" y="109977"/>
                </a:lnTo>
                <a:lnTo>
                  <a:pt x="144929" y="125475"/>
                </a:lnTo>
                <a:cubicBezTo>
                  <a:pt x="146651" y="180580"/>
                  <a:pt x="150096" y="235659"/>
                  <a:pt x="150096" y="290791"/>
                </a:cubicBezTo>
                <a:cubicBezTo>
                  <a:pt x="150096" y="302967"/>
                  <a:pt x="147317" y="315013"/>
                  <a:pt x="144929" y="326953"/>
                </a:cubicBezTo>
                <a:cubicBezTo>
                  <a:pt x="143861" y="332293"/>
                  <a:pt x="144194" y="339287"/>
                  <a:pt x="139763" y="342452"/>
                </a:cubicBezTo>
                <a:cubicBezTo>
                  <a:pt x="130901" y="348782"/>
                  <a:pt x="108767" y="352784"/>
                  <a:pt x="108767" y="352784"/>
                </a:cubicBezTo>
                <a:cubicBezTo>
                  <a:pt x="95952" y="391228"/>
                  <a:pt x="115623" y="339916"/>
                  <a:pt x="82936" y="388947"/>
                </a:cubicBezTo>
                <a:cubicBezTo>
                  <a:pt x="79492" y="394113"/>
                  <a:pt x="76994" y="400055"/>
                  <a:pt x="72604" y="404445"/>
                </a:cubicBezTo>
                <a:cubicBezTo>
                  <a:pt x="62589" y="414460"/>
                  <a:pt x="54213" y="415741"/>
                  <a:pt x="41607" y="419943"/>
                </a:cubicBezTo>
                <a:lnTo>
                  <a:pt x="20943" y="450940"/>
                </a:lnTo>
                <a:cubicBezTo>
                  <a:pt x="17499" y="456106"/>
                  <a:pt x="12917" y="460673"/>
                  <a:pt x="10611" y="466438"/>
                </a:cubicBezTo>
                <a:lnTo>
                  <a:pt x="279" y="492269"/>
                </a:lnTo>
                <a:cubicBezTo>
                  <a:pt x="2001" y="504323"/>
                  <a:pt x="0" y="517540"/>
                  <a:pt x="5445" y="528431"/>
                </a:cubicBezTo>
                <a:cubicBezTo>
                  <a:pt x="7880" y="533302"/>
                  <a:pt x="15498" y="533597"/>
                  <a:pt x="20943" y="533597"/>
                </a:cubicBezTo>
                <a:cubicBezTo>
                  <a:pt x="39963" y="533597"/>
                  <a:pt x="58828" y="530153"/>
                  <a:pt x="77770" y="528431"/>
                </a:cubicBezTo>
                <a:cubicBezTo>
                  <a:pt x="82936" y="526709"/>
                  <a:pt x="88599" y="526067"/>
                  <a:pt x="93268" y="523265"/>
                </a:cubicBezTo>
                <a:cubicBezTo>
                  <a:pt x="97445" y="520759"/>
                  <a:pt x="99797" y="515976"/>
                  <a:pt x="103601" y="512933"/>
                </a:cubicBezTo>
                <a:cubicBezTo>
                  <a:pt x="108449" y="509055"/>
                  <a:pt x="113933" y="506045"/>
                  <a:pt x="119099" y="502601"/>
                </a:cubicBezTo>
                <a:cubicBezTo>
                  <a:pt x="122543" y="497435"/>
                  <a:pt x="126654" y="492656"/>
                  <a:pt x="129431" y="487103"/>
                </a:cubicBezTo>
                <a:cubicBezTo>
                  <a:pt x="131866" y="482232"/>
                  <a:pt x="131195" y="475856"/>
                  <a:pt x="134597" y="471604"/>
                </a:cubicBezTo>
                <a:cubicBezTo>
                  <a:pt x="138476" y="466756"/>
                  <a:pt x="144930" y="464716"/>
                  <a:pt x="150096" y="461272"/>
                </a:cubicBezTo>
                <a:cubicBezTo>
                  <a:pt x="153540" y="456106"/>
                  <a:pt x="156038" y="450164"/>
                  <a:pt x="160428" y="445774"/>
                </a:cubicBezTo>
                <a:cubicBezTo>
                  <a:pt x="170442" y="435760"/>
                  <a:pt x="178820" y="434477"/>
                  <a:pt x="191424" y="430275"/>
                </a:cubicBezTo>
                <a:lnTo>
                  <a:pt x="206923" y="383781"/>
                </a:lnTo>
                <a:cubicBezTo>
                  <a:pt x="208645" y="378615"/>
                  <a:pt x="211194" y="373654"/>
                  <a:pt x="212089" y="368282"/>
                </a:cubicBezTo>
                <a:cubicBezTo>
                  <a:pt x="213811" y="357950"/>
                  <a:pt x="213226" y="346955"/>
                  <a:pt x="217255" y="337286"/>
                </a:cubicBezTo>
                <a:cubicBezTo>
                  <a:pt x="222031" y="325823"/>
                  <a:pt x="237919" y="306289"/>
                  <a:pt x="237919" y="306289"/>
                </a:cubicBezTo>
                <a:cubicBezTo>
                  <a:pt x="239641" y="282181"/>
                  <a:pt x="239499" y="257866"/>
                  <a:pt x="243085" y="233964"/>
                </a:cubicBezTo>
                <a:cubicBezTo>
                  <a:pt x="244701" y="223193"/>
                  <a:pt x="249974" y="213299"/>
                  <a:pt x="253418" y="202967"/>
                </a:cubicBezTo>
                <a:cubicBezTo>
                  <a:pt x="255140" y="197801"/>
                  <a:pt x="253418" y="189191"/>
                  <a:pt x="258584" y="187469"/>
                </a:cubicBezTo>
                <a:lnTo>
                  <a:pt x="274082" y="182303"/>
                </a:lnTo>
                <a:cubicBezTo>
                  <a:pt x="277526" y="178859"/>
                  <a:pt x="280057" y="174148"/>
                  <a:pt x="284414" y="171970"/>
                </a:cubicBezTo>
                <a:cubicBezTo>
                  <a:pt x="294155" y="167099"/>
                  <a:pt x="315411" y="161638"/>
                  <a:pt x="315411" y="161638"/>
                </a:cubicBezTo>
                <a:cubicBezTo>
                  <a:pt x="318855" y="156472"/>
                  <a:pt x="321353" y="150530"/>
                  <a:pt x="325743" y="146140"/>
                </a:cubicBezTo>
                <a:cubicBezTo>
                  <a:pt x="352604" y="119279"/>
                  <a:pt x="331116" y="151046"/>
                  <a:pt x="351573" y="125475"/>
                </a:cubicBezTo>
                <a:cubicBezTo>
                  <a:pt x="355452" y="120627"/>
                  <a:pt x="358462" y="115143"/>
                  <a:pt x="361906" y="109977"/>
                </a:cubicBezTo>
                <a:cubicBezTo>
                  <a:pt x="364661" y="101712"/>
                  <a:pt x="386703" y="56249"/>
                  <a:pt x="361906" y="47984"/>
                </a:cubicBezTo>
                <a:lnTo>
                  <a:pt x="346407" y="42818"/>
                </a:lnTo>
                <a:lnTo>
                  <a:pt x="367072" y="58316"/>
                </a:lnTo>
                <a:close/>
              </a:path>
            </a:pathLst>
          </a:custGeom>
          <a:solidFill>
            <a:srgbClr val="0000FF">
              <a:alpha val="4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Freeform 33"/>
          <p:cNvSpPr>
            <a:spLocks/>
          </p:cNvSpPr>
          <p:nvPr/>
        </p:nvSpPr>
        <p:spPr bwMode="auto">
          <a:xfrm>
            <a:off x="467544" y="3933056"/>
            <a:ext cx="157163" cy="266700"/>
          </a:xfrm>
          <a:custGeom>
            <a:avLst/>
            <a:gdLst>
              <a:gd name="T0" fmla="*/ 60 w 99"/>
              <a:gd name="T1" fmla="*/ 6 h 168"/>
              <a:gd name="T2" fmla="*/ 0 w 99"/>
              <a:gd name="T3" fmla="*/ 66 h 168"/>
              <a:gd name="T4" fmla="*/ 48 w 99"/>
              <a:gd name="T5" fmla="*/ 168 h 168"/>
              <a:gd name="T6" fmla="*/ 96 w 99"/>
              <a:gd name="T7" fmla="*/ 72 h 168"/>
              <a:gd name="T8" fmla="*/ 66 w 99"/>
              <a:gd name="T9" fmla="*/ 0 h 168"/>
              <a:gd name="T10" fmla="*/ 60 w 99"/>
              <a:gd name="T11" fmla="*/ 6 h 1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9"/>
              <a:gd name="T19" fmla="*/ 0 h 168"/>
              <a:gd name="T20" fmla="*/ 99 w 99"/>
              <a:gd name="T21" fmla="*/ 168 h 16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9" h="168">
                <a:moveTo>
                  <a:pt x="60" y="6"/>
                </a:moveTo>
                <a:cubicBezTo>
                  <a:pt x="10" y="16"/>
                  <a:pt x="24" y="29"/>
                  <a:pt x="0" y="66"/>
                </a:cubicBezTo>
                <a:cubicBezTo>
                  <a:pt x="7" y="109"/>
                  <a:pt x="11" y="143"/>
                  <a:pt x="48" y="168"/>
                </a:cubicBezTo>
                <a:cubicBezTo>
                  <a:pt x="83" y="145"/>
                  <a:pt x="88" y="111"/>
                  <a:pt x="96" y="72"/>
                </a:cubicBezTo>
                <a:cubicBezTo>
                  <a:pt x="92" y="37"/>
                  <a:pt x="99" y="11"/>
                  <a:pt x="66" y="0"/>
                </a:cubicBezTo>
                <a:cubicBezTo>
                  <a:pt x="44" y="7"/>
                  <a:pt x="42" y="6"/>
                  <a:pt x="60" y="6"/>
                </a:cubicBezTo>
                <a:close/>
              </a:path>
            </a:pathLst>
          </a:custGeom>
          <a:solidFill>
            <a:srgbClr val="0000FF">
              <a:alpha val="50980"/>
            </a:srgbClr>
          </a:solidFill>
          <a:ln w="4445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3737987" y="4896846"/>
            <a:ext cx="618031" cy="594578"/>
          </a:xfrm>
          <a:custGeom>
            <a:avLst/>
            <a:gdLst>
              <a:gd name="connsiteX0" fmla="*/ 0 w 618031"/>
              <a:gd name="connsiteY0" fmla="*/ 67040 h 594578"/>
              <a:gd name="connsiteX1" fmla="*/ 5024 w 618031"/>
              <a:gd name="connsiteY1" fmla="*/ 202692 h 594578"/>
              <a:gd name="connsiteX2" fmla="*/ 10048 w 618031"/>
              <a:gd name="connsiteY2" fmla="*/ 217765 h 594578"/>
              <a:gd name="connsiteX3" fmla="*/ 20097 w 618031"/>
              <a:gd name="connsiteY3" fmla="*/ 232838 h 594578"/>
              <a:gd name="connsiteX4" fmla="*/ 30145 w 618031"/>
              <a:gd name="connsiteY4" fmla="*/ 268007 h 594578"/>
              <a:gd name="connsiteX5" fmla="*/ 35169 w 618031"/>
              <a:gd name="connsiteY5" fmla="*/ 283079 h 594578"/>
              <a:gd name="connsiteX6" fmla="*/ 55266 w 618031"/>
              <a:gd name="connsiteY6" fmla="*/ 303176 h 594578"/>
              <a:gd name="connsiteX7" fmla="*/ 60290 w 618031"/>
              <a:gd name="connsiteY7" fmla="*/ 318249 h 594578"/>
              <a:gd name="connsiteX8" fmla="*/ 70338 w 618031"/>
              <a:gd name="connsiteY8" fmla="*/ 333321 h 594578"/>
              <a:gd name="connsiteX9" fmla="*/ 75362 w 618031"/>
              <a:gd name="connsiteY9" fmla="*/ 353418 h 594578"/>
              <a:gd name="connsiteX10" fmla="*/ 100483 w 618031"/>
              <a:gd name="connsiteY10" fmla="*/ 368490 h 594578"/>
              <a:gd name="connsiteX11" fmla="*/ 110532 w 618031"/>
              <a:gd name="connsiteY11" fmla="*/ 378539 h 594578"/>
              <a:gd name="connsiteX12" fmla="*/ 140677 w 618031"/>
              <a:gd name="connsiteY12" fmla="*/ 388587 h 594578"/>
              <a:gd name="connsiteX13" fmla="*/ 155749 w 618031"/>
              <a:gd name="connsiteY13" fmla="*/ 398635 h 594578"/>
              <a:gd name="connsiteX14" fmla="*/ 185894 w 618031"/>
              <a:gd name="connsiteY14" fmla="*/ 408684 h 594578"/>
              <a:gd name="connsiteX15" fmla="*/ 195943 w 618031"/>
              <a:gd name="connsiteY15" fmla="*/ 418732 h 594578"/>
              <a:gd name="connsiteX16" fmla="*/ 205991 w 618031"/>
              <a:gd name="connsiteY16" fmla="*/ 433805 h 594578"/>
              <a:gd name="connsiteX17" fmla="*/ 221064 w 618031"/>
              <a:gd name="connsiteY17" fmla="*/ 443853 h 594578"/>
              <a:gd name="connsiteX18" fmla="*/ 231112 w 618031"/>
              <a:gd name="connsiteY18" fmla="*/ 458925 h 594578"/>
              <a:gd name="connsiteX19" fmla="*/ 251209 w 618031"/>
              <a:gd name="connsiteY19" fmla="*/ 479022 h 594578"/>
              <a:gd name="connsiteX20" fmla="*/ 271305 w 618031"/>
              <a:gd name="connsiteY20" fmla="*/ 509167 h 594578"/>
              <a:gd name="connsiteX21" fmla="*/ 306475 w 618031"/>
              <a:gd name="connsiteY21" fmla="*/ 549361 h 594578"/>
              <a:gd name="connsiteX22" fmla="*/ 321547 w 618031"/>
              <a:gd name="connsiteY22" fmla="*/ 559409 h 594578"/>
              <a:gd name="connsiteX23" fmla="*/ 351692 w 618031"/>
              <a:gd name="connsiteY23" fmla="*/ 569457 h 594578"/>
              <a:gd name="connsiteX24" fmla="*/ 432079 w 618031"/>
              <a:gd name="connsiteY24" fmla="*/ 579506 h 594578"/>
              <a:gd name="connsiteX25" fmla="*/ 462224 w 618031"/>
              <a:gd name="connsiteY25" fmla="*/ 589554 h 594578"/>
              <a:gd name="connsiteX26" fmla="*/ 477297 w 618031"/>
              <a:gd name="connsiteY26" fmla="*/ 594578 h 594578"/>
              <a:gd name="connsiteX27" fmla="*/ 522514 w 618031"/>
              <a:gd name="connsiteY27" fmla="*/ 589554 h 594578"/>
              <a:gd name="connsiteX28" fmla="*/ 552659 w 618031"/>
              <a:gd name="connsiteY28" fmla="*/ 579506 h 594578"/>
              <a:gd name="connsiteX29" fmla="*/ 567732 w 618031"/>
              <a:gd name="connsiteY29" fmla="*/ 569457 h 594578"/>
              <a:gd name="connsiteX30" fmla="*/ 577780 w 618031"/>
              <a:gd name="connsiteY30" fmla="*/ 534288 h 594578"/>
              <a:gd name="connsiteX31" fmla="*/ 597877 w 618031"/>
              <a:gd name="connsiteY31" fmla="*/ 489070 h 594578"/>
              <a:gd name="connsiteX32" fmla="*/ 612949 w 618031"/>
              <a:gd name="connsiteY32" fmla="*/ 458925 h 594578"/>
              <a:gd name="connsiteX33" fmla="*/ 617973 w 618031"/>
              <a:gd name="connsiteY33" fmla="*/ 443853 h 594578"/>
              <a:gd name="connsiteX34" fmla="*/ 612949 w 618031"/>
              <a:gd name="connsiteY34" fmla="*/ 388587 h 594578"/>
              <a:gd name="connsiteX35" fmla="*/ 597877 w 618031"/>
              <a:gd name="connsiteY35" fmla="*/ 373514 h 594578"/>
              <a:gd name="connsiteX36" fmla="*/ 592853 w 618031"/>
              <a:gd name="connsiteY36" fmla="*/ 358442 h 594578"/>
              <a:gd name="connsiteX37" fmla="*/ 582804 w 618031"/>
              <a:gd name="connsiteY37" fmla="*/ 343369 h 594578"/>
              <a:gd name="connsiteX38" fmla="*/ 577780 w 618031"/>
              <a:gd name="connsiteY38" fmla="*/ 328297 h 594578"/>
              <a:gd name="connsiteX39" fmla="*/ 567732 w 618031"/>
              <a:gd name="connsiteY39" fmla="*/ 313224 h 594578"/>
              <a:gd name="connsiteX40" fmla="*/ 557683 w 618031"/>
              <a:gd name="connsiteY40" fmla="*/ 273031 h 594578"/>
              <a:gd name="connsiteX41" fmla="*/ 547635 w 618031"/>
              <a:gd name="connsiteY41" fmla="*/ 252934 h 594578"/>
              <a:gd name="connsiteX42" fmla="*/ 537587 w 618031"/>
              <a:gd name="connsiteY42" fmla="*/ 237862 h 594578"/>
              <a:gd name="connsiteX43" fmla="*/ 522514 w 618031"/>
              <a:gd name="connsiteY43" fmla="*/ 207717 h 594578"/>
              <a:gd name="connsiteX44" fmla="*/ 512466 w 618031"/>
              <a:gd name="connsiteY44" fmla="*/ 177572 h 594578"/>
              <a:gd name="connsiteX45" fmla="*/ 507442 w 618031"/>
              <a:gd name="connsiteY45" fmla="*/ 162499 h 594578"/>
              <a:gd name="connsiteX46" fmla="*/ 497393 w 618031"/>
              <a:gd name="connsiteY46" fmla="*/ 142402 h 594578"/>
              <a:gd name="connsiteX47" fmla="*/ 482321 w 618031"/>
              <a:gd name="connsiteY47" fmla="*/ 117281 h 594578"/>
              <a:gd name="connsiteX48" fmla="*/ 477297 w 618031"/>
              <a:gd name="connsiteY48" fmla="*/ 102209 h 594578"/>
              <a:gd name="connsiteX49" fmla="*/ 457200 w 618031"/>
              <a:gd name="connsiteY49" fmla="*/ 82112 h 594578"/>
              <a:gd name="connsiteX50" fmla="*/ 447151 w 618031"/>
              <a:gd name="connsiteY50" fmla="*/ 67040 h 594578"/>
              <a:gd name="connsiteX51" fmla="*/ 437103 w 618031"/>
              <a:gd name="connsiteY51" fmla="*/ 56991 h 594578"/>
              <a:gd name="connsiteX52" fmla="*/ 417006 w 618031"/>
              <a:gd name="connsiteY52" fmla="*/ 51967 h 594578"/>
              <a:gd name="connsiteX53" fmla="*/ 401934 w 618031"/>
              <a:gd name="connsiteY53" fmla="*/ 41919 h 594578"/>
              <a:gd name="connsiteX54" fmla="*/ 366765 w 618031"/>
              <a:gd name="connsiteY54" fmla="*/ 31870 h 594578"/>
              <a:gd name="connsiteX55" fmla="*/ 351692 w 618031"/>
              <a:gd name="connsiteY55" fmla="*/ 26846 h 594578"/>
              <a:gd name="connsiteX56" fmla="*/ 115556 w 618031"/>
              <a:gd name="connsiteY56" fmla="*/ 16798 h 594578"/>
              <a:gd name="connsiteX57" fmla="*/ 10048 w 618031"/>
              <a:gd name="connsiteY57" fmla="*/ 31870 h 594578"/>
              <a:gd name="connsiteX58" fmla="*/ 5024 w 618031"/>
              <a:gd name="connsiteY58" fmla="*/ 46943 h 594578"/>
              <a:gd name="connsiteX59" fmla="*/ 0 w 618031"/>
              <a:gd name="connsiteY59" fmla="*/ 67040 h 594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18031" h="594578">
                <a:moveTo>
                  <a:pt x="0" y="67040"/>
                </a:moveTo>
                <a:cubicBezTo>
                  <a:pt x="1675" y="112257"/>
                  <a:pt x="2014" y="157544"/>
                  <a:pt x="5024" y="202692"/>
                </a:cubicBezTo>
                <a:cubicBezTo>
                  <a:pt x="5376" y="207976"/>
                  <a:pt x="7680" y="213028"/>
                  <a:pt x="10048" y="217765"/>
                </a:cubicBezTo>
                <a:cubicBezTo>
                  <a:pt x="12749" y="223166"/>
                  <a:pt x="16747" y="227814"/>
                  <a:pt x="20097" y="232838"/>
                </a:cubicBezTo>
                <a:cubicBezTo>
                  <a:pt x="32143" y="268975"/>
                  <a:pt x="17528" y="223847"/>
                  <a:pt x="30145" y="268007"/>
                </a:cubicBezTo>
                <a:cubicBezTo>
                  <a:pt x="31600" y="273099"/>
                  <a:pt x="32091" y="278770"/>
                  <a:pt x="35169" y="283079"/>
                </a:cubicBezTo>
                <a:cubicBezTo>
                  <a:pt x="40676" y="290788"/>
                  <a:pt x="55266" y="303176"/>
                  <a:pt x="55266" y="303176"/>
                </a:cubicBezTo>
                <a:cubicBezTo>
                  <a:pt x="56941" y="308200"/>
                  <a:pt x="57922" y="313512"/>
                  <a:pt x="60290" y="318249"/>
                </a:cubicBezTo>
                <a:cubicBezTo>
                  <a:pt x="62990" y="323650"/>
                  <a:pt x="67960" y="327771"/>
                  <a:pt x="70338" y="333321"/>
                </a:cubicBezTo>
                <a:cubicBezTo>
                  <a:pt x="73058" y="339668"/>
                  <a:pt x="72274" y="347242"/>
                  <a:pt x="75362" y="353418"/>
                </a:cubicBezTo>
                <a:cubicBezTo>
                  <a:pt x="80879" y="364452"/>
                  <a:pt x="90171" y="365053"/>
                  <a:pt x="100483" y="368490"/>
                </a:cubicBezTo>
                <a:cubicBezTo>
                  <a:pt x="103833" y="371840"/>
                  <a:pt x="106295" y="376420"/>
                  <a:pt x="110532" y="378539"/>
                </a:cubicBezTo>
                <a:cubicBezTo>
                  <a:pt x="120006" y="383276"/>
                  <a:pt x="140677" y="388587"/>
                  <a:pt x="140677" y="388587"/>
                </a:cubicBezTo>
                <a:cubicBezTo>
                  <a:pt x="145701" y="391936"/>
                  <a:pt x="150231" y="396183"/>
                  <a:pt x="155749" y="398635"/>
                </a:cubicBezTo>
                <a:cubicBezTo>
                  <a:pt x="165428" y="402937"/>
                  <a:pt x="185894" y="408684"/>
                  <a:pt x="185894" y="408684"/>
                </a:cubicBezTo>
                <a:cubicBezTo>
                  <a:pt x="189244" y="412033"/>
                  <a:pt x="192984" y="415033"/>
                  <a:pt x="195943" y="418732"/>
                </a:cubicBezTo>
                <a:cubicBezTo>
                  <a:pt x="199715" y="423447"/>
                  <a:pt x="201721" y="429535"/>
                  <a:pt x="205991" y="433805"/>
                </a:cubicBezTo>
                <a:cubicBezTo>
                  <a:pt x="210261" y="438075"/>
                  <a:pt x="216040" y="440504"/>
                  <a:pt x="221064" y="443853"/>
                </a:cubicBezTo>
                <a:cubicBezTo>
                  <a:pt x="224413" y="448877"/>
                  <a:pt x="227182" y="454341"/>
                  <a:pt x="231112" y="458925"/>
                </a:cubicBezTo>
                <a:cubicBezTo>
                  <a:pt x="237277" y="466118"/>
                  <a:pt x="245954" y="471139"/>
                  <a:pt x="251209" y="479022"/>
                </a:cubicBezTo>
                <a:lnTo>
                  <a:pt x="271305" y="509167"/>
                </a:lnTo>
                <a:cubicBezTo>
                  <a:pt x="281927" y="525100"/>
                  <a:pt x="288843" y="537606"/>
                  <a:pt x="306475" y="549361"/>
                </a:cubicBezTo>
                <a:cubicBezTo>
                  <a:pt x="311499" y="552710"/>
                  <a:pt x="316029" y="556957"/>
                  <a:pt x="321547" y="559409"/>
                </a:cubicBezTo>
                <a:cubicBezTo>
                  <a:pt x="331226" y="563711"/>
                  <a:pt x="341644" y="566108"/>
                  <a:pt x="351692" y="569457"/>
                </a:cubicBezTo>
                <a:cubicBezTo>
                  <a:pt x="387479" y="581386"/>
                  <a:pt x="361489" y="574075"/>
                  <a:pt x="432079" y="579506"/>
                </a:cubicBezTo>
                <a:lnTo>
                  <a:pt x="462224" y="589554"/>
                </a:lnTo>
                <a:lnTo>
                  <a:pt x="477297" y="594578"/>
                </a:lnTo>
                <a:cubicBezTo>
                  <a:pt x="492369" y="592903"/>
                  <a:pt x="507643" y="592528"/>
                  <a:pt x="522514" y="589554"/>
                </a:cubicBezTo>
                <a:cubicBezTo>
                  <a:pt x="532900" y="587477"/>
                  <a:pt x="552659" y="579506"/>
                  <a:pt x="552659" y="579506"/>
                </a:cubicBezTo>
                <a:cubicBezTo>
                  <a:pt x="557683" y="576156"/>
                  <a:pt x="563960" y="574172"/>
                  <a:pt x="567732" y="569457"/>
                </a:cubicBezTo>
                <a:cubicBezTo>
                  <a:pt x="570434" y="566080"/>
                  <a:pt x="577347" y="535732"/>
                  <a:pt x="577780" y="534288"/>
                </a:cubicBezTo>
                <a:cubicBezTo>
                  <a:pt x="587563" y="501675"/>
                  <a:pt x="583192" y="511097"/>
                  <a:pt x="597877" y="489070"/>
                </a:cubicBezTo>
                <a:cubicBezTo>
                  <a:pt x="610505" y="451187"/>
                  <a:pt x="593471" y="497883"/>
                  <a:pt x="612949" y="458925"/>
                </a:cubicBezTo>
                <a:cubicBezTo>
                  <a:pt x="615317" y="454188"/>
                  <a:pt x="616298" y="448877"/>
                  <a:pt x="617973" y="443853"/>
                </a:cubicBezTo>
                <a:cubicBezTo>
                  <a:pt x="616298" y="425431"/>
                  <a:pt x="618031" y="406373"/>
                  <a:pt x="612949" y="388587"/>
                </a:cubicBezTo>
                <a:cubicBezTo>
                  <a:pt x="610997" y="381755"/>
                  <a:pt x="601818" y="379426"/>
                  <a:pt x="597877" y="373514"/>
                </a:cubicBezTo>
                <a:cubicBezTo>
                  <a:pt x="594940" y="369108"/>
                  <a:pt x="595221" y="363179"/>
                  <a:pt x="592853" y="358442"/>
                </a:cubicBezTo>
                <a:cubicBezTo>
                  <a:pt x="590152" y="353041"/>
                  <a:pt x="586154" y="348393"/>
                  <a:pt x="582804" y="343369"/>
                </a:cubicBezTo>
                <a:cubicBezTo>
                  <a:pt x="581129" y="338345"/>
                  <a:pt x="580148" y="333034"/>
                  <a:pt x="577780" y="328297"/>
                </a:cubicBezTo>
                <a:cubicBezTo>
                  <a:pt x="575080" y="322896"/>
                  <a:pt x="569796" y="318899"/>
                  <a:pt x="567732" y="313224"/>
                </a:cubicBezTo>
                <a:cubicBezTo>
                  <a:pt x="563012" y="300245"/>
                  <a:pt x="563859" y="285383"/>
                  <a:pt x="557683" y="273031"/>
                </a:cubicBezTo>
                <a:cubicBezTo>
                  <a:pt x="554334" y="266332"/>
                  <a:pt x="551351" y="259437"/>
                  <a:pt x="547635" y="252934"/>
                </a:cubicBezTo>
                <a:cubicBezTo>
                  <a:pt x="544639" y="247691"/>
                  <a:pt x="540287" y="243263"/>
                  <a:pt x="537587" y="237862"/>
                </a:cubicBezTo>
                <a:cubicBezTo>
                  <a:pt x="516786" y="196261"/>
                  <a:pt x="551309" y="250909"/>
                  <a:pt x="522514" y="207717"/>
                </a:cubicBezTo>
                <a:lnTo>
                  <a:pt x="512466" y="177572"/>
                </a:lnTo>
                <a:cubicBezTo>
                  <a:pt x="510791" y="172548"/>
                  <a:pt x="509811" y="167236"/>
                  <a:pt x="507442" y="162499"/>
                </a:cubicBezTo>
                <a:cubicBezTo>
                  <a:pt x="504092" y="155800"/>
                  <a:pt x="500343" y="149286"/>
                  <a:pt x="497393" y="142402"/>
                </a:cubicBezTo>
                <a:cubicBezTo>
                  <a:pt x="487609" y="119574"/>
                  <a:pt x="499031" y="133993"/>
                  <a:pt x="482321" y="117281"/>
                </a:cubicBezTo>
                <a:cubicBezTo>
                  <a:pt x="480646" y="112257"/>
                  <a:pt x="480375" y="106518"/>
                  <a:pt x="477297" y="102209"/>
                </a:cubicBezTo>
                <a:cubicBezTo>
                  <a:pt x="471790" y="94500"/>
                  <a:pt x="462455" y="89994"/>
                  <a:pt x="457200" y="82112"/>
                </a:cubicBezTo>
                <a:cubicBezTo>
                  <a:pt x="453850" y="77088"/>
                  <a:pt x="450923" y="71755"/>
                  <a:pt x="447151" y="67040"/>
                </a:cubicBezTo>
                <a:cubicBezTo>
                  <a:pt x="444192" y="63341"/>
                  <a:pt x="441340" y="59109"/>
                  <a:pt x="437103" y="56991"/>
                </a:cubicBezTo>
                <a:cubicBezTo>
                  <a:pt x="430927" y="53903"/>
                  <a:pt x="423705" y="53642"/>
                  <a:pt x="417006" y="51967"/>
                </a:cubicBezTo>
                <a:cubicBezTo>
                  <a:pt x="411982" y="48618"/>
                  <a:pt x="407335" y="44619"/>
                  <a:pt x="401934" y="41919"/>
                </a:cubicBezTo>
                <a:cubicBezTo>
                  <a:pt x="393909" y="37906"/>
                  <a:pt x="374270" y="34014"/>
                  <a:pt x="366765" y="31870"/>
                </a:cubicBezTo>
                <a:cubicBezTo>
                  <a:pt x="361673" y="30415"/>
                  <a:pt x="356784" y="28301"/>
                  <a:pt x="351692" y="26846"/>
                </a:cubicBezTo>
                <a:cubicBezTo>
                  <a:pt x="273956" y="4637"/>
                  <a:pt x="210779" y="19012"/>
                  <a:pt x="115556" y="16798"/>
                </a:cubicBezTo>
                <a:cubicBezTo>
                  <a:pt x="105901" y="17306"/>
                  <a:pt x="29170" y="0"/>
                  <a:pt x="10048" y="31870"/>
                </a:cubicBezTo>
                <a:cubicBezTo>
                  <a:pt x="7323" y="36411"/>
                  <a:pt x="6699" y="41919"/>
                  <a:pt x="5024" y="46943"/>
                </a:cubicBezTo>
                <a:lnTo>
                  <a:pt x="0" y="67040"/>
                </a:lnTo>
                <a:close/>
              </a:path>
            </a:pathLst>
          </a:custGeom>
          <a:solidFill>
            <a:srgbClr val="0000FF">
              <a:alpha val="55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7780149" y="4535837"/>
            <a:ext cx="396314" cy="1242300"/>
          </a:xfrm>
          <a:custGeom>
            <a:avLst/>
            <a:gdLst>
              <a:gd name="connsiteX0" fmla="*/ 268637 w 396314"/>
              <a:gd name="connsiteY0" fmla="*/ 113655 h 1242300"/>
              <a:gd name="connsiteX1" fmla="*/ 253139 w 396314"/>
              <a:gd name="connsiteY1" fmla="*/ 98156 h 1242300"/>
              <a:gd name="connsiteX2" fmla="*/ 247973 w 396314"/>
              <a:gd name="connsiteY2" fmla="*/ 82658 h 1242300"/>
              <a:gd name="connsiteX3" fmla="*/ 232475 w 396314"/>
              <a:gd name="connsiteY3" fmla="*/ 72326 h 1242300"/>
              <a:gd name="connsiteX4" fmla="*/ 222143 w 396314"/>
              <a:gd name="connsiteY4" fmla="*/ 56827 h 1242300"/>
              <a:gd name="connsiteX5" fmla="*/ 211810 w 396314"/>
              <a:gd name="connsiteY5" fmla="*/ 46495 h 1242300"/>
              <a:gd name="connsiteX6" fmla="*/ 149817 w 396314"/>
              <a:gd name="connsiteY6" fmla="*/ 36163 h 1242300"/>
              <a:gd name="connsiteX7" fmla="*/ 134319 w 396314"/>
              <a:gd name="connsiteY7" fmla="*/ 25831 h 1242300"/>
              <a:gd name="connsiteX8" fmla="*/ 118820 w 396314"/>
              <a:gd name="connsiteY8" fmla="*/ 10332 h 1242300"/>
              <a:gd name="connsiteX9" fmla="*/ 98156 w 396314"/>
              <a:gd name="connsiteY9" fmla="*/ 5166 h 1242300"/>
              <a:gd name="connsiteX10" fmla="*/ 82658 w 396314"/>
              <a:gd name="connsiteY10" fmla="*/ 0 h 1242300"/>
              <a:gd name="connsiteX11" fmla="*/ 56827 w 396314"/>
              <a:gd name="connsiteY11" fmla="*/ 5166 h 1242300"/>
              <a:gd name="connsiteX12" fmla="*/ 46495 w 396314"/>
              <a:gd name="connsiteY12" fmla="*/ 15499 h 1242300"/>
              <a:gd name="connsiteX13" fmla="*/ 30997 w 396314"/>
              <a:gd name="connsiteY13" fmla="*/ 67160 h 1242300"/>
              <a:gd name="connsiteX14" fmla="*/ 20665 w 396314"/>
              <a:gd name="connsiteY14" fmla="*/ 98156 h 1242300"/>
              <a:gd name="connsiteX15" fmla="*/ 5166 w 396314"/>
              <a:gd name="connsiteY15" fmla="*/ 144651 h 1242300"/>
              <a:gd name="connsiteX16" fmla="*/ 0 w 396314"/>
              <a:gd name="connsiteY16" fmla="*/ 160149 h 1242300"/>
              <a:gd name="connsiteX17" fmla="*/ 5166 w 396314"/>
              <a:gd name="connsiteY17" fmla="*/ 216977 h 1242300"/>
              <a:gd name="connsiteX18" fmla="*/ 15498 w 396314"/>
              <a:gd name="connsiteY18" fmla="*/ 247973 h 1242300"/>
              <a:gd name="connsiteX19" fmla="*/ 25831 w 396314"/>
              <a:gd name="connsiteY19" fmla="*/ 284136 h 1242300"/>
              <a:gd name="connsiteX20" fmla="*/ 30997 w 396314"/>
              <a:gd name="connsiteY20" fmla="*/ 299634 h 1242300"/>
              <a:gd name="connsiteX21" fmla="*/ 41329 w 396314"/>
              <a:gd name="connsiteY21" fmla="*/ 340963 h 1242300"/>
              <a:gd name="connsiteX22" fmla="*/ 51661 w 396314"/>
              <a:gd name="connsiteY22" fmla="*/ 356461 h 1242300"/>
              <a:gd name="connsiteX23" fmla="*/ 67159 w 396314"/>
              <a:gd name="connsiteY23" fmla="*/ 387458 h 1242300"/>
              <a:gd name="connsiteX24" fmla="*/ 77492 w 396314"/>
              <a:gd name="connsiteY24" fmla="*/ 397790 h 1242300"/>
              <a:gd name="connsiteX25" fmla="*/ 87824 w 396314"/>
              <a:gd name="connsiteY25" fmla="*/ 413288 h 1242300"/>
              <a:gd name="connsiteX26" fmla="*/ 113654 w 396314"/>
              <a:gd name="connsiteY26" fmla="*/ 433953 h 1242300"/>
              <a:gd name="connsiteX27" fmla="*/ 134319 w 396314"/>
              <a:gd name="connsiteY27" fmla="*/ 464949 h 1242300"/>
              <a:gd name="connsiteX28" fmla="*/ 144651 w 396314"/>
              <a:gd name="connsiteY28" fmla="*/ 480448 h 1242300"/>
              <a:gd name="connsiteX29" fmla="*/ 165315 w 396314"/>
              <a:gd name="connsiteY29" fmla="*/ 521777 h 1242300"/>
              <a:gd name="connsiteX30" fmla="*/ 170482 w 396314"/>
              <a:gd name="connsiteY30" fmla="*/ 552773 h 1242300"/>
              <a:gd name="connsiteX31" fmla="*/ 180814 w 396314"/>
              <a:gd name="connsiteY31" fmla="*/ 687092 h 1242300"/>
              <a:gd name="connsiteX32" fmla="*/ 185980 w 396314"/>
              <a:gd name="connsiteY32" fmla="*/ 707756 h 1242300"/>
              <a:gd name="connsiteX33" fmla="*/ 180814 w 396314"/>
              <a:gd name="connsiteY33" fmla="*/ 785248 h 1242300"/>
              <a:gd name="connsiteX34" fmla="*/ 170482 w 396314"/>
              <a:gd name="connsiteY34" fmla="*/ 821410 h 1242300"/>
              <a:gd name="connsiteX35" fmla="*/ 165315 w 396314"/>
              <a:gd name="connsiteY35" fmla="*/ 847241 h 1242300"/>
              <a:gd name="connsiteX36" fmla="*/ 154983 w 396314"/>
              <a:gd name="connsiteY36" fmla="*/ 935065 h 1242300"/>
              <a:gd name="connsiteX37" fmla="*/ 149817 w 396314"/>
              <a:gd name="connsiteY37" fmla="*/ 960895 h 1242300"/>
              <a:gd name="connsiteX38" fmla="*/ 134319 w 396314"/>
              <a:gd name="connsiteY38" fmla="*/ 1007390 h 1242300"/>
              <a:gd name="connsiteX39" fmla="*/ 123987 w 396314"/>
              <a:gd name="connsiteY39" fmla="*/ 1038387 h 1242300"/>
              <a:gd name="connsiteX40" fmla="*/ 118820 w 396314"/>
              <a:gd name="connsiteY40" fmla="*/ 1053885 h 1242300"/>
              <a:gd name="connsiteX41" fmla="*/ 92990 w 396314"/>
              <a:gd name="connsiteY41" fmla="*/ 1079716 h 1242300"/>
              <a:gd name="connsiteX42" fmla="*/ 61993 w 396314"/>
              <a:gd name="connsiteY42" fmla="*/ 1121044 h 1242300"/>
              <a:gd name="connsiteX43" fmla="*/ 41329 w 396314"/>
              <a:gd name="connsiteY43" fmla="*/ 1146875 h 1242300"/>
              <a:gd name="connsiteX44" fmla="*/ 36163 w 396314"/>
              <a:gd name="connsiteY44" fmla="*/ 1162373 h 1242300"/>
              <a:gd name="connsiteX45" fmla="*/ 25831 w 396314"/>
              <a:gd name="connsiteY45" fmla="*/ 1177871 h 1242300"/>
              <a:gd name="connsiteX46" fmla="*/ 30997 w 396314"/>
              <a:gd name="connsiteY46" fmla="*/ 1234699 h 1242300"/>
              <a:gd name="connsiteX47" fmla="*/ 46495 w 396314"/>
              <a:gd name="connsiteY47" fmla="*/ 1239865 h 1242300"/>
              <a:gd name="connsiteX48" fmla="*/ 51661 w 396314"/>
              <a:gd name="connsiteY48" fmla="*/ 1224366 h 1242300"/>
              <a:gd name="connsiteX49" fmla="*/ 67159 w 396314"/>
              <a:gd name="connsiteY49" fmla="*/ 1214034 h 1242300"/>
              <a:gd name="connsiteX50" fmla="*/ 201478 w 396314"/>
              <a:gd name="connsiteY50" fmla="*/ 1214034 h 1242300"/>
              <a:gd name="connsiteX51" fmla="*/ 216976 w 396314"/>
              <a:gd name="connsiteY51" fmla="*/ 1208868 h 1242300"/>
              <a:gd name="connsiteX52" fmla="*/ 242807 w 396314"/>
              <a:gd name="connsiteY52" fmla="*/ 1188204 h 1242300"/>
              <a:gd name="connsiteX53" fmla="*/ 268637 w 396314"/>
              <a:gd name="connsiteY53" fmla="*/ 1162373 h 1242300"/>
              <a:gd name="connsiteX54" fmla="*/ 278970 w 396314"/>
              <a:gd name="connsiteY54" fmla="*/ 1152041 h 1242300"/>
              <a:gd name="connsiteX55" fmla="*/ 294468 w 396314"/>
              <a:gd name="connsiteY55" fmla="*/ 1100380 h 1242300"/>
              <a:gd name="connsiteX56" fmla="*/ 299634 w 396314"/>
              <a:gd name="connsiteY56" fmla="*/ 1084882 h 1242300"/>
              <a:gd name="connsiteX57" fmla="*/ 304800 w 396314"/>
              <a:gd name="connsiteY57" fmla="*/ 1059051 h 1242300"/>
              <a:gd name="connsiteX58" fmla="*/ 315132 w 396314"/>
              <a:gd name="connsiteY58" fmla="*/ 1028055 h 1242300"/>
              <a:gd name="connsiteX59" fmla="*/ 320298 w 396314"/>
              <a:gd name="connsiteY59" fmla="*/ 1012556 h 1242300"/>
              <a:gd name="connsiteX60" fmla="*/ 325465 w 396314"/>
              <a:gd name="connsiteY60" fmla="*/ 991892 h 1242300"/>
              <a:gd name="connsiteX61" fmla="*/ 335797 w 396314"/>
              <a:gd name="connsiteY61" fmla="*/ 960895 h 1242300"/>
              <a:gd name="connsiteX62" fmla="*/ 346129 w 396314"/>
              <a:gd name="connsiteY62" fmla="*/ 919566 h 1242300"/>
              <a:gd name="connsiteX63" fmla="*/ 356461 w 396314"/>
              <a:gd name="connsiteY63" fmla="*/ 904068 h 1242300"/>
              <a:gd name="connsiteX64" fmla="*/ 361627 w 396314"/>
              <a:gd name="connsiteY64" fmla="*/ 883404 h 1242300"/>
              <a:gd name="connsiteX65" fmla="*/ 371959 w 396314"/>
              <a:gd name="connsiteY65" fmla="*/ 852407 h 1242300"/>
              <a:gd name="connsiteX66" fmla="*/ 382292 w 396314"/>
              <a:gd name="connsiteY66" fmla="*/ 816244 h 1242300"/>
              <a:gd name="connsiteX67" fmla="*/ 382292 w 396314"/>
              <a:gd name="connsiteY67" fmla="*/ 557939 h 1242300"/>
              <a:gd name="connsiteX68" fmla="*/ 377126 w 396314"/>
              <a:gd name="connsiteY68" fmla="*/ 392624 h 1242300"/>
              <a:gd name="connsiteX69" fmla="*/ 371959 w 396314"/>
              <a:gd name="connsiteY69" fmla="*/ 377126 h 1242300"/>
              <a:gd name="connsiteX70" fmla="*/ 366793 w 396314"/>
              <a:gd name="connsiteY70" fmla="*/ 351295 h 1242300"/>
              <a:gd name="connsiteX71" fmla="*/ 356461 w 396314"/>
              <a:gd name="connsiteY71" fmla="*/ 309966 h 1242300"/>
              <a:gd name="connsiteX72" fmla="*/ 346129 w 396314"/>
              <a:gd name="connsiteY72" fmla="*/ 263471 h 1242300"/>
              <a:gd name="connsiteX73" fmla="*/ 340963 w 396314"/>
              <a:gd name="connsiteY73" fmla="*/ 247973 h 1242300"/>
              <a:gd name="connsiteX74" fmla="*/ 325465 w 396314"/>
              <a:gd name="connsiteY74" fmla="*/ 185980 h 1242300"/>
              <a:gd name="connsiteX75" fmla="*/ 315132 w 396314"/>
              <a:gd name="connsiteY75" fmla="*/ 175648 h 1242300"/>
              <a:gd name="connsiteX76" fmla="*/ 304800 w 396314"/>
              <a:gd name="connsiteY76" fmla="*/ 144651 h 1242300"/>
              <a:gd name="connsiteX77" fmla="*/ 299634 w 396314"/>
              <a:gd name="connsiteY77" fmla="*/ 129153 h 1242300"/>
              <a:gd name="connsiteX78" fmla="*/ 284136 w 396314"/>
              <a:gd name="connsiteY78" fmla="*/ 98156 h 1242300"/>
              <a:gd name="connsiteX79" fmla="*/ 268637 w 396314"/>
              <a:gd name="connsiteY79" fmla="*/ 113655 h 1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396314" h="1242300">
                <a:moveTo>
                  <a:pt x="268637" y="113655"/>
                </a:moveTo>
                <a:cubicBezTo>
                  <a:pt x="263471" y="113655"/>
                  <a:pt x="257192" y="104235"/>
                  <a:pt x="253139" y="98156"/>
                </a:cubicBezTo>
                <a:cubicBezTo>
                  <a:pt x="250118" y="93625"/>
                  <a:pt x="251375" y="86910"/>
                  <a:pt x="247973" y="82658"/>
                </a:cubicBezTo>
                <a:cubicBezTo>
                  <a:pt x="244094" y="77810"/>
                  <a:pt x="237641" y="75770"/>
                  <a:pt x="232475" y="72326"/>
                </a:cubicBezTo>
                <a:cubicBezTo>
                  <a:pt x="229031" y="67160"/>
                  <a:pt x="226022" y="61675"/>
                  <a:pt x="222143" y="56827"/>
                </a:cubicBezTo>
                <a:cubicBezTo>
                  <a:pt x="219100" y="53024"/>
                  <a:pt x="215987" y="49001"/>
                  <a:pt x="211810" y="46495"/>
                </a:cubicBezTo>
                <a:cubicBezTo>
                  <a:pt x="198040" y="38234"/>
                  <a:pt x="154412" y="36674"/>
                  <a:pt x="149817" y="36163"/>
                </a:cubicBezTo>
                <a:cubicBezTo>
                  <a:pt x="144651" y="32719"/>
                  <a:pt x="139089" y="29806"/>
                  <a:pt x="134319" y="25831"/>
                </a:cubicBezTo>
                <a:cubicBezTo>
                  <a:pt x="128706" y="21154"/>
                  <a:pt x="125164" y="13957"/>
                  <a:pt x="118820" y="10332"/>
                </a:cubicBezTo>
                <a:cubicBezTo>
                  <a:pt x="112656" y="6809"/>
                  <a:pt x="104983" y="7117"/>
                  <a:pt x="98156" y="5166"/>
                </a:cubicBezTo>
                <a:cubicBezTo>
                  <a:pt x="92920" y="3670"/>
                  <a:pt x="87824" y="1722"/>
                  <a:pt x="82658" y="0"/>
                </a:cubicBezTo>
                <a:cubicBezTo>
                  <a:pt x="74048" y="1722"/>
                  <a:pt x="64898" y="1707"/>
                  <a:pt x="56827" y="5166"/>
                </a:cubicBezTo>
                <a:cubicBezTo>
                  <a:pt x="52350" y="7085"/>
                  <a:pt x="48673" y="11142"/>
                  <a:pt x="46495" y="15499"/>
                </a:cubicBezTo>
                <a:cubicBezTo>
                  <a:pt x="37361" y="33767"/>
                  <a:pt x="36559" y="48619"/>
                  <a:pt x="30997" y="67160"/>
                </a:cubicBezTo>
                <a:cubicBezTo>
                  <a:pt x="27868" y="77592"/>
                  <a:pt x="24109" y="87824"/>
                  <a:pt x="20665" y="98156"/>
                </a:cubicBezTo>
                <a:lnTo>
                  <a:pt x="5166" y="144651"/>
                </a:lnTo>
                <a:lnTo>
                  <a:pt x="0" y="160149"/>
                </a:lnTo>
                <a:cubicBezTo>
                  <a:pt x="1722" y="179092"/>
                  <a:pt x="1861" y="198246"/>
                  <a:pt x="5166" y="216977"/>
                </a:cubicBezTo>
                <a:cubicBezTo>
                  <a:pt x="7059" y="227702"/>
                  <a:pt x="12054" y="237641"/>
                  <a:pt x="15498" y="247973"/>
                </a:cubicBezTo>
                <a:cubicBezTo>
                  <a:pt x="27889" y="285145"/>
                  <a:pt x="12853" y="238711"/>
                  <a:pt x="25831" y="284136"/>
                </a:cubicBezTo>
                <a:cubicBezTo>
                  <a:pt x="27327" y="289372"/>
                  <a:pt x="29676" y="294351"/>
                  <a:pt x="30997" y="299634"/>
                </a:cubicBezTo>
                <a:cubicBezTo>
                  <a:pt x="33944" y="311424"/>
                  <a:pt x="35424" y="329154"/>
                  <a:pt x="41329" y="340963"/>
                </a:cubicBezTo>
                <a:cubicBezTo>
                  <a:pt x="44106" y="346516"/>
                  <a:pt x="48217" y="351295"/>
                  <a:pt x="51661" y="356461"/>
                </a:cubicBezTo>
                <a:cubicBezTo>
                  <a:pt x="57117" y="372830"/>
                  <a:pt x="55714" y="373152"/>
                  <a:pt x="67159" y="387458"/>
                </a:cubicBezTo>
                <a:cubicBezTo>
                  <a:pt x="70202" y="391261"/>
                  <a:pt x="74449" y="393987"/>
                  <a:pt x="77492" y="397790"/>
                </a:cubicBezTo>
                <a:cubicBezTo>
                  <a:pt x="81371" y="402638"/>
                  <a:pt x="83946" y="408440"/>
                  <a:pt x="87824" y="413288"/>
                </a:cubicBezTo>
                <a:cubicBezTo>
                  <a:pt x="96238" y="423806"/>
                  <a:pt x="102144" y="426279"/>
                  <a:pt x="113654" y="433953"/>
                </a:cubicBezTo>
                <a:lnTo>
                  <a:pt x="134319" y="464949"/>
                </a:lnTo>
                <a:cubicBezTo>
                  <a:pt x="137763" y="470115"/>
                  <a:pt x="142688" y="474558"/>
                  <a:pt x="144651" y="480448"/>
                </a:cubicBezTo>
                <a:cubicBezTo>
                  <a:pt x="156523" y="516065"/>
                  <a:pt x="147282" y="503743"/>
                  <a:pt x="165315" y="521777"/>
                </a:cubicBezTo>
                <a:cubicBezTo>
                  <a:pt x="167037" y="532109"/>
                  <a:pt x="169612" y="542335"/>
                  <a:pt x="170482" y="552773"/>
                </a:cubicBezTo>
                <a:cubicBezTo>
                  <a:pt x="175635" y="614599"/>
                  <a:pt x="172148" y="635095"/>
                  <a:pt x="180814" y="687092"/>
                </a:cubicBezTo>
                <a:cubicBezTo>
                  <a:pt x="181981" y="694095"/>
                  <a:pt x="184258" y="700868"/>
                  <a:pt x="185980" y="707756"/>
                </a:cubicBezTo>
                <a:cubicBezTo>
                  <a:pt x="184258" y="733587"/>
                  <a:pt x="183524" y="759502"/>
                  <a:pt x="180814" y="785248"/>
                </a:cubicBezTo>
                <a:cubicBezTo>
                  <a:pt x="179057" y="801936"/>
                  <a:pt x="174265" y="806278"/>
                  <a:pt x="170482" y="821410"/>
                </a:cubicBezTo>
                <a:cubicBezTo>
                  <a:pt x="168352" y="829929"/>
                  <a:pt x="166650" y="838562"/>
                  <a:pt x="165315" y="847241"/>
                </a:cubicBezTo>
                <a:cubicBezTo>
                  <a:pt x="155668" y="909943"/>
                  <a:pt x="164543" y="868145"/>
                  <a:pt x="154983" y="935065"/>
                </a:cubicBezTo>
                <a:cubicBezTo>
                  <a:pt x="153741" y="943757"/>
                  <a:pt x="152127" y="952424"/>
                  <a:pt x="149817" y="960895"/>
                </a:cubicBezTo>
                <a:lnTo>
                  <a:pt x="134319" y="1007390"/>
                </a:lnTo>
                <a:lnTo>
                  <a:pt x="123987" y="1038387"/>
                </a:lnTo>
                <a:cubicBezTo>
                  <a:pt x="122265" y="1043553"/>
                  <a:pt x="122671" y="1050034"/>
                  <a:pt x="118820" y="1053885"/>
                </a:cubicBezTo>
                <a:cubicBezTo>
                  <a:pt x="110210" y="1062495"/>
                  <a:pt x="99744" y="1069584"/>
                  <a:pt x="92990" y="1079716"/>
                </a:cubicBezTo>
                <a:cubicBezTo>
                  <a:pt x="69624" y="1114765"/>
                  <a:pt x="81107" y="1101932"/>
                  <a:pt x="61993" y="1121044"/>
                </a:cubicBezTo>
                <a:cubicBezTo>
                  <a:pt x="49008" y="1160000"/>
                  <a:pt x="68034" y="1113494"/>
                  <a:pt x="41329" y="1146875"/>
                </a:cubicBezTo>
                <a:cubicBezTo>
                  <a:pt x="37927" y="1151127"/>
                  <a:pt x="38598" y="1157502"/>
                  <a:pt x="36163" y="1162373"/>
                </a:cubicBezTo>
                <a:cubicBezTo>
                  <a:pt x="33386" y="1167926"/>
                  <a:pt x="29275" y="1172705"/>
                  <a:pt x="25831" y="1177871"/>
                </a:cubicBezTo>
                <a:cubicBezTo>
                  <a:pt x="27553" y="1196814"/>
                  <a:pt x="24982" y="1216654"/>
                  <a:pt x="30997" y="1234699"/>
                </a:cubicBezTo>
                <a:cubicBezTo>
                  <a:pt x="32719" y="1239865"/>
                  <a:pt x="41625" y="1242300"/>
                  <a:pt x="46495" y="1239865"/>
                </a:cubicBezTo>
                <a:cubicBezTo>
                  <a:pt x="51366" y="1237429"/>
                  <a:pt x="48259" y="1228618"/>
                  <a:pt x="51661" y="1224366"/>
                </a:cubicBezTo>
                <a:cubicBezTo>
                  <a:pt x="55539" y="1219518"/>
                  <a:pt x="61993" y="1217478"/>
                  <a:pt x="67159" y="1214034"/>
                </a:cubicBezTo>
                <a:cubicBezTo>
                  <a:pt x="133238" y="1220642"/>
                  <a:pt x="122366" y="1222361"/>
                  <a:pt x="201478" y="1214034"/>
                </a:cubicBezTo>
                <a:cubicBezTo>
                  <a:pt x="206894" y="1213464"/>
                  <a:pt x="211810" y="1210590"/>
                  <a:pt x="216976" y="1208868"/>
                </a:cubicBezTo>
                <a:cubicBezTo>
                  <a:pt x="257290" y="1168558"/>
                  <a:pt x="190636" y="1233855"/>
                  <a:pt x="242807" y="1188204"/>
                </a:cubicBezTo>
                <a:cubicBezTo>
                  <a:pt x="251971" y="1180186"/>
                  <a:pt x="260027" y="1170983"/>
                  <a:pt x="268637" y="1162373"/>
                </a:cubicBezTo>
                <a:lnTo>
                  <a:pt x="278970" y="1152041"/>
                </a:lnTo>
                <a:cubicBezTo>
                  <a:pt x="303526" y="1078371"/>
                  <a:pt x="278851" y="1155038"/>
                  <a:pt x="294468" y="1100380"/>
                </a:cubicBezTo>
                <a:cubicBezTo>
                  <a:pt x="295964" y="1095144"/>
                  <a:pt x="298313" y="1090165"/>
                  <a:pt x="299634" y="1084882"/>
                </a:cubicBezTo>
                <a:cubicBezTo>
                  <a:pt x="301764" y="1076363"/>
                  <a:pt x="302490" y="1067522"/>
                  <a:pt x="304800" y="1059051"/>
                </a:cubicBezTo>
                <a:cubicBezTo>
                  <a:pt x="307666" y="1048544"/>
                  <a:pt x="311688" y="1038387"/>
                  <a:pt x="315132" y="1028055"/>
                </a:cubicBezTo>
                <a:cubicBezTo>
                  <a:pt x="316854" y="1022889"/>
                  <a:pt x="318977" y="1017839"/>
                  <a:pt x="320298" y="1012556"/>
                </a:cubicBezTo>
                <a:cubicBezTo>
                  <a:pt x="322020" y="1005668"/>
                  <a:pt x="323425" y="998693"/>
                  <a:pt x="325465" y="991892"/>
                </a:cubicBezTo>
                <a:cubicBezTo>
                  <a:pt x="328595" y="981460"/>
                  <a:pt x="333661" y="971575"/>
                  <a:pt x="335797" y="960895"/>
                </a:cubicBezTo>
                <a:cubicBezTo>
                  <a:pt x="337762" y="951072"/>
                  <a:pt x="340834" y="930156"/>
                  <a:pt x="346129" y="919566"/>
                </a:cubicBezTo>
                <a:cubicBezTo>
                  <a:pt x="348906" y="914013"/>
                  <a:pt x="353017" y="909234"/>
                  <a:pt x="356461" y="904068"/>
                </a:cubicBezTo>
                <a:cubicBezTo>
                  <a:pt x="358183" y="897180"/>
                  <a:pt x="359587" y="890205"/>
                  <a:pt x="361627" y="883404"/>
                </a:cubicBezTo>
                <a:cubicBezTo>
                  <a:pt x="364757" y="872972"/>
                  <a:pt x="369317" y="862973"/>
                  <a:pt x="371959" y="852407"/>
                </a:cubicBezTo>
                <a:cubicBezTo>
                  <a:pt x="378447" y="826460"/>
                  <a:pt x="374881" y="838479"/>
                  <a:pt x="382292" y="816244"/>
                </a:cubicBezTo>
                <a:cubicBezTo>
                  <a:pt x="396314" y="704066"/>
                  <a:pt x="388399" y="783909"/>
                  <a:pt x="382292" y="557939"/>
                </a:cubicBezTo>
                <a:cubicBezTo>
                  <a:pt x="380803" y="502827"/>
                  <a:pt x="380272" y="447666"/>
                  <a:pt x="377126" y="392624"/>
                </a:cubicBezTo>
                <a:cubicBezTo>
                  <a:pt x="376815" y="387187"/>
                  <a:pt x="373280" y="382409"/>
                  <a:pt x="371959" y="377126"/>
                </a:cubicBezTo>
                <a:cubicBezTo>
                  <a:pt x="369829" y="368607"/>
                  <a:pt x="368767" y="359851"/>
                  <a:pt x="366793" y="351295"/>
                </a:cubicBezTo>
                <a:cubicBezTo>
                  <a:pt x="363600" y="337458"/>
                  <a:pt x="359246" y="323891"/>
                  <a:pt x="356461" y="309966"/>
                </a:cubicBezTo>
                <a:cubicBezTo>
                  <a:pt x="352911" y="292214"/>
                  <a:pt x="350992" y="280492"/>
                  <a:pt x="346129" y="263471"/>
                </a:cubicBezTo>
                <a:cubicBezTo>
                  <a:pt x="344633" y="258235"/>
                  <a:pt x="342144" y="253289"/>
                  <a:pt x="340963" y="247973"/>
                </a:cubicBezTo>
                <a:cubicBezTo>
                  <a:pt x="338524" y="236998"/>
                  <a:pt x="334412" y="194926"/>
                  <a:pt x="325465" y="185980"/>
                </a:cubicBezTo>
                <a:lnTo>
                  <a:pt x="315132" y="175648"/>
                </a:lnTo>
                <a:lnTo>
                  <a:pt x="304800" y="144651"/>
                </a:lnTo>
                <a:lnTo>
                  <a:pt x="299634" y="129153"/>
                </a:lnTo>
                <a:cubicBezTo>
                  <a:pt x="295432" y="116548"/>
                  <a:pt x="294150" y="108171"/>
                  <a:pt x="284136" y="98156"/>
                </a:cubicBezTo>
                <a:cubicBezTo>
                  <a:pt x="282918" y="96938"/>
                  <a:pt x="273803" y="113655"/>
                  <a:pt x="268637" y="113655"/>
                </a:cubicBezTo>
                <a:close/>
              </a:path>
            </a:pathLst>
          </a:custGeom>
          <a:solidFill>
            <a:srgbClr val="0000FF">
              <a:alpha val="5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2356290" y="6093140"/>
            <a:ext cx="563878" cy="258282"/>
          </a:xfrm>
          <a:custGeom>
            <a:avLst/>
            <a:gdLst>
              <a:gd name="connsiteX0" fmla="*/ 364876 w 563878"/>
              <a:gd name="connsiteY0" fmla="*/ 87323 h 258282"/>
              <a:gd name="connsiteX1" fmla="*/ 331826 w 563878"/>
              <a:gd name="connsiteY1" fmla="*/ 65289 h 258282"/>
              <a:gd name="connsiteX2" fmla="*/ 298775 w 563878"/>
              <a:gd name="connsiteY2" fmla="*/ 32238 h 258282"/>
              <a:gd name="connsiteX3" fmla="*/ 265724 w 563878"/>
              <a:gd name="connsiteY3" fmla="*/ 21221 h 258282"/>
              <a:gd name="connsiteX4" fmla="*/ 45387 w 563878"/>
              <a:gd name="connsiteY4" fmla="*/ 54272 h 258282"/>
              <a:gd name="connsiteX5" fmla="*/ 34370 w 563878"/>
              <a:gd name="connsiteY5" fmla="*/ 87323 h 258282"/>
              <a:gd name="connsiteX6" fmla="*/ 12337 w 563878"/>
              <a:gd name="connsiteY6" fmla="*/ 120373 h 258282"/>
              <a:gd name="connsiteX7" fmla="*/ 56404 w 563878"/>
              <a:gd name="connsiteY7" fmla="*/ 230542 h 258282"/>
              <a:gd name="connsiteX8" fmla="*/ 89455 w 563878"/>
              <a:gd name="connsiteY8" fmla="*/ 241559 h 258282"/>
              <a:gd name="connsiteX9" fmla="*/ 320809 w 563878"/>
              <a:gd name="connsiteY9" fmla="*/ 230542 h 258282"/>
              <a:gd name="connsiteX10" fmla="*/ 530129 w 563878"/>
              <a:gd name="connsiteY10" fmla="*/ 219525 h 258282"/>
              <a:gd name="connsiteX11" fmla="*/ 519112 w 563878"/>
              <a:gd name="connsiteY11" fmla="*/ 98340 h 258282"/>
              <a:gd name="connsiteX12" fmla="*/ 453011 w 563878"/>
              <a:gd name="connsiteY12" fmla="*/ 54272 h 258282"/>
              <a:gd name="connsiteX13" fmla="*/ 386910 w 563878"/>
              <a:gd name="connsiteY13" fmla="*/ 21221 h 258282"/>
              <a:gd name="connsiteX14" fmla="*/ 309792 w 563878"/>
              <a:gd name="connsiteY14" fmla="*/ 54272 h 25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3878" h="258282">
                <a:moveTo>
                  <a:pt x="364876" y="87323"/>
                </a:moveTo>
                <a:cubicBezTo>
                  <a:pt x="353859" y="79978"/>
                  <a:pt x="341998" y="73765"/>
                  <a:pt x="331826" y="65289"/>
                </a:cubicBezTo>
                <a:cubicBezTo>
                  <a:pt x="319857" y="55315"/>
                  <a:pt x="311739" y="40880"/>
                  <a:pt x="298775" y="32238"/>
                </a:cubicBezTo>
                <a:cubicBezTo>
                  <a:pt x="289112" y="25796"/>
                  <a:pt x="276741" y="24893"/>
                  <a:pt x="265724" y="21221"/>
                </a:cubicBezTo>
                <a:cubicBezTo>
                  <a:pt x="262014" y="21439"/>
                  <a:pt x="88805" y="0"/>
                  <a:pt x="45387" y="54272"/>
                </a:cubicBezTo>
                <a:cubicBezTo>
                  <a:pt x="38132" y="63340"/>
                  <a:pt x="39563" y="76936"/>
                  <a:pt x="34370" y="87323"/>
                </a:cubicBezTo>
                <a:cubicBezTo>
                  <a:pt x="28449" y="99166"/>
                  <a:pt x="19681" y="109356"/>
                  <a:pt x="12337" y="120373"/>
                </a:cubicBezTo>
                <a:cubicBezTo>
                  <a:pt x="22129" y="198716"/>
                  <a:pt x="0" y="202340"/>
                  <a:pt x="56404" y="230542"/>
                </a:cubicBezTo>
                <a:cubicBezTo>
                  <a:pt x="66791" y="235735"/>
                  <a:pt x="78438" y="237887"/>
                  <a:pt x="89455" y="241559"/>
                </a:cubicBezTo>
                <a:lnTo>
                  <a:pt x="320809" y="230542"/>
                </a:lnTo>
                <a:cubicBezTo>
                  <a:pt x="390592" y="227053"/>
                  <a:pt x="471994" y="258282"/>
                  <a:pt x="530129" y="219525"/>
                </a:cubicBezTo>
                <a:cubicBezTo>
                  <a:pt x="563878" y="197025"/>
                  <a:pt x="536265" y="135096"/>
                  <a:pt x="519112" y="98340"/>
                </a:cubicBezTo>
                <a:cubicBezTo>
                  <a:pt x="507913" y="74343"/>
                  <a:pt x="475045" y="68961"/>
                  <a:pt x="453011" y="54272"/>
                </a:cubicBezTo>
                <a:cubicBezTo>
                  <a:pt x="410298" y="25796"/>
                  <a:pt x="432523" y="36425"/>
                  <a:pt x="386910" y="21221"/>
                </a:cubicBezTo>
                <a:cubicBezTo>
                  <a:pt x="354691" y="69550"/>
                  <a:pt x="378117" y="54272"/>
                  <a:pt x="309792" y="54272"/>
                </a:cubicBezTo>
              </a:path>
            </a:pathLst>
          </a:custGeom>
          <a:solidFill>
            <a:srgbClr val="0000FF">
              <a:alpha val="52000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1897009" y="6092328"/>
            <a:ext cx="350432" cy="352722"/>
          </a:xfrm>
          <a:custGeom>
            <a:avLst/>
            <a:gdLst>
              <a:gd name="connsiteX0" fmla="*/ 207213 w 350432"/>
              <a:gd name="connsiteY0" fmla="*/ 44067 h 352722"/>
              <a:gd name="connsiteX1" fmla="*/ 30943 w 350432"/>
              <a:gd name="connsiteY1" fmla="*/ 77118 h 352722"/>
              <a:gd name="connsiteX2" fmla="*/ 30943 w 350432"/>
              <a:gd name="connsiteY2" fmla="*/ 198303 h 352722"/>
              <a:gd name="connsiteX3" fmla="*/ 97044 w 350432"/>
              <a:gd name="connsiteY3" fmla="*/ 220337 h 352722"/>
              <a:gd name="connsiteX4" fmla="*/ 328398 w 350432"/>
              <a:gd name="connsiteY4" fmla="*/ 275421 h 352722"/>
              <a:gd name="connsiteX5" fmla="*/ 339415 w 350432"/>
              <a:gd name="connsiteY5" fmla="*/ 154236 h 352722"/>
              <a:gd name="connsiteX6" fmla="*/ 350432 w 350432"/>
              <a:gd name="connsiteY6" fmla="*/ 121185 h 352722"/>
              <a:gd name="connsiteX7" fmla="*/ 317381 w 350432"/>
              <a:gd name="connsiteY7" fmla="*/ 33050 h 352722"/>
              <a:gd name="connsiteX8" fmla="*/ 251280 w 350432"/>
              <a:gd name="connsiteY8" fmla="*/ 0 h 352722"/>
              <a:gd name="connsiteX9" fmla="*/ 185179 w 350432"/>
              <a:gd name="connsiteY9" fmla="*/ 33050 h 352722"/>
              <a:gd name="connsiteX10" fmla="*/ 207213 w 350432"/>
              <a:gd name="connsiteY10" fmla="*/ 44067 h 352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432" h="352722">
                <a:moveTo>
                  <a:pt x="207213" y="44067"/>
                </a:moveTo>
                <a:cubicBezTo>
                  <a:pt x="181507" y="51412"/>
                  <a:pt x="164222" y="63790"/>
                  <a:pt x="30943" y="77118"/>
                </a:cubicBezTo>
                <a:cubicBezTo>
                  <a:pt x="17814" y="116505"/>
                  <a:pt x="0" y="154099"/>
                  <a:pt x="30943" y="198303"/>
                </a:cubicBezTo>
                <a:cubicBezTo>
                  <a:pt x="44262" y="217330"/>
                  <a:pt x="97044" y="220337"/>
                  <a:pt x="97044" y="220337"/>
                </a:cubicBezTo>
                <a:cubicBezTo>
                  <a:pt x="141173" y="352722"/>
                  <a:pt x="95885" y="287659"/>
                  <a:pt x="328398" y="275421"/>
                </a:cubicBezTo>
                <a:cubicBezTo>
                  <a:pt x="332070" y="235026"/>
                  <a:pt x="333679" y="194390"/>
                  <a:pt x="339415" y="154236"/>
                </a:cubicBezTo>
                <a:cubicBezTo>
                  <a:pt x="341057" y="142740"/>
                  <a:pt x="350432" y="132798"/>
                  <a:pt x="350432" y="121185"/>
                </a:cubicBezTo>
                <a:cubicBezTo>
                  <a:pt x="350432" y="89656"/>
                  <a:pt x="340175" y="55844"/>
                  <a:pt x="317381" y="33050"/>
                </a:cubicBezTo>
                <a:cubicBezTo>
                  <a:pt x="296025" y="11694"/>
                  <a:pt x="278160" y="8960"/>
                  <a:pt x="251280" y="0"/>
                </a:cubicBezTo>
                <a:cubicBezTo>
                  <a:pt x="233766" y="5838"/>
                  <a:pt x="195856" y="15255"/>
                  <a:pt x="185179" y="33050"/>
                </a:cubicBezTo>
                <a:cubicBezTo>
                  <a:pt x="179511" y="42497"/>
                  <a:pt x="232919" y="36722"/>
                  <a:pt x="207213" y="44067"/>
                </a:cubicBezTo>
                <a:close/>
              </a:path>
            </a:pathLst>
          </a:custGeom>
          <a:solidFill>
            <a:srgbClr val="0000FF">
              <a:alpha val="56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2412694" y="5657526"/>
            <a:ext cx="521756" cy="313616"/>
          </a:xfrm>
          <a:custGeom>
            <a:avLst/>
            <a:gdLst>
              <a:gd name="connsiteX0" fmla="*/ 110169 w 521756"/>
              <a:gd name="connsiteY0" fmla="*/ 71245 h 313616"/>
              <a:gd name="connsiteX1" fmla="*/ 77118 w 521756"/>
              <a:gd name="connsiteY1" fmla="*/ 38194 h 313616"/>
              <a:gd name="connsiteX2" fmla="*/ 55084 w 521756"/>
              <a:gd name="connsiteY2" fmla="*/ 5144 h 313616"/>
              <a:gd name="connsiteX3" fmla="*/ 0 w 521756"/>
              <a:gd name="connsiteY3" fmla="*/ 16161 h 313616"/>
              <a:gd name="connsiteX4" fmla="*/ 22034 w 521756"/>
              <a:gd name="connsiteY4" fmla="*/ 159380 h 313616"/>
              <a:gd name="connsiteX5" fmla="*/ 44067 w 521756"/>
              <a:gd name="connsiteY5" fmla="*/ 192431 h 313616"/>
              <a:gd name="connsiteX6" fmla="*/ 88135 w 521756"/>
              <a:gd name="connsiteY6" fmla="*/ 291582 h 313616"/>
              <a:gd name="connsiteX7" fmla="*/ 121186 w 521756"/>
              <a:gd name="connsiteY7" fmla="*/ 313616 h 313616"/>
              <a:gd name="connsiteX8" fmla="*/ 506776 w 521756"/>
              <a:gd name="connsiteY8" fmla="*/ 302599 h 313616"/>
              <a:gd name="connsiteX9" fmla="*/ 495759 w 521756"/>
              <a:gd name="connsiteY9" fmla="*/ 258532 h 313616"/>
              <a:gd name="connsiteX10" fmla="*/ 429658 w 521756"/>
              <a:gd name="connsiteY10" fmla="*/ 236498 h 313616"/>
              <a:gd name="connsiteX11" fmla="*/ 363557 w 521756"/>
              <a:gd name="connsiteY11" fmla="*/ 192431 h 313616"/>
              <a:gd name="connsiteX12" fmla="*/ 198304 w 521756"/>
              <a:gd name="connsiteY12" fmla="*/ 181414 h 313616"/>
              <a:gd name="connsiteX13" fmla="*/ 176270 w 521756"/>
              <a:gd name="connsiteY13" fmla="*/ 148363 h 313616"/>
              <a:gd name="connsiteX14" fmla="*/ 143219 w 521756"/>
              <a:gd name="connsiteY14" fmla="*/ 126329 h 313616"/>
              <a:gd name="connsiteX15" fmla="*/ 110169 w 521756"/>
              <a:gd name="connsiteY15" fmla="*/ 71245 h 313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1756" h="313616">
                <a:moveTo>
                  <a:pt x="110169" y="71245"/>
                </a:moveTo>
                <a:cubicBezTo>
                  <a:pt x="99152" y="56556"/>
                  <a:pt x="87092" y="50163"/>
                  <a:pt x="77118" y="38194"/>
                </a:cubicBezTo>
                <a:cubicBezTo>
                  <a:pt x="68642" y="28022"/>
                  <a:pt x="67815" y="8781"/>
                  <a:pt x="55084" y="5144"/>
                </a:cubicBezTo>
                <a:cubicBezTo>
                  <a:pt x="37079" y="0"/>
                  <a:pt x="18361" y="12489"/>
                  <a:pt x="0" y="16161"/>
                </a:cubicBezTo>
                <a:cubicBezTo>
                  <a:pt x="1702" y="29779"/>
                  <a:pt x="12571" y="134144"/>
                  <a:pt x="22034" y="159380"/>
                </a:cubicBezTo>
                <a:cubicBezTo>
                  <a:pt x="26683" y="171778"/>
                  <a:pt x="38690" y="180332"/>
                  <a:pt x="44067" y="192431"/>
                </a:cubicBezTo>
                <a:cubicBezTo>
                  <a:pt x="61521" y="231703"/>
                  <a:pt x="58216" y="261663"/>
                  <a:pt x="88135" y="291582"/>
                </a:cubicBezTo>
                <a:cubicBezTo>
                  <a:pt x="97498" y="300945"/>
                  <a:pt x="110169" y="306271"/>
                  <a:pt x="121186" y="313616"/>
                </a:cubicBezTo>
                <a:lnTo>
                  <a:pt x="506776" y="302599"/>
                </a:lnTo>
                <a:cubicBezTo>
                  <a:pt x="521756" y="300396"/>
                  <a:pt x="507255" y="268386"/>
                  <a:pt x="495759" y="258532"/>
                </a:cubicBezTo>
                <a:cubicBezTo>
                  <a:pt x="478125" y="243417"/>
                  <a:pt x="448983" y="249381"/>
                  <a:pt x="429658" y="236498"/>
                </a:cubicBezTo>
                <a:cubicBezTo>
                  <a:pt x="407624" y="221809"/>
                  <a:pt x="389979" y="194193"/>
                  <a:pt x="363557" y="192431"/>
                </a:cubicBezTo>
                <a:lnTo>
                  <a:pt x="198304" y="181414"/>
                </a:lnTo>
                <a:cubicBezTo>
                  <a:pt x="190959" y="170397"/>
                  <a:pt x="185633" y="157726"/>
                  <a:pt x="176270" y="148363"/>
                </a:cubicBezTo>
                <a:cubicBezTo>
                  <a:pt x="166907" y="139000"/>
                  <a:pt x="151938" y="136294"/>
                  <a:pt x="143219" y="126329"/>
                </a:cubicBezTo>
                <a:cubicBezTo>
                  <a:pt x="125781" y="106400"/>
                  <a:pt x="121186" y="85934"/>
                  <a:pt x="110169" y="71245"/>
                </a:cubicBezTo>
                <a:close/>
              </a:path>
            </a:pathLst>
          </a:custGeom>
          <a:solidFill>
            <a:srgbClr val="0000FF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4643438" y="5715016"/>
            <a:ext cx="521756" cy="313616"/>
          </a:xfrm>
          <a:custGeom>
            <a:avLst/>
            <a:gdLst>
              <a:gd name="connsiteX0" fmla="*/ 110169 w 521756"/>
              <a:gd name="connsiteY0" fmla="*/ 71245 h 313616"/>
              <a:gd name="connsiteX1" fmla="*/ 77118 w 521756"/>
              <a:gd name="connsiteY1" fmla="*/ 38194 h 313616"/>
              <a:gd name="connsiteX2" fmla="*/ 55084 w 521756"/>
              <a:gd name="connsiteY2" fmla="*/ 5144 h 313616"/>
              <a:gd name="connsiteX3" fmla="*/ 0 w 521756"/>
              <a:gd name="connsiteY3" fmla="*/ 16161 h 313616"/>
              <a:gd name="connsiteX4" fmla="*/ 22034 w 521756"/>
              <a:gd name="connsiteY4" fmla="*/ 159380 h 313616"/>
              <a:gd name="connsiteX5" fmla="*/ 44067 w 521756"/>
              <a:gd name="connsiteY5" fmla="*/ 192431 h 313616"/>
              <a:gd name="connsiteX6" fmla="*/ 88135 w 521756"/>
              <a:gd name="connsiteY6" fmla="*/ 291582 h 313616"/>
              <a:gd name="connsiteX7" fmla="*/ 121186 w 521756"/>
              <a:gd name="connsiteY7" fmla="*/ 313616 h 313616"/>
              <a:gd name="connsiteX8" fmla="*/ 506776 w 521756"/>
              <a:gd name="connsiteY8" fmla="*/ 302599 h 313616"/>
              <a:gd name="connsiteX9" fmla="*/ 495759 w 521756"/>
              <a:gd name="connsiteY9" fmla="*/ 258532 h 313616"/>
              <a:gd name="connsiteX10" fmla="*/ 429658 w 521756"/>
              <a:gd name="connsiteY10" fmla="*/ 236498 h 313616"/>
              <a:gd name="connsiteX11" fmla="*/ 363557 w 521756"/>
              <a:gd name="connsiteY11" fmla="*/ 192431 h 313616"/>
              <a:gd name="connsiteX12" fmla="*/ 198304 w 521756"/>
              <a:gd name="connsiteY12" fmla="*/ 181414 h 313616"/>
              <a:gd name="connsiteX13" fmla="*/ 176270 w 521756"/>
              <a:gd name="connsiteY13" fmla="*/ 148363 h 313616"/>
              <a:gd name="connsiteX14" fmla="*/ 143219 w 521756"/>
              <a:gd name="connsiteY14" fmla="*/ 126329 h 313616"/>
              <a:gd name="connsiteX15" fmla="*/ 110169 w 521756"/>
              <a:gd name="connsiteY15" fmla="*/ 71245 h 313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1756" h="313616">
                <a:moveTo>
                  <a:pt x="110169" y="71245"/>
                </a:moveTo>
                <a:cubicBezTo>
                  <a:pt x="99152" y="56556"/>
                  <a:pt x="87092" y="50163"/>
                  <a:pt x="77118" y="38194"/>
                </a:cubicBezTo>
                <a:cubicBezTo>
                  <a:pt x="68642" y="28022"/>
                  <a:pt x="67815" y="8781"/>
                  <a:pt x="55084" y="5144"/>
                </a:cubicBezTo>
                <a:cubicBezTo>
                  <a:pt x="37079" y="0"/>
                  <a:pt x="18361" y="12489"/>
                  <a:pt x="0" y="16161"/>
                </a:cubicBezTo>
                <a:cubicBezTo>
                  <a:pt x="1702" y="29779"/>
                  <a:pt x="12571" y="134144"/>
                  <a:pt x="22034" y="159380"/>
                </a:cubicBezTo>
                <a:cubicBezTo>
                  <a:pt x="26683" y="171778"/>
                  <a:pt x="38690" y="180332"/>
                  <a:pt x="44067" y="192431"/>
                </a:cubicBezTo>
                <a:cubicBezTo>
                  <a:pt x="61521" y="231703"/>
                  <a:pt x="58216" y="261663"/>
                  <a:pt x="88135" y="291582"/>
                </a:cubicBezTo>
                <a:cubicBezTo>
                  <a:pt x="97498" y="300945"/>
                  <a:pt x="110169" y="306271"/>
                  <a:pt x="121186" y="313616"/>
                </a:cubicBezTo>
                <a:lnTo>
                  <a:pt x="506776" y="302599"/>
                </a:lnTo>
                <a:cubicBezTo>
                  <a:pt x="521756" y="300396"/>
                  <a:pt x="507255" y="268386"/>
                  <a:pt x="495759" y="258532"/>
                </a:cubicBezTo>
                <a:cubicBezTo>
                  <a:pt x="478125" y="243417"/>
                  <a:pt x="448983" y="249381"/>
                  <a:pt x="429658" y="236498"/>
                </a:cubicBezTo>
                <a:cubicBezTo>
                  <a:pt x="407624" y="221809"/>
                  <a:pt x="389979" y="194193"/>
                  <a:pt x="363557" y="192431"/>
                </a:cubicBezTo>
                <a:lnTo>
                  <a:pt x="198304" y="181414"/>
                </a:lnTo>
                <a:cubicBezTo>
                  <a:pt x="190959" y="170397"/>
                  <a:pt x="185633" y="157726"/>
                  <a:pt x="176270" y="148363"/>
                </a:cubicBezTo>
                <a:cubicBezTo>
                  <a:pt x="166907" y="139000"/>
                  <a:pt x="151938" y="136294"/>
                  <a:pt x="143219" y="126329"/>
                </a:cubicBezTo>
                <a:cubicBezTo>
                  <a:pt x="125781" y="106400"/>
                  <a:pt x="121186" y="85934"/>
                  <a:pt x="110169" y="71245"/>
                </a:cubicBezTo>
                <a:close/>
              </a:path>
            </a:pathLst>
          </a:custGeom>
          <a:solidFill>
            <a:srgbClr val="0000FF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5286380" y="5786454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2011 г.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2149640" y="1850834"/>
            <a:ext cx="531611" cy="563847"/>
          </a:xfrm>
          <a:custGeom>
            <a:avLst/>
            <a:gdLst>
              <a:gd name="connsiteX0" fmla="*/ 252037 w 531611"/>
              <a:gd name="connsiteY0" fmla="*/ 88135 h 563847"/>
              <a:gd name="connsiteX1" fmla="*/ 218987 w 531611"/>
              <a:gd name="connsiteY1" fmla="*/ 110168 h 563847"/>
              <a:gd name="connsiteX2" fmla="*/ 196953 w 531611"/>
              <a:gd name="connsiteY2" fmla="*/ 143219 h 563847"/>
              <a:gd name="connsiteX3" fmla="*/ 163902 w 531611"/>
              <a:gd name="connsiteY3" fmla="*/ 154236 h 563847"/>
              <a:gd name="connsiteX4" fmla="*/ 130852 w 531611"/>
              <a:gd name="connsiteY4" fmla="*/ 187286 h 563847"/>
              <a:gd name="connsiteX5" fmla="*/ 97801 w 531611"/>
              <a:gd name="connsiteY5" fmla="*/ 209320 h 563847"/>
              <a:gd name="connsiteX6" fmla="*/ 53733 w 531611"/>
              <a:gd name="connsiteY6" fmla="*/ 275421 h 563847"/>
              <a:gd name="connsiteX7" fmla="*/ 42717 w 531611"/>
              <a:gd name="connsiteY7" fmla="*/ 308472 h 563847"/>
              <a:gd name="connsiteX8" fmla="*/ 9666 w 531611"/>
              <a:gd name="connsiteY8" fmla="*/ 374573 h 563847"/>
              <a:gd name="connsiteX9" fmla="*/ 9666 w 531611"/>
              <a:gd name="connsiteY9" fmla="*/ 484742 h 563847"/>
              <a:gd name="connsiteX10" fmla="*/ 20683 w 531611"/>
              <a:gd name="connsiteY10" fmla="*/ 561860 h 563847"/>
              <a:gd name="connsiteX11" fmla="*/ 152885 w 531611"/>
              <a:gd name="connsiteY11" fmla="*/ 550843 h 563847"/>
              <a:gd name="connsiteX12" fmla="*/ 163902 w 531611"/>
              <a:gd name="connsiteY12" fmla="*/ 517793 h 563847"/>
              <a:gd name="connsiteX13" fmla="*/ 185936 w 531611"/>
              <a:gd name="connsiteY13" fmla="*/ 484742 h 563847"/>
              <a:gd name="connsiteX14" fmla="*/ 207970 w 531611"/>
              <a:gd name="connsiteY14" fmla="*/ 396607 h 563847"/>
              <a:gd name="connsiteX15" fmla="*/ 230003 w 531611"/>
              <a:gd name="connsiteY15" fmla="*/ 363556 h 563847"/>
              <a:gd name="connsiteX16" fmla="*/ 274071 w 531611"/>
              <a:gd name="connsiteY16" fmla="*/ 308472 h 563847"/>
              <a:gd name="connsiteX17" fmla="*/ 318138 w 531611"/>
              <a:gd name="connsiteY17" fmla="*/ 242371 h 563847"/>
              <a:gd name="connsiteX18" fmla="*/ 362206 w 531611"/>
              <a:gd name="connsiteY18" fmla="*/ 198303 h 563847"/>
              <a:gd name="connsiteX19" fmla="*/ 472374 w 531611"/>
              <a:gd name="connsiteY19" fmla="*/ 242371 h 563847"/>
              <a:gd name="connsiteX20" fmla="*/ 483391 w 531611"/>
              <a:gd name="connsiteY20" fmla="*/ 275421 h 563847"/>
              <a:gd name="connsiteX21" fmla="*/ 505425 w 531611"/>
              <a:gd name="connsiteY21" fmla="*/ 242371 h 563847"/>
              <a:gd name="connsiteX22" fmla="*/ 505425 w 531611"/>
              <a:gd name="connsiteY22" fmla="*/ 66101 h 563847"/>
              <a:gd name="connsiteX23" fmla="*/ 472374 w 531611"/>
              <a:gd name="connsiteY23" fmla="*/ 33050 h 563847"/>
              <a:gd name="connsiteX24" fmla="*/ 406273 w 531611"/>
              <a:gd name="connsiteY24" fmla="*/ 0 h 563847"/>
              <a:gd name="connsiteX25" fmla="*/ 296105 w 531611"/>
              <a:gd name="connsiteY25" fmla="*/ 33050 h 563847"/>
              <a:gd name="connsiteX26" fmla="*/ 263054 w 531611"/>
              <a:gd name="connsiteY26" fmla="*/ 44067 h 563847"/>
              <a:gd name="connsiteX27" fmla="*/ 252037 w 531611"/>
              <a:gd name="connsiteY27" fmla="*/ 88135 h 56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1611" h="563847">
                <a:moveTo>
                  <a:pt x="252037" y="88135"/>
                </a:moveTo>
                <a:cubicBezTo>
                  <a:pt x="244693" y="99152"/>
                  <a:pt x="228349" y="100806"/>
                  <a:pt x="218987" y="110168"/>
                </a:cubicBezTo>
                <a:cubicBezTo>
                  <a:pt x="209624" y="119531"/>
                  <a:pt x="207292" y="134948"/>
                  <a:pt x="196953" y="143219"/>
                </a:cubicBezTo>
                <a:cubicBezTo>
                  <a:pt x="187885" y="150474"/>
                  <a:pt x="174919" y="150564"/>
                  <a:pt x="163902" y="154236"/>
                </a:cubicBezTo>
                <a:cubicBezTo>
                  <a:pt x="152885" y="165253"/>
                  <a:pt x="142821" y="177312"/>
                  <a:pt x="130852" y="187286"/>
                </a:cubicBezTo>
                <a:cubicBezTo>
                  <a:pt x="120680" y="195763"/>
                  <a:pt x="106520" y="199355"/>
                  <a:pt x="97801" y="209320"/>
                </a:cubicBezTo>
                <a:cubicBezTo>
                  <a:pt x="80363" y="229249"/>
                  <a:pt x="53733" y="275421"/>
                  <a:pt x="53733" y="275421"/>
                </a:cubicBezTo>
                <a:cubicBezTo>
                  <a:pt x="50061" y="286438"/>
                  <a:pt x="47910" y="298085"/>
                  <a:pt x="42717" y="308472"/>
                </a:cubicBezTo>
                <a:cubicBezTo>
                  <a:pt x="0" y="393909"/>
                  <a:pt x="37361" y="291492"/>
                  <a:pt x="9666" y="374573"/>
                </a:cubicBezTo>
                <a:cubicBezTo>
                  <a:pt x="34556" y="449243"/>
                  <a:pt x="9666" y="358150"/>
                  <a:pt x="9666" y="484742"/>
                </a:cubicBezTo>
                <a:cubicBezTo>
                  <a:pt x="9666" y="510709"/>
                  <a:pt x="17011" y="536154"/>
                  <a:pt x="20683" y="561860"/>
                </a:cubicBezTo>
                <a:cubicBezTo>
                  <a:pt x="64750" y="558188"/>
                  <a:pt x="110620" y="563847"/>
                  <a:pt x="152885" y="550843"/>
                </a:cubicBezTo>
                <a:cubicBezTo>
                  <a:pt x="163984" y="547428"/>
                  <a:pt x="158709" y="528180"/>
                  <a:pt x="163902" y="517793"/>
                </a:cubicBezTo>
                <a:cubicBezTo>
                  <a:pt x="169824" y="505950"/>
                  <a:pt x="180015" y="496585"/>
                  <a:pt x="185936" y="484742"/>
                </a:cubicBezTo>
                <a:cubicBezTo>
                  <a:pt x="206323" y="443969"/>
                  <a:pt x="189116" y="446886"/>
                  <a:pt x="207970" y="396607"/>
                </a:cubicBezTo>
                <a:cubicBezTo>
                  <a:pt x="212619" y="384209"/>
                  <a:pt x="224082" y="375399"/>
                  <a:pt x="230003" y="363556"/>
                </a:cubicBezTo>
                <a:cubicBezTo>
                  <a:pt x="256609" y="310344"/>
                  <a:pt x="218358" y="345614"/>
                  <a:pt x="274071" y="308472"/>
                </a:cubicBezTo>
                <a:cubicBezTo>
                  <a:pt x="300267" y="229884"/>
                  <a:pt x="263122" y="324895"/>
                  <a:pt x="318138" y="242371"/>
                </a:cubicBezTo>
                <a:cubicBezTo>
                  <a:pt x="351713" y="192008"/>
                  <a:pt x="299252" y="219288"/>
                  <a:pt x="362206" y="198303"/>
                </a:cubicBezTo>
                <a:cubicBezTo>
                  <a:pt x="440551" y="208096"/>
                  <a:pt x="444172" y="185967"/>
                  <a:pt x="472374" y="242371"/>
                </a:cubicBezTo>
                <a:cubicBezTo>
                  <a:pt x="477567" y="252758"/>
                  <a:pt x="479719" y="264404"/>
                  <a:pt x="483391" y="275421"/>
                </a:cubicBezTo>
                <a:cubicBezTo>
                  <a:pt x="490736" y="264404"/>
                  <a:pt x="499504" y="254214"/>
                  <a:pt x="505425" y="242371"/>
                </a:cubicBezTo>
                <a:cubicBezTo>
                  <a:pt x="531611" y="190000"/>
                  <a:pt x="517218" y="113273"/>
                  <a:pt x="505425" y="66101"/>
                </a:cubicBezTo>
                <a:cubicBezTo>
                  <a:pt x="501646" y="50986"/>
                  <a:pt x="484343" y="43024"/>
                  <a:pt x="472374" y="33050"/>
                </a:cubicBezTo>
                <a:cubicBezTo>
                  <a:pt x="443900" y="9321"/>
                  <a:pt x="439397" y="11041"/>
                  <a:pt x="406273" y="0"/>
                </a:cubicBezTo>
                <a:cubicBezTo>
                  <a:pt x="339676" y="16650"/>
                  <a:pt x="376567" y="6230"/>
                  <a:pt x="296105" y="33050"/>
                </a:cubicBezTo>
                <a:lnTo>
                  <a:pt x="263054" y="44067"/>
                </a:lnTo>
                <a:cubicBezTo>
                  <a:pt x="236946" y="83229"/>
                  <a:pt x="259381" y="77118"/>
                  <a:pt x="252037" y="88135"/>
                </a:cubicBezTo>
                <a:close/>
              </a:path>
            </a:pathLst>
          </a:custGeom>
          <a:solidFill>
            <a:srgbClr val="FF0000">
              <a:alpha val="53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>
            <a:off x="1378856" y="2364955"/>
            <a:ext cx="446271" cy="367848"/>
          </a:xfrm>
          <a:custGeom>
            <a:avLst/>
            <a:gdLst>
              <a:gd name="connsiteX0" fmla="*/ 163505 w 446271"/>
              <a:gd name="connsiteY0" fmla="*/ 3672 h 367848"/>
              <a:gd name="connsiteX1" fmla="*/ 130455 w 446271"/>
              <a:gd name="connsiteY1" fmla="*/ 25705 h 367848"/>
              <a:gd name="connsiteX2" fmla="*/ 119438 w 446271"/>
              <a:gd name="connsiteY2" fmla="*/ 58756 h 367848"/>
              <a:gd name="connsiteX3" fmla="*/ 108421 w 446271"/>
              <a:gd name="connsiteY3" fmla="*/ 135874 h 367848"/>
              <a:gd name="connsiteX4" fmla="*/ 75371 w 446271"/>
              <a:gd name="connsiteY4" fmla="*/ 146891 h 367848"/>
              <a:gd name="connsiteX5" fmla="*/ 42320 w 446271"/>
              <a:gd name="connsiteY5" fmla="*/ 168925 h 367848"/>
              <a:gd name="connsiteX6" fmla="*/ 31303 w 446271"/>
              <a:gd name="connsiteY6" fmla="*/ 279093 h 367848"/>
              <a:gd name="connsiteX7" fmla="*/ 64354 w 446271"/>
              <a:gd name="connsiteY7" fmla="*/ 290110 h 367848"/>
              <a:gd name="connsiteX8" fmla="*/ 416893 w 446271"/>
              <a:gd name="connsiteY8" fmla="*/ 301127 h 367848"/>
              <a:gd name="connsiteX9" fmla="*/ 427910 w 446271"/>
              <a:gd name="connsiteY9" fmla="*/ 268076 h 367848"/>
              <a:gd name="connsiteX10" fmla="*/ 372826 w 446271"/>
              <a:gd name="connsiteY10" fmla="*/ 212992 h 367848"/>
              <a:gd name="connsiteX11" fmla="*/ 339775 w 446271"/>
              <a:gd name="connsiteY11" fmla="*/ 190958 h 367848"/>
              <a:gd name="connsiteX12" fmla="*/ 284691 w 446271"/>
              <a:gd name="connsiteY12" fmla="*/ 124857 h 367848"/>
              <a:gd name="connsiteX13" fmla="*/ 262657 w 446271"/>
              <a:gd name="connsiteY13" fmla="*/ 91806 h 367848"/>
              <a:gd name="connsiteX14" fmla="*/ 251640 w 446271"/>
              <a:gd name="connsiteY14" fmla="*/ 58756 h 367848"/>
              <a:gd name="connsiteX15" fmla="*/ 218590 w 446271"/>
              <a:gd name="connsiteY15" fmla="*/ 47739 h 367848"/>
              <a:gd name="connsiteX16" fmla="*/ 163505 w 446271"/>
              <a:gd name="connsiteY16" fmla="*/ 3672 h 36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6271" h="367848">
                <a:moveTo>
                  <a:pt x="163505" y="3672"/>
                </a:moveTo>
                <a:cubicBezTo>
                  <a:pt x="148816" y="0"/>
                  <a:pt x="138726" y="15366"/>
                  <a:pt x="130455" y="25705"/>
                </a:cubicBezTo>
                <a:cubicBezTo>
                  <a:pt x="123200" y="34773"/>
                  <a:pt x="121716" y="47369"/>
                  <a:pt x="119438" y="58756"/>
                </a:cubicBezTo>
                <a:cubicBezTo>
                  <a:pt x="114345" y="84219"/>
                  <a:pt x="120034" y="112648"/>
                  <a:pt x="108421" y="135874"/>
                </a:cubicBezTo>
                <a:cubicBezTo>
                  <a:pt x="103228" y="146261"/>
                  <a:pt x="85758" y="141698"/>
                  <a:pt x="75371" y="146891"/>
                </a:cubicBezTo>
                <a:cubicBezTo>
                  <a:pt x="63528" y="152813"/>
                  <a:pt x="53337" y="161580"/>
                  <a:pt x="42320" y="168925"/>
                </a:cubicBezTo>
                <a:cubicBezTo>
                  <a:pt x="15271" y="209497"/>
                  <a:pt x="0" y="216487"/>
                  <a:pt x="31303" y="279093"/>
                </a:cubicBezTo>
                <a:cubicBezTo>
                  <a:pt x="36497" y="289480"/>
                  <a:pt x="53337" y="286438"/>
                  <a:pt x="64354" y="290110"/>
                </a:cubicBezTo>
                <a:cubicBezTo>
                  <a:pt x="180958" y="367848"/>
                  <a:pt x="125283" y="340009"/>
                  <a:pt x="416893" y="301127"/>
                </a:cubicBezTo>
                <a:cubicBezTo>
                  <a:pt x="428404" y="299592"/>
                  <a:pt x="424238" y="279093"/>
                  <a:pt x="427910" y="268076"/>
                </a:cubicBezTo>
                <a:cubicBezTo>
                  <a:pt x="339778" y="209322"/>
                  <a:pt x="446271" y="286437"/>
                  <a:pt x="372826" y="212992"/>
                </a:cubicBezTo>
                <a:cubicBezTo>
                  <a:pt x="363463" y="203629"/>
                  <a:pt x="350792" y="198303"/>
                  <a:pt x="339775" y="190958"/>
                </a:cubicBezTo>
                <a:cubicBezTo>
                  <a:pt x="285073" y="108903"/>
                  <a:pt x="355378" y="209681"/>
                  <a:pt x="284691" y="124857"/>
                </a:cubicBezTo>
                <a:cubicBezTo>
                  <a:pt x="276214" y="114685"/>
                  <a:pt x="268579" y="103649"/>
                  <a:pt x="262657" y="91806"/>
                </a:cubicBezTo>
                <a:cubicBezTo>
                  <a:pt x="257464" y="81419"/>
                  <a:pt x="259851" y="66967"/>
                  <a:pt x="251640" y="58756"/>
                </a:cubicBezTo>
                <a:cubicBezTo>
                  <a:pt x="243429" y="50545"/>
                  <a:pt x="229607" y="51411"/>
                  <a:pt x="218590" y="47739"/>
                </a:cubicBezTo>
                <a:cubicBezTo>
                  <a:pt x="188408" y="2466"/>
                  <a:pt x="178194" y="7344"/>
                  <a:pt x="163505" y="3672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>
            <a:off x="2642817" y="5940896"/>
            <a:ext cx="806621" cy="151432"/>
          </a:xfrm>
          <a:custGeom>
            <a:avLst/>
            <a:gdLst>
              <a:gd name="connsiteX0" fmla="*/ 739361 w 806621"/>
              <a:gd name="connsiteY0" fmla="*/ 8212 h 151432"/>
              <a:gd name="connsiteX1" fmla="*/ 474956 w 806621"/>
              <a:gd name="connsiteY1" fmla="*/ 19229 h 151432"/>
              <a:gd name="connsiteX2" fmla="*/ 100383 w 806621"/>
              <a:gd name="connsiteY2" fmla="*/ 41263 h 151432"/>
              <a:gd name="connsiteX3" fmla="*/ 45299 w 806621"/>
              <a:gd name="connsiteY3" fmla="*/ 118381 h 151432"/>
              <a:gd name="connsiteX4" fmla="*/ 78349 w 806621"/>
              <a:gd name="connsiteY4" fmla="*/ 129398 h 151432"/>
              <a:gd name="connsiteX5" fmla="*/ 166484 w 806621"/>
              <a:gd name="connsiteY5" fmla="*/ 140415 h 151432"/>
              <a:gd name="connsiteX6" fmla="*/ 243602 w 806621"/>
              <a:gd name="connsiteY6" fmla="*/ 151432 h 151432"/>
              <a:gd name="connsiteX7" fmla="*/ 662243 w 806621"/>
              <a:gd name="connsiteY7" fmla="*/ 140415 h 151432"/>
              <a:gd name="connsiteX8" fmla="*/ 728344 w 806621"/>
              <a:gd name="connsiteY8" fmla="*/ 96347 h 151432"/>
              <a:gd name="connsiteX9" fmla="*/ 761395 w 806621"/>
              <a:gd name="connsiteY9" fmla="*/ 74314 h 151432"/>
              <a:gd name="connsiteX10" fmla="*/ 772412 w 806621"/>
              <a:gd name="connsiteY10" fmla="*/ 8212 h 151432"/>
              <a:gd name="connsiteX11" fmla="*/ 739361 w 806621"/>
              <a:gd name="connsiteY11" fmla="*/ 8212 h 15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6621" h="151432">
                <a:moveTo>
                  <a:pt x="739361" y="8212"/>
                </a:moveTo>
                <a:lnTo>
                  <a:pt x="474956" y="19229"/>
                </a:lnTo>
                <a:cubicBezTo>
                  <a:pt x="354987" y="24942"/>
                  <a:pt x="220797" y="33737"/>
                  <a:pt x="100383" y="41263"/>
                </a:cubicBezTo>
                <a:cubicBezTo>
                  <a:pt x="53390" y="56928"/>
                  <a:pt x="0" y="50432"/>
                  <a:pt x="45299" y="118381"/>
                </a:cubicBezTo>
                <a:cubicBezTo>
                  <a:pt x="51740" y="128043"/>
                  <a:pt x="66924" y="127321"/>
                  <a:pt x="78349" y="129398"/>
                </a:cubicBezTo>
                <a:cubicBezTo>
                  <a:pt x="107478" y="134694"/>
                  <a:pt x="137137" y="136502"/>
                  <a:pt x="166484" y="140415"/>
                </a:cubicBezTo>
                <a:lnTo>
                  <a:pt x="243602" y="151432"/>
                </a:lnTo>
                <a:lnTo>
                  <a:pt x="662243" y="140415"/>
                </a:lnTo>
                <a:cubicBezTo>
                  <a:pt x="688555" y="137425"/>
                  <a:pt x="706310" y="111036"/>
                  <a:pt x="728344" y="96347"/>
                </a:cubicBezTo>
                <a:lnTo>
                  <a:pt x="761395" y="74314"/>
                </a:lnTo>
                <a:cubicBezTo>
                  <a:pt x="768202" y="64104"/>
                  <a:pt x="806621" y="25317"/>
                  <a:pt x="772412" y="8212"/>
                </a:cubicBezTo>
                <a:cubicBezTo>
                  <a:pt x="755989" y="0"/>
                  <a:pt x="788937" y="6376"/>
                  <a:pt x="739361" y="8212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/>
        </p:nvSpPr>
        <p:spPr>
          <a:xfrm>
            <a:off x="429658" y="4316776"/>
            <a:ext cx="144584" cy="173512"/>
          </a:xfrm>
          <a:custGeom>
            <a:avLst/>
            <a:gdLst>
              <a:gd name="connsiteX0" fmla="*/ 110169 w 144584"/>
              <a:gd name="connsiteY0" fmla="*/ 1836 h 173512"/>
              <a:gd name="connsiteX1" fmla="*/ 11017 w 144584"/>
              <a:gd name="connsiteY1" fmla="*/ 34887 h 173512"/>
              <a:gd name="connsiteX2" fmla="*/ 0 w 144584"/>
              <a:gd name="connsiteY2" fmla="*/ 67937 h 173512"/>
              <a:gd name="connsiteX3" fmla="*/ 11017 w 144584"/>
              <a:gd name="connsiteY3" fmla="*/ 134038 h 173512"/>
              <a:gd name="connsiteX4" fmla="*/ 22034 w 144584"/>
              <a:gd name="connsiteY4" fmla="*/ 167089 h 173512"/>
              <a:gd name="connsiteX5" fmla="*/ 110169 w 144584"/>
              <a:gd name="connsiteY5" fmla="*/ 156072 h 173512"/>
              <a:gd name="connsiteX6" fmla="*/ 121185 w 144584"/>
              <a:gd name="connsiteY6" fmla="*/ 45904 h 173512"/>
              <a:gd name="connsiteX7" fmla="*/ 110169 w 144584"/>
              <a:gd name="connsiteY7" fmla="*/ 1836 h 17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584" h="173512">
                <a:moveTo>
                  <a:pt x="110169" y="1836"/>
                </a:moveTo>
                <a:cubicBezTo>
                  <a:pt x="91808" y="0"/>
                  <a:pt x="34850" y="5096"/>
                  <a:pt x="11017" y="34887"/>
                </a:cubicBezTo>
                <a:cubicBezTo>
                  <a:pt x="3763" y="43955"/>
                  <a:pt x="3672" y="56920"/>
                  <a:pt x="0" y="67937"/>
                </a:cubicBezTo>
                <a:cubicBezTo>
                  <a:pt x="3672" y="89971"/>
                  <a:pt x="6171" y="112232"/>
                  <a:pt x="11017" y="134038"/>
                </a:cubicBezTo>
                <a:cubicBezTo>
                  <a:pt x="13536" y="145374"/>
                  <a:pt x="10698" y="164570"/>
                  <a:pt x="22034" y="167089"/>
                </a:cubicBezTo>
                <a:cubicBezTo>
                  <a:pt x="50936" y="173512"/>
                  <a:pt x="80791" y="159744"/>
                  <a:pt x="110169" y="156072"/>
                </a:cubicBezTo>
                <a:cubicBezTo>
                  <a:pt x="144584" y="104449"/>
                  <a:pt x="138040" y="130181"/>
                  <a:pt x="121185" y="45904"/>
                </a:cubicBezTo>
                <a:cubicBezTo>
                  <a:pt x="118908" y="34517"/>
                  <a:pt x="128530" y="3672"/>
                  <a:pt x="110169" y="1836"/>
                </a:cubicBezTo>
                <a:close/>
              </a:path>
            </a:pathLst>
          </a:custGeom>
          <a:solidFill>
            <a:srgbClr val="FF0000">
              <a:alpha val="52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 40"/>
          <p:cNvSpPr/>
          <p:nvPr/>
        </p:nvSpPr>
        <p:spPr>
          <a:xfrm>
            <a:off x="532482" y="4239658"/>
            <a:ext cx="141685" cy="233509"/>
          </a:xfrm>
          <a:custGeom>
            <a:avLst/>
            <a:gdLst>
              <a:gd name="connsiteX0" fmla="*/ 7345 w 141685"/>
              <a:gd name="connsiteY0" fmla="*/ 1836 h 233509"/>
              <a:gd name="connsiteX1" fmla="*/ 18361 w 141685"/>
              <a:gd name="connsiteY1" fmla="*/ 34887 h 233509"/>
              <a:gd name="connsiteX2" fmla="*/ 29378 w 141685"/>
              <a:gd name="connsiteY2" fmla="*/ 222173 h 233509"/>
              <a:gd name="connsiteX3" fmla="*/ 62429 w 141685"/>
              <a:gd name="connsiteY3" fmla="*/ 233190 h 233509"/>
              <a:gd name="connsiteX4" fmla="*/ 128530 w 141685"/>
              <a:gd name="connsiteY4" fmla="*/ 222173 h 233509"/>
              <a:gd name="connsiteX5" fmla="*/ 95479 w 141685"/>
              <a:gd name="connsiteY5" fmla="*/ 34887 h 233509"/>
              <a:gd name="connsiteX6" fmla="*/ 62429 w 141685"/>
              <a:gd name="connsiteY6" fmla="*/ 23870 h 233509"/>
              <a:gd name="connsiteX7" fmla="*/ 7345 w 141685"/>
              <a:gd name="connsiteY7" fmla="*/ 1836 h 23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685" h="233509">
                <a:moveTo>
                  <a:pt x="7345" y="1836"/>
                </a:moveTo>
                <a:cubicBezTo>
                  <a:pt x="0" y="3672"/>
                  <a:pt x="17206" y="23332"/>
                  <a:pt x="18361" y="34887"/>
                </a:cubicBezTo>
                <a:cubicBezTo>
                  <a:pt x="24583" y="97113"/>
                  <a:pt x="15812" y="161126"/>
                  <a:pt x="29378" y="222173"/>
                </a:cubicBezTo>
                <a:cubicBezTo>
                  <a:pt x="31897" y="233509"/>
                  <a:pt x="51412" y="229518"/>
                  <a:pt x="62429" y="233190"/>
                </a:cubicBezTo>
                <a:lnTo>
                  <a:pt x="128530" y="222173"/>
                </a:lnTo>
                <a:cubicBezTo>
                  <a:pt x="133775" y="206439"/>
                  <a:pt x="141685" y="71852"/>
                  <a:pt x="95479" y="34887"/>
                </a:cubicBezTo>
                <a:cubicBezTo>
                  <a:pt x="86411" y="27633"/>
                  <a:pt x="72816" y="29063"/>
                  <a:pt x="62429" y="23870"/>
                </a:cubicBezTo>
                <a:cubicBezTo>
                  <a:pt x="15899" y="605"/>
                  <a:pt x="14690" y="0"/>
                  <a:pt x="7345" y="1836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41"/>
          <p:cNvSpPr/>
          <p:nvPr/>
        </p:nvSpPr>
        <p:spPr>
          <a:xfrm>
            <a:off x="2224145" y="6028063"/>
            <a:ext cx="165657" cy="383754"/>
          </a:xfrm>
          <a:custGeom>
            <a:avLst/>
            <a:gdLst>
              <a:gd name="connsiteX0" fmla="*/ 23296 w 165657"/>
              <a:gd name="connsiteY0" fmla="*/ 42231 h 383754"/>
              <a:gd name="connsiteX1" fmla="*/ 23296 w 165657"/>
              <a:gd name="connsiteY1" fmla="*/ 339686 h 383754"/>
              <a:gd name="connsiteX2" fmla="*/ 45330 w 165657"/>
              <a:gd name="connsiteY2" fmla="*/ 372737 h 383754"/>
              <a:gd name="connsiteX3" fmla="*/ 78380 w 165657"/>
              <a:gd name="connsiteY3" fmla="*/ 383754 h 383754"/>
              <a:gd name="connsiteX4" fmla="*/ 133465 w 165657"/>
              <a:gd name="connsiteY4" fmla="*/ 372737 h 383754"/>
              <a:gd name="connsiteX5" fmla="*/ 144482 w 165657"/>
              <a:gd name="connsiteY5" fmla="*/ 339686 h 383754"/>
              <a:gd name="connsiteX6" fmla="*/ 111431 w 165657"/>
              <a:gd name="connsiteY6" fmla="*/ 119349 h 383754"/>
              <a:gd name="connsiteX7" fmla="*/ 45330 w 165657"/>
              <a:gd name="connsiteY7" fmla="*/ 86298 h 383754"/>
              <a:gd name="connsiteX8" fmla="*/ 23296 w 165657"/>
              <a:gd name="connsiteY8" fmla="*/ 42231 h 383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657" h="383754">
                <a:moveTo>
                  <a:pt x="23296" y="42231"/>
                </a:moveTo>
                <a:cubicBezTo>
                  <a:pt x="19624" y="84462"/>
                  <a:pt x="0" y="153319"/>
                  <a:pt x="23296" y="339686"/>
                </a:cubicBezTo>
                <a:cubicBezTo>
                  <a:pt x="24938" y="352825"/>
                  <a:pt x="34991" y="364465"/>
                  <a:pt x="45330" y="372737"/>
                </a:cubicBezTo>
                <a:cubicBezTo>
                  <a:pt x="54398" y="379991"/>
                  <a:pt x="67363" y="380082"/>
                  <a:pt x="78380" y="383754"/>
                </a:cubicBezTo>
                <a:cubicBezTo>
                  <a:pt x="96742" y="380082"/>
                  <a:pt x="117885" y="383124"/>
                  <a:pt x="133465" y="372737"/>
                </a:cubicBezTo>
                <a:cubicBezTo>
                  <a:pt x="143128" y="366295"/>
                  <a:pt x="144482" y="351299"/>
                  <a:pt x="144482" y="339686"/>
                </a:cubicBezTo>
                <a:cubicBezTo>
                  <a:pt x="144482" y="284929"/>
                  <a:pt x="165657" y="173575"/>
                  <a:pt x="111431" y="119349"/>
                </a:cubicBezTo>
                <a:cubicBezTo>
                  <a:pt x="79860" y="87778"/>
                  <a:pt x="81169" y="104217"/>
                  <a:pt x="45330" y="86298"/>
                </a:cubicBezTo>
                <a:cubicBezTo>
                  <a:pt x="40685" y="83976"/>
                  <a:pt x="26968" y="0"/>
                  <a:pt x="23296" y="42231"/>
                </a:cubicBezTo>
                <a:close/>
              </a:path>
            </a:pathLst>
          </a:custGeom>
          <a:solidFill>
            <a:srgbClr val="FF0000">
              <a:alpha val="69000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>
            <a:off x="623829" y="4013812"/>
            <a:ext cx="284747" cy="332027"/>
          </a:xfrm>
          <a:custGeom>
            <a:avLst/>
            <a:gdLst>
              <a:gd name="connsiteX0" fmla="*/ 48200 w 284747"/>
              <a:gd name="connsiteY0" fmla="*/ 7345 h 332027"/>
              <a:gd name="connsiteX1" fmla="*/ 37183 w 284747"/>
              <a:gd name="connsiteY1" fmla="*/ 84463 h 332027"/>
              <a:gd name="connsiteX2" fmla="*/ 26166 w 284747"/>
              <a:gd name="connsiteY2" fmla="*/ 117513 h 332027"/>
              <a:gd name="connsiteX3" fmla="*/ 15149 w 284747"/>
              <a:gd name="connsiteY3" fmla="*/ 183615 h 332027"/>
              <a:gd name="connsiteX4" fmla="*/ 26166 w 284747"/>
              <a:gd name="connsiteY4" fmla="*/ 271749 h 332027"/>
              <a:gd name="connsiteX5" fmla="*/ 202436 w 284747"/>
              <a:gd name="connsiteY5" fmla="*/ 282766 h 332027"/>
              <a:gd name="connsiteX6" fmla="*/ 235487 w 284747"/>
              <a:gd name="connsiteY6" fmla="*/ 293783 h 332027"/>
              <a:gd name="connsiteX7" fmla="*/ 246504 w 284747"/>
              <a:gd name="connsiteY7" fmla="*/ 326834 h 332027"/>
              <a:gd name="connsiteX8" fmla="*/ 279554 w 284747"/>
              <a:gd name="connsiteY8" fmla="*/ 315817 h 332027"/>
              <a:gd name="connsiteX9" fmla="*/ 268537 w 284747"/>
              <a:gd name="connsiteY9" fmla="*/ 282766 h 332027"/>
              <a:gd name="connsiteX10" fmla="*/ 224470 w 284747"/>
              <a:gd name="connsiteY10" fmla="*/ 216665 h 332027"/>
              <a:gd name="connsiteX11" fmla="*/ 158369 w 284747"/>
              <a:gd name="connsiteY11" fmla="*/ 194631 h 332027"/>
              <a:gd name="connsiteX12" fmla="*/ 103284 w 284747"/>
              <a:gd name="connsiteY12" fmla="*/ 128530 h 332027"/>
              <a:gd name="connsiteX13" fmla="*/ 92267 w 284747"/>
              <a:gd name="connsiteY13" fmla="*/ 95480 h 332027"/>
              <a:gd name="connsiteX14" fmla="*/ 81251 w 284747"/>
              <a:gd name="connsiteY14" fmla="*/ 40395 h 332027"/>
              <a:gd name="connsiteX15" fmla="*/ 48200 w 284747"/>
              <a:gd name="connsiteY15" fmla="*/ 7345 h 332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4747" h="332027">
                <a:moveTo>
                  <a:pt x="48200" y="7345"/>
                </a:moveTo>
                <a:cubicBezTo>
                  <a:pt x="40855" y="14690"/>
                  <a:pt x="42276" y="59000"/>
                  <a:pt x="37183" y="84463"/>
                </a:cubicBezTo>
                <a:cubicBezTo>
                  <a:pt x="34906" y="95850"/>
                  <a:pt x="28685" y="106177"/>
                  <a:pt x="26166" y="117513"/>
                </a:cubicBezTo>
                <a:cubicBezTo>
                  <a:pt x="21320" y="139319"/>
                  <a:pt x="18821" y="161581"/>
                  <a:pt x="15149" y="183615"/>
                </a:cubicBezTo>
                <a:cubicBezTo>
                  <a:pt x="18821" y="212993"/>
                  <a:pt x="0" y="257897"/>
                  <a:pt x="26166" y="271749"/>
                </a:cubicBezTo>
                <a:cubicBezTo>
                  <a:pt x="78196" y="299294"/>
                  <a:pt x="143888" y="276603"/>
                  <a:pt x="202436" y="282766"/>
                </a:cubicBezTo>
                <a:cubicBezTo>
                  <a:pt x="213985" y="283982"/>
                  <a:pt x="224470" y="290111"/>
                  <a:pt x="235487" y="293783"/>
                </a:cubicBezTo>
                <a:cubicBezTo>
                  <a:pt x="239159" y="304800"/>
                  <a:pt x="236117" y="321640"/>
                  <a:pt x="246504" y="326834"/>
                </a:cubicBezTo>
                <a:cubicBezTo>
                  <a:pt x="256891" y="332027"/>
                  <a:pt x="274361" y="326204"/>
                  <a:pt x="279554" y="315817"/>
                </a:cubicBezTo>
                <a:cubicBezTo>
                  <a:pt x="284747" y="305430"/>
                  <a:pt x="274177" y="292918"/>
                  <a:pt x="268537" y="282766"/>
                </a:cubicBezTo>
                <a:cubicBezTo>
                  <a:pt x="255677" y="259617"/>
                  <a:pt x="249592" y="225039"/>
                  <a:pt x="224470" y="216665"/>
                </a:cubicBezTo>
                <a:lnTo>
                  <a:pt x="158369" y="194631"/>
                </a:lnTo>
                <a:cubicBezTo>
                  <a:pt x="134002" y="170265"/>
                  <a:pt x="118623" y="159208"/>
                  <a:pt x="103284" y="128530"/>
                </a:cubicBezTo>
                <a:cubicBezTo>
                  <a:pt x="98091" y="118143"/>
                  <a:pt x="95083" y="106746"/>
                  <a:pt x="92267" y="95480"/>
                </a:cubicBezTo>
                <a:cubicBezTo>
                  <a:pt x="87726" y="77314"/>
                  <a:pt x="91638" y="55975"/>
                  <a:pt x="81251" y="40395"/>
                </a:cubicBezTo>
                <a:cubicBezTo>
                  <a:pt x="74809" y="30732"/>
                  <a:pt x="55545" y="0"/>
                  <a:pt x="48200" y="7345"/>
                </a:cubicBezTo>
                <a:close/>
              </a:path>
            </a:pathLst>
          </a:custGeom>
          <a:solidFill>
            <a:srgbClr val="FF0000">
              <a:alpha val="65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 43"/>
          <p:cNvSpPr/>
          <p:nvPr/>
        </p:nvSpPr>
        <p:spPr>
          <a:xfrm>
            <a:off x="7711807" y="5475383"/>
            <a:ext cx="352540" cy="255142"/>
          </a:xfrm>
          <a:custGeom>
            <a:avLst/>
            <a:gdLst>
              <a:gd name="connsiteX0" fmla="*/ 341523 w 352540"/>
              <a:gd name="connsiteY0" fmla="*/ 209321 h 255142"/>
              <a:gd name="connsiteX1" fmla="*/ 286439 w 352540"/>
              <a:gd name="connsiteY1" fmla="*/ 154236 h 255142"/>
              <a:gd name="connsiteX2" fmla="*/ 220338 w 352540"/>
              <a:gd name="connsiteY2" fmla="*/ 99152 h 255142"/>
              <a:gd name="connsiteX3" fmla="*/ 209321 w 352540"/>
              <a:gd name="connsiteY3" fmla="*/ 66101 h 255142"/>
              <a:gd name="connsiteX4" fmla="*/ 165253 w 352540"/>
              <a:gd name="connsiteY4" fmla="*/ 0 h 255142"/>
              <a:gd name="connsiteX5" fmla="*/ 143220 w 352540"/>
              <a:gd name="connsiteY5" fmla="*/ 33051 h 255142"/>
              <a:gd name="connsiteX6" fmla="*/ 132203 w 352540"/>
              <a:gd name="connsiteY6" fmla="*/ 66101 h 255142"/>
              <a:gd name="connsiteX7" fmla="*/ 99152 w 352540"/>
              <a:gd name="connsiteY7" fmla="*/ 88135 h 255142"/>
              <a:gd name="connsiteX8" fmla="*/ 66101 w 352540"/>
              <a:gd name="connsiteY8" fmla="*/ 77118 h 255142"/>
              <a:gd name="connsiteX9" fmla="*/ 44068 w 352540"/>
              <a:gd name="connsiteY9" fmla="*/ 44068 h 255142"/>
              <a:gd name="connsiteX10" fmla="*/ 11017 w 352540"/>
              <a:gd name="connsiteY10" fmla="*/ 55084 h 255142"/>
              <a:gd name="connsiteX11" fmla="*/ 0 w 352540"/>
              <a:gd name="connsiteY11" fmla="*/ 88135 h 255142"/>
              <a:gd name="connsiteX12" fmla="*/ 22034 w 352540"/>
              <a:gd name="connsiteY12" fmla="*/ 209321 h 255142"/>
              <a:gd name="connsiteX13" fmla="*/ 44068 w 352540"/>
              <a:gd name="connsiteY13" fmla="*/ 242371 h 255142"/>
              <a:gd name="connsiteX14" fmla="*/ 220338 w 352540"/>
              <a:gd name="connsiteY14" fmla="*/ 253388 h 255142"/>
              <a:gd name="connsiteX15" fmla="*/ 341523 w 352540"/>
              <a:gd name="connsiteY15" fmla="*/ 209321 h 25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2540" h="255142">
                <a:moveTo>
                  <a:pt x="341523" y="209321"/>
                </a:moveTo>
                <a:cubicBezTo>
                  <a:pt x="352540" y="192796"/>
                  <a:pt x="332345" y="209323"/>
                  <a:pt x="286439" y="154236"/>
                </a:cubicBezTo>
                <a:cubicBezTo>
                  <a:pt x="259933" y="122429"/>
                  <a:pt x="252833" y="120816"/>
                  <a:pt x="220338" y="99152"/>
                </a:cubicBezTo>
                <a:cubicBezTo>
                  <a:pt x="216666" y="88135"/>
                  <a:pt x="214961" y="76253"/>
                  <a:pt x="209321" y="66101"/>
                </a:cubicBezTo>
                <a:cubicBezTo>
                  <a:pt x="196460" y="42952"/>
                  <a:pt x="165253" y="0"/>
                  <a:pt x="165253" y="0"/>
                </a:cubicBezTo>
                <a:cubicBezTo>
                  <a:pt x="157909" y="11017"/>
                  <a:pt x="149141" y="21208"/>
                  <a:pt x="143220" y="33051"/>
                </a:cubicBezTo>
                <a:cubicBezTo>
                  <a:pt x="138027" y="43438"/>
                  <a:pt x="139457" y="57033"/>
                  <a:pt x="132203" y="66101"/>
                </a:cubicBezTo>
                <a:cubicBezTo>
                  <a:pt x="123931" y="76440"/>
                  <a:pt x="110169" y="80790"/>
                  <a:pt x="99152" y="88135"/>
                </a:cubicBezTo>
                <a:cubicBezTo>
                  <a:pt x="88135" y="84463"/>
                  <a:pt x="75169" y="84373"/>
                  <a:pt x="66101" y="77118"/>
                </a:cubicBezTo>
                <a:cubicBezTo>
                  <a:pt x="55762" y="68847"/>
                  <a:pt x="56361" y="48985"/>
                  <a:pt x="44068" y="44068"/>
                </a:cubicBezTo>
                <a:cubicBezTo>
                  <a:pt x="33286" y="39755"/>
                  <a:pt x="22034" y="51412"/>
                  <a:pt x="11017" y="55084"/>
                </a:cubicBezTo>
                <a:cubicBezTo>
                  <a:pt x="7345" y="66101"/>
                  <a:pt x="0" y="76522"/>
                  <a:pt x="0" y="88135"/>
                </a:cubicBezTo>
                <a:cubicBezTo>
                  <a:pt x="0" y="110920"/>
                  <a:pt x="6541" y="178335"/>
                  <a:pt x="22034" y="209321"/>
                </a:cubicBezTo>
                <a:cubicBezTo>
                  <a:pt x="27955" y="221164"/>
                  <a:pt x="31143" y="239499"/>
                  <a:pt x="44068" y="242371"/>
                </a:cubicBezTo>
                <a:cubicBezTo>
                  <a:pt x="101537" y="255142"/>
                  <a:pt x="161581" y="249716"/>
                  <a:pt x="220338" y="253388"/>
                </a:cubicBezTo>
                <a:cubicBezTo>
                  <a:pt x="323139" y="241965"/>
                  <a:pt x="330506" y="225846"/>
                  <a:pt x="341523" y="209321"/>
                </a:cubicBezTo>
                <a:close/>
              </a:path>
            </a:pathLst>
          </a:custGeom>
          <a:solidFill>
            <a:srgbClr val="FF0000">
              <a:alpha val="64000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>
            <a:off x="4714876" y="6143644"/>
            <a:ext cx="352540" cy="255142"/>
          </a:xfrm>
          <a:custGeom>
            <a:avLst/>
            <a:gdLst>
              <a:gd name="connsiteX0" fmla="*/ 341523 w 352540"/>
              <a:gd name="connsiteY0" fmla="*/ 209321 h 255142"/>
              <a:gd name="connsiteX1" fmla="*/ 286439 w 352540"/>
              <a:gd name="connsiteY1" fmla="*/ 154236 h 255142"/>
              <a:gd name="connsiteX2" fmla="*/ 220338 w 352540"/>
              <a:gd name="connsiteY2" fmla="*/ 99152 h 255142"/>
              <a:gd name="connsiteX3" fmla="*/ 209321 w 352540"/>
              <a:gd name="connsiteY3" fmla="*/ 66101 h 255142"/>
              <a:gd name="connsiteX4" fmla="*/ 165253 w 352540"/>
              <a:gd name="connsiteY4" fmla="*/ 0 h 255142"/>
              <a:gd name="connsiteX5" fmla="*/ 143220 w 352540"/>
              <a:gd name="connsiteY5" fmla="*/ 33051 h 255142"/>
              <a:gd name="connsiteX6" fmla="*/ 132203 w 352540"/>
              <a:gd name="connsiteY6" fmla="*/ 66101 h 255142"/>
              <a:gd name="connsiteX7" fmla="*/ 99152 w 352540"/>
              <a:gd name="connsiteY7" fmla="*/ 88135 h 255142"/>
              <a:gd name="connsiteX8" fmla="*/ 66101 w 352540"/>
              <a:gd name="connsiteY8" fmla="*/ 77118 h 255142"/>
              <a:gd name="connsiteX9" fmla="*/ 44068 w 352540"/>
              <a:gd name="connsiteY9" fmla="*/ 44068 h 255142"/>
              <a:gd name="connsiteX10" fmla="*/ 11017 w 352540"/>
              <a:gd name="connsiteY10" fmla="*/ 55084 h 255142"/>
              <a:gd name="connsiteX11" fmla="*/ 0 w 352540"/>
              <a:gd name="connsiteY11" fmla="*/ 88135 h 255142"/>
              <a:gd name="connsiteX12" fmla="*/ 22034 w 352540"/>
              <a:gd name="connsiteY12" fmla="*/ 209321 h 255142"/>
              <a:gd name="connsiteX13" fmla="*/ 44068 w 352540"/>
              <a:gd name="connsiteY13" fmla="*/ 242371 h 255142"/>
              <a:gd name="connsiteX14" fmla="*/ 220338 w 352540"/>
              <a:gd name="connsiteY14" fmla="*/ 253388 h 255142"/>
              <a:gd name="connsiteX15" fmla="*/ 341523 w 352540"/>
              <a:gd name="connsiteY15" fmla="*/ 209321 h 25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2540" h="255142">
                <a:moveTo>
                  <a:pt x="341523" y="209321"/>
                </a:moveTo>
                <a:cubicBezTo>
                  <a:pt x="352540" y="192796"/>
                  <a:pt x="332345" y="209323"/>
                  <a:pt x="286439" y="154236"/>
                </a:cubicBezTo>
                <a:cubicBezTo>
                  <a:pt x="259933" y="122429"/>
                  <a:pt x="252833" y="120816"/>
                  <a:pt x="220338" y="99152"/>
                </a:cubicBezTo>
                <a:cubicBezTo>
                  <a:pt x="216666" y="88135"/>
                  <a:pt x="214961" y="76253"/>
                  <a:pt x="209321" y="66101"/>
                </a:cubicBezTo>
                <a:cubicBezTo>
                  <a:pt x="196460" y="42952"/>
                  <a:pt x="165253" y="0"/>
                  <a:pt x="165253" y="0"/>
                </a:cubicBezTo>
                <a:cubicBezTo>
                  <a:pt x="157909" y="11017"/>
                  <a:pt x="149141" y="21208"/>
                  <a:pt x="143220" y="33051"/>
                </a:cubicBezTo>
                <a:cubicBezTo>
                  <a:pt x="138027" y="43438"/>
                  <a:pt x="139457" y="57033"/>
                  <a:pt x="132203" y="66101"/>
                </a:cubicBezTo>
                <a:cubicBezTo>
                  <a:pt x="123931" y="76440"/>
                  <a:pt x="110169" y="80790"/>
                  <a:pt x="99152" y="88135"/>
                </a:cubicBezTo>
                <a:cubicBezTo>
                  <a:pt x="88135" y="84463"/>
                  <a:pt x="75169" y="84373"/>
                  <a:pt x="66101" y="77118"/>
                </a:cubicBezTo>
                <a:cubicBezTo>
                  <a:pt x="55762" y="68847"/>
                  <a:pt x="56361" y="48985"/>
                  <a:pt x="44068" y="44068"/>
                </a:cubicBezTo>
                <a:cubicBezTo>
                  <a:pt x="33286" y="39755"/>
                  <a:pt x="22034" y="51412"/>
                  <a:pt x="11017" y="55084"/>
                </a:cubicBezTo>
                <a:cubicBezTo>
                  <a:pt x="7345" y="66101"/>
                  <a:pt x="0" y="76522"/>
                  <a:pt x="0" y="88135"/>
                </a:cubicBezTo>
                <a:cubicBezTo>
                  <a:pt x="0" y="110920"/>
                  <a:pt x="6541" y="178335"/>
                  <a:pt x="22034" y="209321"/>
                </a:cubicBezTo>
                <a:cubicBezTo>
                  <a:pt x="27955" y="221164"/>
                  <a:pt x="31143" y="239499"/>
                  <a:pt x="44068" y="242371"/>
                </a:cubicBezTo>
                <a:cubicBezTo>
                  <a:pt x="101537" y="255142"/>
                  <a:pt x="161581" y="249716"/>
                  <a:pt x="220338" y="253388"/>
                </a:cubicBezTo>
                <a:cubicBezTo>
                  <a:pt x="323139" y="241965"/>
                  <a:pt x="330506" y="225846"/>
                  <a:pt x="341523" y="209321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rgbClr val="E7E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5286380" y="6131502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2012 г.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062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25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3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33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5" grpId="0" animBg="1"/>
      <p:bldP spid="33819" grpId="0" animBg="1"/>
      <p:bldP spid="33813" grpId="0" animBg="1"/>
      <p:bldP spid="725030" grpId="0" animBg="1"/>
      <p:bldP spid="37" grpId="0" animBg="1"/>
      <p:bldP spid="33826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3" grpId="0" animBg="1"/>
      <p:bldP spid="34" grpId="0" animBg="1"/>
      <p:bldP spid="35" grpId="0" animBg="1"/>
      <p:bldP spid="36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500174"/>
            <a:ext cx="8608705" cy="4167204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625037" y="2534021"/>
            <a:ext cx="509700" cy="583752"/>
          </a:xfrm>
          <a:custGeom>
            <a:avLst/>
            <a:gdLst>
              <a:gd name="connsiteX0" fmla="*/ 267329 w 509700"/>
              <a:gd name="connsiteY0" fmla="*/ 121044 h 583752"/>
              <a:gd name="connsiteX1" fmla="*/ 234279 w 509700"/>
              <a:gd name="connsiteY1" fmla="*/ 87993 h 583752"/>
              <a:gd name="connsiteX2" fmla="*/ 201228 w 509700"/>
              <a:gd name="connsiteY2" fmla="*/ 76977 h 583752"/>
              <a:gd name="connsiteX3" fmla="*/ 168177 w 509700"/>
              <a:gd name="connsiteY3" fmla="*/ 54943 h 583752"/>
              <a:gd name="connsiteX4" fmla="*/ 146144 w 509700"/>
              <a:gd name="connsiteY4" fmla="*/ 21892 h 583752"/>
              <a:gd name="connsiteX5" fmla="*/ 46992 w 509700"/>
              <a:gd name="connsiteY5" fmla="*/ 21892 h 583752"/>
              <a:gd name="connsiteX6" fmla="*/ 2924 w 509700"/>
              <a:gd name="connsiteY6" fmla="*/ 87993 h 583752"/>
              <a:gd name="connsiteX7" fmla="*/ 13941 w 509700"/>
              <a:gd name="connsiteY7" fmla="*/ 187145 h 583752"/>
              <a:gd name="connsiteX8" fmla="*/ 91059 w 509700"/>
              <a:gd name="connsiteY8" fmla="*/ 275280 h 583752"/>
              <a:gd name="connsiteX9" fmla="*/ 102076 w 509700"/>
              <a:gd name="connsiteY9" fmla="*/ 308331 h 583752"/>
              <a:gd name="connsiteX10" fmla="*/ 157161 w 509700"/>
              <a:gd name="connsiteY10" fmla="*/ 528668 h 583752"/>
              <a:gd name="connsiteX11" fmla="*/ 256312 w 509700"/>
              <a:gd name="connsiteY11" fmla="*/ 572736 h 583752"/>
              <a:gd name="connsiteX12" fmla="*/ 289363 w 509700"/>
              <a:gd name="connsiteY12" fmla="*/ 583752 h 583752"/>
              <a:gd name="connsiteX13" fmla="*/ 366481 w 509700"/>
              <a:gd name="connsiteY13" fmla="*/ 572736 h 583752"/>
              <a:gd name="connsiteX14" fmla="*/ 399532 w 509700"/>
              <a:gd name="connsiteY14" fmla="*/ 539685 h 583752"/>
              <a:gd name="connsiteX15" fmla="*/ 432582 w 509700"/>
              <a:gd name="connsiteY15" fmla="*/ 517651 h 583752"/>
              <a:gd name="connsiteX16" fmla="*/ 465633 w 509700"/>
              <a:gd name="connsiteY16" fmla="*/ 451550 h 583752"/>
              <a:gd name="connsiteX17" fmla="*/ 498683 w 509700"/>
              <a:gd name="connsiteY17" fmla="*/ 429516 h 583752"/>
              <a:gd name="connsiteX18" fmla="*/ 509700 w 509700"/>
              <a:gd name="connsiteY18" fmla="*/ 396466 h 583752"/>
              <a:gd name="connsiteX19" fmla="*/ 476650 w 509700"/>
              <a:gd name="connsiteY19" fmla="*/ 275280 h 583752"/>
              <a:gd name="connsiteX20" fmla="*/ 443599 w 509700"/>
              <a:gd name="connsiteY20" fmla="*/ 253246 h 583752"/>
              <a:gd name="connsiteX21" fmla="*/ 388515 w 509700"/>
              <a:gd name="connsiteY21" fmla="*/ 187145 h 583752"/>
              <a:gd name="connsiteX22" fmla="*/ 322414 w 509700"/>
              <a:gd name="connsiteY22" fmla="*/ 154095 h 583752"/>
              <a:gd name="connsiteX23" fmla="*/ 267329 w 509700"/>
              <a:gd name="connsiteY23" fmla="*/ 121044 h 58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9700" h="583752">
                <a:moveTo>
                  <a:pt x="267329" y="121044"/>
                </a:moveTo>
                <a:cubicBezTo>
                  <a:pt x="252640" y="110027"/>
                  <a:pt x="247243" y="96635"/>
                  <a:pt x="234279" y="87993"/>
                </a:cubicBezTo>
                <a:cubicBezTo>
                  <a:pt x="224617" y="81551"/>
                  <a:pt x="211615" y="82170"/>
                  <a:pt x="201228" y="76977"/>
                </a:cubicBezTo>
                <a:cubicBezTo>
                  <a:pt x="189385" y="71056"/>
                  <a:pt x="179194" y="62288"/>
                  <a:pt x="168177" y="54943"/>
                </a:cubicBezTo>
                <a:cubicBezTo>
                  <a:pt x="160833" y="43926"/>
                  <a:pt x="157640" y="28461"/>
                  <a:pt x="146144" y="21892"/>
                </a:cubicBezTo>
                <a:cubicBezTo>
                  <a:pt x="107834" y="0"/>
                  <a:pt x="83656" y="12726"/>
                  <a:pt x="46992" y="21892"/>
                </a:cubicBezTo>
                <a:cubicBezTo>
                  <a:pt x="32303" y="43926"/>
                  <a:pt x="0" y="61674"/>
                  <a:pt x="2924" y="87993"/>
                </a:cubicBezTo>
                <a:cubicBezTo>
                  <a:pt x="6596" y="121044"/>
                  <a:pt x="3425" y="155597"/>
                  <a:pt x="13941" y="187145"/>
                </a:cubicBezTo>
                <a:cubicBezTo>
                  <a:pt x="32302" y="242228"/>
                  <a:pt x="52501" y="249574"/>
                  <a:pt x="91059" y="275280"/>
                </a:cubicBezTo>
                <a:cubicBezTo>
                  <a:pt x="94731" y="286297"/>
                  <a:pt x="100719" y="296798"/>
                  <a:pt x="102076" y="308331"/>
                </a:cubicBezTo>
                <a:cubicBezTo>
                  <a:pt x="108995" y="367145"/>
                  <a:pt x="87576" y="482277"/>
                  <a:pt x="157161" y="528668"/>
                </a:cubicBezTo>
                <a:cubicBezTo>
                  <a:pt x="209534" y="563584"/>
                  <a:pt x="177653" y="546517"/>
                  <a:pt x="256312" y="572736"/>
                </a:cubicBezTo>
                <a:lnTo>
                  <a:pt x="289363" y="583752"/>
                </a:lnTo>
                <a:cubicBezTo>
                  <a:pt x="315069" y="580080"/>
                  <a:pt x="342371" y="582380"/>
                  <a:pt x="366481" y="572736"/>
                </a:cubicBezTo>
                <a:cubicBezTo>
                  <a:pt x="380947" y="566950"/>
                  <a:pt x="387563" y="549659"/>
                  <a:pt x="399532" y="539685"/>
                </a:cubicBezTo>
                <a:cubicBezTo>
                  <a:pt x="409704" y="531209"/>
                  <a:pt x="421565" y="524996"/>
                  <a:pt x="432582" y="517651"/>
                </a:cubicBezTo>
                <a:cubicBezTo>
                  <a:pt x="441543" y="490770"/>
                  <a:pt x="444276" y="472907"/>
                  <a:pt x="465633" y="451550"/>
                </a:cubicBezTo>
                <a:cubicBezTo>
                  <a:pt x="474995" y="442187"/>
                  <a:pt x="487666" y="436861"/>
                  <a:pt x="498683" y="429516"/>
                </a:cubicBezTo>
                <a:cubicBezTo>
                  <a:pt x="502355" y="418499"/>
                  <a:pt x="509700" y="408079"/>
                  <a:pt x="509700" y="396466"/>
                </a:cubicBezTo>
                <a:cubicBezTo>
                  <a:pt x="509700" y="350851"/>
                  <a:pt x="509444" y="308075"/>
                  <a:pt x="476650" y="275280"/>
                </a:cubicBezTo>
                <a:cubicBezTo>
                  <a:pt x="467287" y="265917"/>
                  <a:pt x="453771" y="261723"/>
                  <a:pt x="443599" y="253246"/>
                </a:cubicBezTo>
                <a:cubicBezTo>
                  <a:pt x="335303" y="163000"/>
                  <a:pt x="475183" y="273811"/>
                  <a:pt x="388515" y="187145"/>
                </a:cubicBezTo>
                <a:cubicBezTo>
                  <a:pt x="351836" y="150467"/>
                  <a:pt x="362733" y="176494"/>
                  <a:pt x="322414" y="154095"/>
                </a:cubicBezTo>
                <a:cubicBezTo>
                  <a:pt x="239426" y="107990"/>
                  <a:pt x="282018" y="132061"/>
                  <a:pt x="267329" y="121044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4180639" y="3382178"/>
            <a:ext cx="262831" cy="220338"/>
          </a:xfrm>
          <a:custGeom>
            <a:avLst/>
            <a:gdLst>
              <a:gd name="connsiteX0" fmla="*/ 259159 w 262831"/>
              <a:gd name="connsiteY0" fmla="*/ 121186 h 220338"/>
              <a:gd name="connsiteX1" fmla="*/ 226108 w 262831"/>
              <a:gd name="connsiteY1" fmla="*/ 110169 h 220338"/>
              <a:gd name="connsiteX2" fmla="*/ 126956 w 262831"/>
              <a:gd name="connsiteY2" fmla="*/ 44068 h 220338"/>
              <a:gd name="connsiteX3" fmla="*/ 93906 w 262831"/>
              <a:gd name="connsiteY3" fmla="*/ 22034 h 220338"/>
              <a:gd name="connsiteX4" fmla="*/ 60855 w 262831"/>
              <a:gd name="connsiteY4" fmla="*/ 0 h 220338"/>
              <a:gd name="connsiteX5" fmla="*/ 16788 w 262831"/>
              <a:gd name="connsiteY5" fmla="*/ 44068 h 220338"/>
              <a:gd name="connsiteX6" fmla="*/ 49838 w 262831"/>
              <a:gd name="connsiteY6" fmla="*/ 55085 h 220338"/>
              <a:gd name="connsiteX7" fmla="*/ 104922 w 262831"/>
              <a:gd name="connsiteY7" fmla="*/ 99152 h 220338"/>
              <a:gd name="connsiteX8" fmla="*/ 126956 w 262831"/>
              <a:gd name="connsiteY8" fmla="*/ 132203 h 220338"/>
              <a:gd name="connsiteX9" fmla="*/ 148990 w 262831"/>
              <a:gd name="connsiteY9" fmla="*/ 198304 h 220338"/>
              <a:gd name="connsiteX10" fmla="*/ 182041 w 262831"/>
              <a:gd name="connsiteY10" fmla="*/ 220338 h 220338"/>
              <a:gd name="connsiteX11" fmla="*/ 204074 w 262831"/>
              <a:gd name="connsiteY11" fmla="*/ 187287 h 220338"/>
              <a:gd name="connsiteX12" fmla="*/ 259159 w 262831"/>
              <a:gd name="connsiteY12" fmla="*/ 121186 h 220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2831" h="220338">
                <a:moveTo>
                  <a:pt x="259159" y="121186"/>
                </a:moveTo>
                <a:cubicBezTo>
                  <a:pt x="262831" y="108333"/>
                  <a:pt x="236260" y="115809"/>
                  <a:pt x="226108" y="110169"/>
                </a:cubicBezTo>
                <a:cubicBezTo>
                  <a:pt x="226107" y="110169"/>
                  <a:pt x="143481" y="55085"/>
                  <a:pt x="126956" y="44068"/>
                </a:cubicBezTo>
                <a:lnTo>
                  <a:pt x="93906" y="22034"/>
                </a:lnTo>
                <a:lnTo>
                  <a:pt x="60855" y="0"/>
                </a:lnTo>
                <a:cubicBezTo>
                  <a:pt x="48263" y="4197"/>
                  <a:pt x="0" y="10492"/>
                  <a:pt x="16788" y="44068"/>
                </a:cubicBezTo>
                <a:cubicBezTo>
                  <a:pt x="21981" y="54455"/>
                  <a:pt x="38821" y="51413"/>
                  <a:pt x="49838" y="55085"/>
                </a:cubicBezTo>
                <a:cubicBezTo>
                  <a:pt x="112987" y="149805"/>
                  <a:pt x="28901" y="38334"/>
                  <a:pt x="104922" y="99152"/>
                </a:cubicBezTo>
                <a:cubicBezTo>
                  <a:pt x="115261" y="107424"/>
                  <a:pt x="121578" y="120103"/>
                  <a:pt x="126956" y="132203"/>
                </a:cubicBezTo>
                <a:cubicBezTo>
                  <a:pt x="136389" y="153427"/>
                  <a:pt x="129665" y="185421"/>
                  <a:pt x="148990" y="198304"/>
                </a:cubicBezTo>
                <a:lnTo>
                  <a:pt x="182041" y="220338"/>
                </a:lnTo>
                <a:cubicBezTo>
                  <a:pt x="189385" y="209321"/>
                  <a:pt x="198697" y="199386"/>
                  <a:pt x="204074" y="187287"/>
                </a:cubicBezTo>
                <a:cubicBezTo>
                  <a:pt x="213507" y="166063"/>
                  <a:pt x="255487" y="134039"/>
                  <a:pt x="259159" y="121186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4759287" y="4226180"/>
            <a:ext cx="422638" cy="417576"/>
          </a:xfrm>
          <a:custGeom>
            <a:avLst/>
            <a:gdLst>
              <a:gd name="connsiteX0" fmla="*/ 264405 w 422638"/>
              <a:gd name="connsiteY0" fmla="*/ 125483 h 417576"/>
              <a:gd name="connsiteX1" fmla="*/ 308472 w 422638"/>
              <a:gd name="connsiteY1" fmla="*/ 202601 h 417576"/>
              <a:gd name="connsiteX2" fmla="*/ 374573 w 422638"/>
              <a:gd name="connsiteY2" fmla="*/ 246668 h 417576"/>
              <a:gd name="connsiteX3" fmla="*/ 396607 w 422638"/>
              <a:gd name="connsiteY3" fmla="*/ 279719 h 417576"/>
              <a:gd name="connsiteX4" fmla="*/ 418641 w 422638"/>
              <a:gd name="connsiteY4" fmla="*/ 345820 h 417576"/>
              <a:gd name="connsiteX5" fmla="*/ 407624 w 422638"/>
              <a:gd name="connsiteY5" fmla="*/ 389887 h 417576"/>
              <a:gd name="connsiteX6" fmla="*/ 132202 w 422638"/>
              <a:gd name="connsiteY6" fmla="*/ 356837 h 417576"/>
              <a:gd name="connsiteX7" fmla="*/ 88135 w 422638"/>
              <a:gd name="connsiteY7" fmla="*/ 290736 h 417576"/>
              <a:gd name="connsiteX8" fmla="*/ 22033 w 422638"/>
              <a:gd name="connsiteY8" fmla="*/ 235651 h 417576"/>
              <a:gd name="connsiteX9" fmla="*/ 0 w 422638"/>
              <a:gd name="connsiteY9" fmla="*/ 202601 h 417576"/>
              <a:gd name="connsiteX10" fmla="*/ 11017 w 422638"/>
              <a:gd name="connsiteY10" fmla="*/ 114466 h 417576"/>
              <a:gd name="connsiteX11" fmla="*/ 22033 w 422638"/>
              <a:gd name="connsiteY11" fmla="*/ 81415 h 417576"/>
              <a:gd name="connsiteX12" fmla="*/ 88135 w 422638"/>
              <a:gd name="connsiteY12" fmla="*/ 37348 h 417576"/>
              <a:gd name="connsiteX13" fmla="*/ 242371 w 422638"/>
              <a:gd name="connsiteY13" fmla="*/ 103449 h 417576"/>
              <a:gd name="connsiteX14" fmla="*/ 264405 w 422638"/>
              <a:gd name="connsiteY14" fmla="*/ 125483 h 41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2638" h="417576">
                <a:moveTo>
                  <a:pt x="264405" y="125483"/>
                </a:moveTo>
                <a:cubicBezTo>
                  <a:pt x="275422" y="142008"/>
                  <a:pt x="294630" y="190489"/>
                  <a:pt x="308472" y="202601"/>
                </a:cubicBezTo>
                <a:cubicBezTo>
                  <a:pt x="328401" y="220039"/>
                  <a:pt x="374573" y="246668"/>
                  <a:pt x="374573" y="246668"/>
                </a:cubicBezTo>
                <a:cubicBezTo>
                  <a:pt x="381918" y="257685"/>
                  <a:pt x="391229" y="267619"/>
                  <a:pt x="396607" y="279719"/>
                </a:cubicBezTo>
                <a:cubicBezTo>
                  <a:pt x="406040" y="300943"/>
                  <a:pt x="418641" y="345820"/>
                  <a:pt x="418641" y="345820"/>
                </a:cubicBezTo>
                <a:cubicBezTo>
                  <a:pt x="414969" y="360509"/>
                  <a:pt x="422638" y="387929"/>
                  <a:pt x="407624" y="389887"/>
                </a:cubicBezTo>
                <a:cubicBezTo>
                  <a:pt x="208426" y="415870"/>
                  <a:pt x="223310" y="417576"/>
                  <a:pt x="132202" y="356837"/>
                </a:cubicBezTo>
                <a:cubicBezTo>
                  <a:pt x="117513" y="334803"/>
                  <a:pt x="110169" y="305425"/>
                  <a:pt x="88135" y="290736"/>
                </a:cubicBezTo>
                <a:cubicBezTo>
                  <a:pt x="55637" y="269071"/>
                  <a:pt x="48541" y="267461"/>
                  <a:pt x="22033" y="235651"/>
                </a:cubicBezTo>
                <a:cubicBezTo>
                  <a:pt x="13557" y="225479"/>
                  <a:pt x="7344" y="213618"/>
                  <a:pt x="0" y="202601"/>
                </a:cubicBezTo>
                <a:cubicBezTo>
                  <a:pt x="3672" y="173223"/>
                  <a:pt x="5721" y="143595"/>
                  <a:pt x="11017" y="114466"/>
                </a:cubicBezTo>
                <a:cubicBezTo>
                  <a:pt x="13094" y="103040"/>
                  <a:pt x="13821" y="89627"/>
                  <a:pt x="22033" y="81415"/>
                </a:cubicBezTo>
                <a:cubicBezTo>
                  <a:pt x="40758" y="62690"/>
                  <a:pt x="88135" y="37348"/>
                  <a:pt x="88135" y="37348"/>
                </a:cubicBezTo>
                <a:cubicBezTo>
                  <a:pt x="297039" y="53418"/>
                  <a:pt x="203577" y="0"/>
                  <a:pt x="242371" y="103449"/>
                </a:cubicBezTo>
                <a:cubicBezTo>
                  <a:pt x="266442" y="167637"/>
                  <a:pt x="253388" y="108958"/>
                  <a:pt x="264405" y="125483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6840768" y="3260993"/>
            <a:ext cx="367365" cy="333876"/>
          </a:xfrm>
          <a:custGeom>
            <a:avLst/>
            <a:gdLst>
              <a:gd name="connsiteX0" fmla="*/ 320196 w 367365"/>
              <a:gd name="connsiteY0" fmla="*/ 0 h 333876"/>
              <a:gd name="connsiteX1" fmla="*/ 154943 w 367365"/>
              <a:gd name="connsiteY1" fmla="*/ 11017 h 333876"/>
              <a:gd name="connsiteX2" fmla="*/ 121892 w 367365"/>
              <a:gd name="connsiteY2" fmla="*/ 33050 h 333876"/>
              <a:gd name="connsiteX3" fmla="*/ 44774 w 367365"/>
              <a:gd name="connsiteY3" fmla="*/ 44067 h 333876"/>
              <a:gd name="connsiteX4" fmla="*/ 11724 w 367365"/>
              <a:gd name="connsiteY4" fmla="*/ 121185 h 333876"/>
              <a:gd name="connsiteX5" fmla="*/ 22740 w 367365"/>
              <a:gd name="connsiteY5" fmla="*/ 154236 h 333876"/>
              <a:gd name="connsiteX6" fmla="*/ 33757 w 367365"/>
              <a:gd name="connsiteY6" fmla="*/ 286438 h 333876"/>
              <a:gd name="connsiteX7" fmla="*/ 199010 w 367365"/>
              <a:gd name="connsiteY7" fmla="*/ 253388 h 333876"/>
              <a:gd name="connsiteX8" fmla="*/ 221044 w 367365"/>
              <a:gd name="connsiteY8" fmla="*/ 220337 h 333876"/>
              <a:gd name="connsiteX9" fmla="*/ 243078 w 367365"/>
              <a:gd name="connsiteY9" fmla="*/ 154236 h 333876"/>
              <a:gd name="connsiteX10" fmla="*/ 276128 w 367365"/>
              <a:gd name="connsiteY10" fmla="*/ 132202 h 333876"/>
              <a:gd name="connsiteX11" fmla="*/ 342230 w 367365"/>
              <a:gd name="connsiteY11" fmla="*/ 99152 h 333876"/>
              <a:gd name="connsiteX12" fmla="*/ 364263 w 367365"/>
              <a:gd name="connsiteY12" fmla="*/ 66101 h 333876"/>
              <a:gd name="connsiteX13" fmla="*/ 309179 w 367365"/>
              <a:gd name="connsiteY13" fmla="*/ 11017 h 333876"/>
              <a:gd name="connsiteX14" fmla="*/ 320196 w 367365"/>
              <a:gd name="connsiteY14" fmla="*/ 0 h 33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7365" h="333876">
                <a:moveTo>
                  <a:pt x="320196" y="0"/>
                </a:moveTo>
                <a:cubicBezTo>
                  <a:pt x="294490" y="0"/>
                  <a:pt x="209398" y="1941"/>
                  <a:pt x="154943" y="11017"/>
                </a:cubicBezTo>
                <a:cubicBezTo>
                  <a:pt x="141883" y="13194"/>
                  <a:pt x="134574" y="29245"/>
                  <a:pt x="121892" y="33050"/>
                </a:cubicBezTo>
                <a:cubicBezTo>
                  <a:pt x="97020" y="40511"/>
                  <a:pt x="70480" y="40395"/>
                  <a:pt x="44774" y="44067"/>
                </a:cubicBezTo>
                <a:cubicBezTo>
                  <a:pt x="26783" y="71054"/>
                  <a:pt x="11724" y="85613"/>
                  <a:pt x="11724" y="121185"/>
                </a:cubicBezTo>
                <a:cubicBezTo>
                  <a:pt x="11724" y="132798"/>
                  <a:pt x="19068" y="143219"/>
                  <a:pt x="22740" y="154236"/>
                </a:cubicBezTo>
                <a:cubicBezTo>
                  <a:pt x="26412" y="198303"/>
                  <a:pt x="0" y="257875"/>
                  <a:pt x="33757" y="286438"/>
                </a:cubicBezTo>
                <a:cubicBezTo>
                  <a:pt x="89821" y="333876"/>
                  <a:pt x="155914" y="282118"/>
                  <a:pt x="199010" y="253388"/>
                </a:cubicBezTo>
                <a:cubicBezTo>
                  <a:pt x="206355" y="242371"/>
                  <a:pt x="215666" y="232437"/>
                  <a:pt x="221044" y="220337"/>
                </a:cubicBezTo>
                <a:cubicBezTo>
                  <a:pt x="230477" y="199113"/>
                  <a:pt x="223753" y="167119"/>
                  <a:pt x="243078" y="154236"/>
                </a:cubicBezTo>
                <a:cubicBezTo>
                  <a:pt x="254095" y="146891"/>
                  <a:pt x="264285" y="138123"/>
                  <a:pt x="276128" y="132202"/>
                </a:cubicBezTo>
                <a:cubicBezTo>
                  <a:pt x="367365" y="86583"/>
                  <a:pt x="247497" y="162304"/>
                  <a:pt x="342230" y="99152"/>
                </a:cubicBezTo>
                <a:cubicBezTo>
                  <a:pt x="349574" y="88135"/>
                  <a:pt x="364263" y="79342"/>
                  <a:pt x="364263" y="66101"/>
                </a:cubicBezTo>
                <a:cubicBezTo>
                  <a:pt x="364263" y="44065"/>
                  <a:pt x="323870" y="18362"/>
                  <a:pt x="309179" y="11017"/>
                </a:cubicBezTo>
                <a:cubicBezTo>
                  <a:pt x="305894" y="9375"/>
                  <a:pt x="345902" y="0"/>
                  <a:pt x="320196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>
            <a:stCxn id="7" idx="1"/>
          </p:cNvCxnSpPr>
          <p:nvPr/>
        </p:nvCxnSpPr>
        <p:spPr>
          <a:xfrm rot="10800000" flipV="1">
            <a:off x="1000100" y="2607462"/>
            <a:ext cx="3500462" cy="35719"/>
          </a:xfrm>
          <a:prstGeom prst="straightConnector1">
            <a:avLst/>
          </a:prstGeom>
          <a:ln w="28575">
            <a:solidFill>
              <a:srgbClr val="FFFFFF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4" idx="2"/>
          </p:cNvCxnSpPr>
          <p:nvPr/>
        </p:nvCxnSpPr>
        <p:spPr>
          <a:xfrm rot="5400000">
            <a:off x="4130022" y="2974744"/>
            <a:ext cx="629076" cy="273929"/>
          </a:xfrm>
          <a:prstGeom prst="straightConnector1">
            <a:avLst/>
          </a:prstGeom>
          <a:ln w="28575">
            <a:solidFill>
              <a:srgbClr val="FFFFFF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7" idx="2"/>
          </p:cNvCxnSpPr>
          <p:nvPr/>
        </p:nvCxnSpPr>
        <p:spPr>
          <a:xfrm rot="16200000" flipH="1">
            <a:off x="4143372" y="3429000"/>
            <a:ext cx="1428762" cy="142878"/>
          </a:xfrm>
          <a:prstGeom prst="straightConnector1">
            <a:avLst/>
          </a:prstGeom>
          <a:ln w="28575">
            <a:solidFill>
              <a:srgbClr val="FFFFFF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929190" y="2714620"/>
            <a:ext cx="1928826" cy="571504"/>
          </a:xfrm>
          <a:prstGeom prst="straightConnector1">
            <a:avLst/>
          </a:prstGeom>
          <a:ln w="28575">
            <a:solidFill>
              <a:srgbClr val="FFFFFF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Блок-схема: альтернативный процесс 6"/>
          <p:cNvSpPr/>
          <p:nvPr/>
        </p:nvSpPr>
        <p:spPr>
          <a:xfrm>
            <a:off x="4500562" y="2428868"/>
            <a:ext cx="571504" cy="357190"/>
          </a:xfrm>
          <a:prstGeom prst="flowChartAlternateProcess">
            <a:avLst/>
          </a:prstGeom>
          <a:solidFill>
            <a:srgbClr val="0000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ВИР</a:t>
            </a:r>
            <a:endParaRPr lang="ru-R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85786" y="214290"/>
            <a:ext cx="60007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FFFFFF"/>
                </a:solidFill>
              </a:rPr>
              <a:t>Зарубежные экспедиции ВИР (2011-2012 гг.)</a:t>
            </a:r>
            <a:endParaRPr lang="ru-RU" sz="2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4"/>
          <p:cNvSpPr>
            <a:spLocks noChangeArrowheads="1"/>
          </p:cNvSpPr>
          <p:nvPr/>
        </p:nvSpPr>
        <p:spPr bwMode="auto">
          <a:xfrm>
            <a:off x="6130056" y="4797152"/>
            <a:ext cx="1538288" cy="1624013"/>
          </a:xfrm>
          <a:prstGeom prst="ellipse">
            <a:avLst/>
          </a:prstGeom>
          <a:solidFill>
            <a:srgbClr val="0000FF"/>
          </a:solidFill>
          <a:ln w="38100" algn="ctr">
            <a:noFill/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3857625" y="1341438"/>
            <a:ext cx="1538288" cy="1624012"/>
          </a:xfrm>
          <a:prstGeom prst="ellipse">
            <a:avLst/>
          </a:prstGeom>
          <a:solidFill>
            <a:srgbClr val="0000FF"/>
          </a:solidFill>
          <a:ln w="38100" algn="ctr">
            <a:noFill/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1692275" y="4787900"/>
            <a:ext cx="1538288" cy="1624013"/>
          </a:xfrm>
          <a:prstGeom prst="ellipse">
            <a:avLst/>
          </a:prstGeom>
          <a:solidFill>
            <a:srgbClr val="0000FF"/>
          </a:solidFill>
          <a:ln w="38100" algn="ctr">
            <a:noFill/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70" name="AutoShape 6"/>
          <p:cNvSpPr>
            <a:spLocks noChangeArrowheads="1"/>
          </p:cNvSpPr>
          <p:nvPr/>
        </p:nvSpPr>
        <p:spPr bwMode="auto">
          <a:xfrm>
            <a:off x="2409825" y="1870075"/>
            <a:ext cx="4552950" cy="394017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lin ang="5400000" scaled="1"/>
          </a:gradFill>
          <a:ln w="76200" cmpd="tri" algn="ctr">
            <a:solidFill>
              <a:srgbClr val="80000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3817938" y="2705100"/>
            <a:ext cx="1352550" cy="3444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0">
                <a:solidFill>
                  <a:srgbClr val="FF9900"/>
                </a:solidFill>
              </a:rPr>
              <a:t>?</a:t>
            </a:r>
            <a:endParaRPr lang="ru-RU" sz="22000">
              <a:solidFill>
                <a:srgbClr val="FF9900"/>
              </a:solidFill>
            </a:endParaRPr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6313488" y="4983163"/>
            <a:ext cx="1171575" cy="1236662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38100" algn="ctr">
            <a:solidFill>
              <a:srgbClr val="FFFF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76" name="Oval 12"/>
          <p:cNvSpPr>
            <a:spLocks noChangeArrowheads="1"/>
          </p:cNvSpPr>
          <p:nvPr/>
        </p:nvSpPr>
        <p:spPr bwMode="auto">
          <a:xfrm>
            <a:off x="1887538" y="4983163"/>
            <a:ext cx="1169987" cy="1236662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38100" algn="ctr">
            <a:solidFill>
              <a:srgbClr val="FFFF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1911350" y="5375275"/>
            <a:ext cx="1692275" cy="5794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dirty="0">
                <a:ln>
                  <a:solidFill>
                    <a:srgbClr val="090A02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ГДЕ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3230563" y="4133850"/>
            <a:ext cx="3516312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Arial Black" pitchFamily="34" charset="0"/>
              </a:rPr>
              <a:t>СОБИРАТЬ</a:t>
            </a:r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4043363" y="1533525"/>
            <a:ext cx="1171575" cy="123666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38100" algn="ctr">
            <a:solidFill>
              <a:srgbClr val="FFFF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048125" y="1924050"/>
            <a:ext cx="1952625" cy="5794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dirty="0">
                <a:ln>
                  <a:solidFill>
                    <a:srgbClr val="090A02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ЧТО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372200" y="5373216"/>
            <a:ext cx="1692275" cy="5794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dirty="0" smtClean="0">
                <a:ln>
                  <a:solidFill>
                    <a:srgbClr val="090A02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КАК</a:t>
            </a:r>
            <a:endParaRPr lang="ru-RU" sz="3200" dirty="0">
              <a:ln>
                <a:solidFill>
                  <a:srgbClr val="090A02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99592" y="44450"/>
            <a:ext cx="6192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Стратегия мобилизации ГРР </a:t>
            </a:r>
          </a:p>
        </p:txBody>
      </p:sp>
    </p:spTree>
    <p:extLst>
      <p:ext uri="{BB962C8B-B14F-4D97-AF65-F5344CB8AC3E}">
        <p14:creationId xmlns:p14="http://schemas.microsoft.com/office/powerpoint/2010/main" val="2844500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27088" y="260350"/>
            <a:ext cx="6016625" cy="8636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Современный алгоритм мобилизации растений состоит из следующих основных позиций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7811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600200"/>
            <a:ext cx="8424862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600" dirty="0" smtClean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ru-RU" sz="2000" b="1" dirty="0" smtClean="0"/>
              <a:t>анализ и оценка мирового генетического разнообразия растений в природе и </a:t>
            </a:r>
            <a:r>
              <a:rPr lang="ru-RU" sz="2000" b="1" dirty="0" err="1" smtClean="0"/>
              <a:t>генбанках</a:t>
            </a:r>
            <a:r>
              <a:rPr lang="ru-RU" sz="2000" b="1" dirty="0" smtClean="0"/>
              <a:t>; 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 smtClean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ru-RU" sz="2000" b="1" dirty="0" smtClean="0"/>
              <a:t>систематическая инвентаризация (ревизия) и оценка генетического разнообразия коллекционного материала в своем </a:t>
            </a:r>
            <a:r>
              <a:rPr lang="ru-RU" sz="2000" b="1" dirty="0" err="1" smtClean="0"/>
              <a:t>генбанке</a:t>
            </a:r>
            <a:r>
              <a:rPr lang="ru-RU" sz="2000" b="1" dirty="0" smtClean="0"/>
              <a:t>; 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 smtClean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ru-RU" sz="2000" b="1" dirty="0" smtClean="0"/>
              <a:t>выявление дефицитов "брешей" в имеющихся в </a:t>
            </a:r>
            <a:r>
              <a:rPr lang="ru-RU" sz="2000" b="1" dirty="0" err="1" smtClean="0"/>
              <a:t>генбанке</a:t>
            </a:r>
            <a:r>
              <a:rPr lang="ru-RU" sz="2000" b="1" dirty="0" smtClean="0"/>
              <a:t> коллекциях; 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 smtClean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ru-RU" sz="2000" b="1" dirty="0" smtClean="0"/>
              <a:t>систематический анализ национальных селекционных программ, выявление и прогнозирование потребностей этих программ в исходном генетическом материале; 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 smtClean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ru-RU" sz="2000" b="1" dirty="0" smtClean="0">
                <a:solidFill>
                  <a:srgbClr val="FF3300"/>
                </a:solidFill>
              </a:rPr>
              <a:t>оценка генетической эрозии и генетической уязвимости образцов коллекций экономически значимых культурных растений и их диких родичей.</a:t>
            </a:r>
            <a:r>
              <a:rPr lang="ru-RU" sz="2000" dirty="0" smtClean="0">
                <a:solidFill>
                  <a:srgbClr val="FF3300"/>
                </a:solidFill>
              </a:rPr>
              <a:t> </a:t>
            </a:r>
            <a:endParaRPr lang="en-US" sz="2000" dirty="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Blip>
                <a:blip r:embed="rId4"/>
              </a:buBlip>
            </a:pPr>
            <a:endParaRPr lang="ru-RU" sz="2000" dirty="0" smtClean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7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47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47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47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47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1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400" dirty="0" smtClean="0"/>
              <a:t>     Концепция генетической эрозии</a:t>
            </a:r>
          </a:p>
        </p:txBody>
      </p:sp>
      <p:sp>
        <p:nvSpPr>
          <p:cNvPr id="27033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11560" y="1268760"/>
            <a:ext cx="8007350" cy="5040313"/>
          </a:xfrm>
          <a:noFill/>
        </p:spPr>
        <p:txBody>
          <a:bodyPr lIns="198000" tIns="154800" rIns="198000" bIns="154800"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>Генетическая эрозия: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dirty="0" smtClean="0"/>
          </a:p>
          <a:p>
            <a:pPr lvl="1" algn="just" eaLnBrk="1" hangingPunct="1">
              <a:lnSpc>
                <a:spcPct val="80000"/>
              </a:lnSpc>
              <a:buFont typeface="Wingdings" pitchFamily="2" charset="2"/>
              <a:buBlip>
                <a:blip r:embed="rId3"/>
              </a:buBlip>
              <a:defRPr/>
            </a:pPr>
            <a:r>
              <a:rPr lang="ru-RU" sz="2000" dirty="0" smtClean="0"/>
              <a:t>потеря генетического материала (генов, генотипов)  особями или популяциями (</a:t>
            </a:r>
            <a:r>
              <a:rPr lang="en-US" sz="2000" dirty="0" smtClean="0"/>
              <a:t>IBPGR</a:t>
            </a:r>
            <a:r>
              <a:rPr lang="ru-RU" sz="2000" dirty="0" smtClean="0"/>
              <a:t>, 1991).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>              </a:t>
            </a:r>
          </a:p>
          <a:p>
            <a:pPr lvl="1" algn="just" eaLnBrk="1" hangingPunct="1">
              <a:lnSpc>
                <a:spcPct val="80000"/>
              </a:lnSpc>
              <a:buFont typeface="Wingdings" pitchFamily="2" charset="2"/>
              <a:buBlip>
                <a:blip r:embed="rId3"/>
              </a:buBlip>
              <a:defRPr/>
            </a:pPr>
            <a:r>
              <a:rPr lang="ru-RU" sz="2000" dirty="0" smtClean="0"/>
              <a:t>процесс стирания генетических ресурсов (информации) биосферы. Это продолжающийся процесс с меняющейся динамикой, относящийся не только к потере генетического разнообразия, но также к потере местообитаний специфического таксона или потери таксона полностью (</a:t>
            </a:r>
            <a:r>
              <a:rPr lang="en-US" sz="2000" dirty="0" smtClean="0"/>
              <a:t>L</a:t>
            </a:r>
            <a:r>
              <a:rPr lang="ru-RU" sz="2000" dirty="0" smtClean="0"/>
              <a:t>. </a:t>
            </a:r>
            <a:r>
              <a:rPr lang="en-US" sz="2000" dirty="0" smtClean="0"/>
              <a:t>D. Robertson et all., 1999).</a:t>
            </a:r>
            <a:endParaRPr lang="ru-RU" sz="2000" dirty="0" smtClean="0"/>
          </a:p>
          <a:p>
            <a:pPr lvl="1" eaLnBrk="1" hangingPunct="1">
              <a:lnSpc>
                <a:spcPct val="80000"/>
              </a:lnSpc>
              <a:buFont typeface="Wingdings" pitchFamily="2" charset="2"/>
              <a:buBlip>
                <a:blip r:embed="rId3"/>
              </a:buBlip>
              <a:defRPr/>
            </a:pPr>
            <a:endParaRPr lang="ru-RU" sz="2000" dirty="0" smtClean="0"/>
          </a:p>
          <a:p>
            <a:pPr lvl="1" algn="just" eaLnBrk="1" hangingPunct="1">
              <a:lnSpc>
                <a:spcPct val="80000"/>
              </a:lnSpc>
              <a:buFont typeface="Wingdings" pitchFamily="2" charset="2"/>
              <a:buBlip>
                <a:blip r:embed="rId3"/>
              </a:buBlip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как постоянное снижение богатства или полное исчезновение обычных локализованных аллелей во времени и  пространстве. Также признано, что самая высокая скорость потерь - у локально адаптированных аллелей (</a:t>
            </a:r>
            <a:r>
              <a:rPr lang="en-US" sz="2000" b="1" dirty="0" smtClean="0">
                <a:solidFill>
                  <a:srgbClr val="FF0000"/>
                </a:solidFill>
              </a:rPr>
              <a:t>FAO</a:t>
            </a:r>
            <a:r>
              <a:rPr lang="ru-RU" sz="2000" b="1" dirty="0" smtClean="0">
                <a:solidFill>
                  <a:srgbClr val="FF0000"/>
                </a:solidFill>
              </a:rPr>
              <a:t>, 1998).</a:t>
            </a:r>
          </a:p>
        </p:txBody>
      </p:sp>
    </p:spTree>
    <p:extLst>
      <p:ext uri="{BB962C8B-B14F-4D97-AF65-F5344CB8AC3E}">
        <p14:creationId xmlns:p14="http://schemas.microsoft.com/office/powerpoint/2010/main" val="7095732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0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0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70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0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70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0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39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525" y="260350"/>
            <a:ext cx="9134475" cy="1143000"/>
          </a:xfrm>
          <a:solidFill>
            <a:srgbClr val="FFFFFF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мобилизации нового генетического материала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необходимо учитывать: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600200"/>
            <a:ext cx="8291512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ru-RU" sz="1800" b="1" dirty="0" smtClean="0"/>
              <a:t>процессы </a:t>
            </a:r>
            <a:r>
              <a:rPr lang="ru-RU" sz="1800" b="1" dirty="0" err="1" smtClean="0"/>
              <a:t>осеверения</a:t>
            </a:r>
            <a:r>
              <a:rPr lang="ru-RU" sz="1800" b="1" dirty="0" smtClean="0"/>
              <a:t> и опустынивания растениеводства в РФ; 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ru-RU" sz="1800" b="1" dirty="0" smtClean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ru-RU" sz="1800" b="1" dirty="0" smtClean="0"/>
              <a:t>оптимизацию и рациональное размещение экономически значимых с-х культур; 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ru-RU" sz="1800" b="1" dirty="0" smtClean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ru-RU" sz="1800" b="1" dirty="0" smtClean="0"/>
              <a:t>совершенствование структуры и размещения </a:t>
            </a:r>
            <a:r>
              <a:rPr lang="ru-RU" sz="1800" b="1" dirty="0" err="1" smtClean="0"/>
              <a:t>селекционно</a:t>
            </a:r>
            <a:r>
              <a:rPr lang="ru-RU" sz="1800" b="1" dirty="0" smtClean="0"/>
              <a:t>-семеноводческих учреждений на территории РФ; 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ru-RU" sz="1800" b="1" dirty="0" smtClean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ru-RU" sz="1800" b="1" dirty="0" smtClean="0"/>
              <a:t>мировые тенденции развития пищевых технологий третьего поколения; 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ru-RU" sz="1800" b="1" dirty="0" smtClean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ru-RU" sz="1800" b="1" dirty="0" err="1" smtClean="0"/>
              <a:t>генресурсы</a:t>
            </a:r>
            <a:r>
              <a:rPr lang="ru-RU" sz="1800" b="1" dirty="0" smtClean="0"/>
              <a:t> как новые источники для </a:t>
            </a:r>
            <a:r>
              <a:rPr lang="ru-RU" sz="1800" b="1" dirty="0" err="1" smtClean="0"/>
              <a:t>био</a:t>
            </a:r>
            <a:r>
              <a:rPr lang="ru-RU" sz="1800" b="1" dirty="0" smtClean="0"/>
              <a:t>- и химических технологий (альтернативные виды топлива и др.); 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ru-RU" sz="1800" b="1" dirty="0" smtClean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ru-RU" sz="1800" b="1" dirty="0" smtClean="0">
                <a:solidFill>
                  <a:srgbClr val="FF3300"/>
                </a:solidFill>
              </a:rPr>
              <a:t>перспективы и последствия глобальных изменений климата.</a:t>
            </a:r>
            <a:r>
              <a:rPr lang="ru-RU" sz="1800" dirty="0" smtClean="0">
                <a:solidFill>
                  <a:srgbClr val="FF3300"/>
                </a:solidFill>
              </a:rPr>
              <a:t> </a:t>
            </a:r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8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8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8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8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8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8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8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8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8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8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8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8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3568" y="188640"/>
            <a:ext cx="6120681" cy="8636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Схема поиска и сбора ГРР </a:t>
            </a:r>
          </a:p>
        </p:txBody>
      </p:sp>
      <p:sp>
        <p:nvSpPr>
          <p:cNvPr id="946179" name="AutoShape 3"/>
          <p:cNvSpPr>
            <a:spLocks noChangeArrowheads="1"/>
          </p:cNvSpPr>
          <p:nvPr/>
        </p:nvSpPr>
        <p:spPr bwMode="auto">
          <a:xfrm>
            <a:off x="3060700" y="1470025"/>
            <a:ext cx="2374900" cy="647700"/>
          </a:xfrm>
          <a:prstGeom prst="flowChartAlternateProcess">
            <a:avLst/>
          </a:prstGeom>
          <a:gradFill rotWithShape="1">
            <a:gsLst>
              <a:gs pos="0">
                <a:srgbClr val="FF0000"/>
              </a:gs>
              <a:gs pos="100000">
                <a:srgbClr val="FF9C9C"/>
              </a:gs>
            </a:gsLst>
            <a:lin ang="5400000" scaled="1"/>
          </a:gradFill>
          <a:ln w="38100" algn="ctr">
            <a:solidFill>
              <a:srgbClr val="090A0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b="1" dirty="0">
                <a:solidFill>
                  <a:srgbClr val="000000"/>
                </a:solidFill>
              </a:rPr>
              <a:t>Поиск и сбор ГРР</a:t>
            </a:r>
          </a:p>
        </p:txBody>
      </p:sp>
      <p:sp>
        <p:nvSpPr>
          <p:cNvPr id="946180" name="AutoShape 4"/>
          <p:cNvSpPr>
            <a:spLocks noChangeArrowheads="1"/>
          </p:cNvSpPr>
          <p:nvPr/>
        </p:nvSpPr>
        <p:spPr bwMode="auto">
          <a:xfrm>
            <a:off x="395288" y="2549525"/>
            <a:ext cx="3600450" cy="717550"/>
          </a:xfrm>
          <a:prstGeom prst="flowChartAlternateProcess">
            <a:avLst/>
          </a:prstGeom>
          <a:gradFill rotWithShape="1">
            <a:gsLst>
              <a:gs pos="0">
                <a:srgbClr val="FF0000"/>
              </a:gs>
              <a:gs pos="100000">
                <a:srgbClr val="FF9C9C"/>
              </a:gs>
            </a:gsLst>
            <a:lin ang="5400000" scaled="1"/>
          </a:gradFill>
          <a:ln w="38100" algn="ctr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700" b="1">
                <a:solidFill>
                  <a:srgbClr val="000000"/>
                </a:solidFill>
              </a:rPr>
              <a:t>Информация в генбанках и НИУ</a:t>
            </a:r>
          </a:p>
        </p:txBody>
      </p:sp>
      <p:sp>
        <p:nvSpPr>
          <p:cNvPr id="946181" name="AutoShape 5"/>
          <p:cNvSpPr>
            <a:spLocks noChangeArrowheads="1"/>
          </p:cNvSpPr>
          <p:nvPr/>
        </p:nvSpPr>
        <p:spPr bwMode="auto">
          <a:xfrm>
            <a:off x="4427538" y="2549525"/>
            <a:ext cx="3744912" cy="719138"/>
          </a:xfrm>
          <a:prstGeom prst="flowChartAlternateProcess">
            <a:avLst/>
          </a:prstGeom>
          <a:gradFill rotWithShape="1">
            <a:gsLst>
              <a:gs pos="0">
                <a:srgbClr val="FF0000"/>
              </a:gs>
              <a:gs pos="100000">
                <a:srgbClr val="FF9C9C"/>
              </a:gs>
            </a:gsLst>
            <a:lin ang="5400000" scaled="1"/>
          </a:gradFill>
          <a:ln w="38100" algn="ctr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700" b="1" dirty="0">
                <a:solidFill>
                  <a:srgbClr val="000000"/>
                </a:solidFill>
              </a:rPr>
              <a:t>Информация по распределению </a:t>
            </a:r>
          </a:p>
          <a:p>
            <a:pPr algn="ctr"/>
            <a:r>
              <a:rPr lang="ru-RU" sz="1700" b="1" dirty="0">
                <a:solidFill>
                  <a:srgbClr val="000000"/>
                </a:solidFill>
              </a:rPr>
              <a:t>ген. разнообразия в природе</a:t>
            </a:r>
          </a:p>
        </p:txBody>
      </p:sp>
      <p:sp>
        <p:nvSpPr>
          <p:cNvPr id="946182" name="AutoShape 6"/>
          <p:cNvSpPr>
            <a:spLocks noChangeArrowheads="1"/>
          </p:cNvSpPr>
          <p:nvPr/>
        </p:nvSpPr>
        <p:spPr bwMode="auto">
          <a:xfrm>
            <a:off x="4500563" y="3630613"/>
            <a:ext cx="3600450" cy="719137"/>
          </a:xfrm>
          <a:prstGeom prst="flowChartAlternateProcess">
            <a:avLst/>
          </a:prstGeom>
          <a:gradFill rotWithShape="1">
            <a:gsLst>
              <a:gs pos="0">
                <a:srgbClr val="FF0000"/>
              </a:gs>
              <a:gs pos="100000">
                <a:srgbClr val="FF9C9C"/>
              </a:gs>
            </a:gsLst>
            <a:lin ang="5400000" scaled="1"/>
          </a:gradFill>
          <a:ln w="38100" algn="ctr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700" b="1" dirty="0">
                <a:solidFill>
                  <a:srgbClr val="000000"/>
                </a:solidFill>
              </a:rPr>
              <a:t>Экспедиционные </a:t>
            </a:r>
          </a:p>
          <a:p>
            <a:pPr algn="ctr"/>
            <a:r>
              <a:rPr lang="ru-RU" sz="1700" b="1" dirty="0">
                <a:solidFill>
                  <a:srgbClr val="000000"/>
                </a:solidFill>
              </a:rPr>
              <a:t>обследования и сбор ГРР</a:t>
            </a:r>
          </a:p>
        </p:txBody>
      </p:sp>
      <p:sp>
        <p:nvSpPr>
          <p:cNvPr id="946183" name="AutoShape 7"/>
          <p:cNvSpPr>
            <a:spLocks noChangeArrowheads="1"/>
          </p:cNvSpPr>
          <p:nvPr/>
        </p:nvSpPr>
        <p:spPr bwMode="auto">
          <a:xfrm>
            <a:off x="395288" y="3630613"/>
            <a:ext cx="3600450" cy="719137"/>
          </a:xfrm>
          <a:prstGeom prst="flowChartAlternateProcess">
            <a:avLst/>
          </a:prstGeom>
          <a:gradFill rotWithShape="1">
            <a:gsLst>
              <a:gs pos="0">
                <a:srgbClr val="FF0000"/>
              </a:gs>
              <a:gs pos="100000">
                <a:srgbClr val="FF9C9C"/>
              </a:gs>
            </a:gsLst>
            <a:lin ang="5400000" scaled="1"/>
          </a:gradFill>
          <a:ln w="38100" algn="ctr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700" b="1" dirty="0">
                <a:solidFill>
                  <a:srgbClr val="000000"/>
                </a:solidFill>
              </a:rPr>
              <a:t>Выписка,</a:t>
            </a:r>
          </a:p>
          <a:p>
            <a:pPr algn="ctr"/>
            <a:r>
              <a:rPr lang="ru-RU" sz="1700" b="1" dirty="0">
                <a:solidFill>
                  <a:srgbClr val="000000"/>
                </a:solidFill>
              </a:rPr>
              <a:t>обмен ГРР</a:t>
            </a:r>
          </a:p>
        </p:txBody>
      </p:sp>
      <p:sp>
        <p:nvSpPr>
          <p:cNvPr id="946184" name="AutoShape 8"/>
          <p:cNvSpPr>
            <a:spLocks noChangeArrowheads="1"/>
          </p:cNvSpPr>
          <p:nvPr/>
        </p:nvSpPr>
        <p:spPr bwMode="auto">
          <a:xfrm>
            <a:off x="4500563" y="4710113"/>
            <a:ext cx="3600450" cy="719137"/>
          </a:xfrm>
          <a:prstGeom prst="flowChartAlternateProcess">
            <a:avLst/>
          </a:prstGeom>
          <a:gradFill rotWithShape="1">
            <a:gsLst>
              <a:gs pos="0">
                <a:srgbClr val="FF0000"/>
              </a:gs>
              <a:gs pos="100000">
                <a:srgbClr val="FF9C9C"/>
              </a:gs>
            </a:gsLst>
            <a:lin ang="5400000" scaled="1"/>
          </a:gradFill>
          <a:ln w="38100" algn="ctr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700" b="1" dirty="0">
                <a:solidFill>
                  <a:srgbClr val="000000"/>
                </a:solidFill>
              </a:rPr>
              <a:t>Размножение и </a:t>
            </a:r>
          </a:p>
          <a:p>
            <a:pPr algn="ctr"/>
            <a:r>
              <a:rPr lang="ru-RU" sz="1700" b="1" dirty="0">
                <a:solidFill>
                  <a:srgbClr val="000000"/>
                </a:solidFill>
              </a:rPr>
              <a:t>изучение ГРР</a:t>
            </a:r>
          </a:p>
        </p:txBody>
      </p:sp>
      <p:cxnSp>
        <p:nvCxnSpPr>
          <p:cNvPr id="946185" name="AutoShape 9"/>
          <p:cNvCxnSpPr>
            <a:cxnSpLocks noChangeShapeType="1"/>
            <a:stCxn id="946179" idx="1"/>
            <a:endCxn id="946180" idx="0"/>
          </p:cNvCxnSpPr>
          <p:nvPr/>
        </p:nvCxnSpPr>
        <p:spPr bwMode="auto">
          <a:xfrm rot="10800000" flipV="1">
            <a:off x="2195513" y="1793875"/>
            <a:ext cx="846137" cy="736600"/>
          </a:xfrm>
          <a:prstGeom prst="bentConnector2">
            <a:avLst/>
          </a:prstGeom>
          <a:noFill/>
          <a:ln w="38100">
            <a:solidFill>
              <a:srgbClr val="090A02"/>
            </a:solidFill>
            <a:miter lim="800000"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6186" name="AutoShape 10"/>
          <p:cNvCxnSpPr>
            <a:cxnSpLocks noChangeShapeType="1"/>
            <a:stCxn id="946179" idx="3"/>
            <a:endCxn id="946181" idx="0"/>
          </p:cNvCxnSpPr>
          <p:nvPr/>
        </p:nvCxnSpPr>
        <p:spPr bwMode="auto">
          <a:xfrm>
            <a:off x="5454650" y="1793875"/>
            <a:ext cx="846138" cy="736600"/>
          </a:xfrm>
          <a:prstGeom prst="bentConnector2">
            <a:avLst/>
          </a:prstGeom>
          <a:noFill/>
          <a:ln w="38100">
            <a:solidFill>
              <a:srgbClr val="090A02"/>
            </a:solidFill>
            <a:miter lim="800000"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6187" name="AutoShape 11"/>
          <p:cNvCxnSpPr>
            <a:cxnSpLocks noChangeShapeType="1"/>
            <a:stCxn id="946181" idx="2"/>
            <a:endCxn id="946182" idx="0"/>
          </p:cNvCxnSpPr>
          <p:nvPr/>
        </p:nvCxnSpPr>
        <p:spPr bwMode="auto">
          <a:xfrm>
            <a:off x="6300788" y="3287713"/>
            <a:ext cx="0" cy="323850"/>
          </a:xfrm>
          <a:prstGeom prst="straightConnector1">
            <a:avLst/>
          </a:prstGeom>
          <a:noFill/>
          <a:ln w="38100">
            <a:solidFill>
              <a:srgbClr val="090A0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6188" name="AutoShape 12"/>
          <p:cNvCxnSpPr>
            <a:cxnSpLocks noChangeShapeType="1"/>
            <a:stCxn id="946182" idx="2"/>
            <a:endCxn id="946184" idx="0"/>
          </p:cNvCxnSpPr>
          <p:nvPr/>
        </p:nvCxnSpPr>
        <p:spPr bwMode="auto">
          <a:xfrm>
            <a:off x="6300788" y="4368800"/>
            <a:ext cx="0" cy="322263"/>
          </a:xfrm>
          <a:prstGeom prst="straightConnector1">
            <a:avLst/>
          </a:prstGeom>
          <a:noFill/>
          <a:ln w="38100">
            <a:solidFill>
              <a:srgbClr val="090A0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6189" name="AutoShape 13"/>
          <p:cNvCxnSpPr>
            <a:cxnSpLocks noChangeShapeType="1"/>
            <a:stCxn id="946180" idx="2"/>
            <a:endCxn id="946183" idx="0"/>
          </p:cNvCxnSpPr>
          <p:nvPr/>
        </p:nvCxnSpPr>
        <p:spPr bwMode="auto">
          <a:xfrm>
            <a:off x="2195513" y="3286125"/>
            <a:ext cx="0" cy="325438"/>
          </a:xfrm>
          <a:prstGeom prst="straightConnector1">
            <a:avLst/>
          </a:prstGeom>
          <a:noFill/>
          <a:ln w="38100">
            <a:solidFill>
              <a:srgbClr val="090A0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46190" name="AutoShape 14"/>
          <p:cNvSpPr>
            <a:spLocks noChangeArrowheads="1"/>
          </p:cNvSpPr>
          <p:nvPr/>
        </p:nvSpPr>
        <p:spPr bwMode="auto">
          <a:xfrm>
            <a:off x="395288" y="4710113"/>
            <a:ext cx="3600450" cy="719137"/>
          </a:xfrm>
          <a:prstGeom prst="flowChartAlternateProcess">
            <a:avLst/>
          </a:prstGeom>
          <a:gradFill rotWithShape="1">
            <a:gsLst>
              <a:gs pos="0">
                <a:srgbClr val="FF0000"/>
              </a:gs>
              <a:gs pos="100000">
                <a:srgbClr val="FF9C9C"/>
              </a:gs>
            </a:gsLst>
            <a:lin ang="5400000" scaled="1"/>
          </a:gradFill>
          <a:ln w="38100" algn="ctr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700" b="1" dirty="0">
                <a:solidFill>
                  <a:srgbClr val="000000"/>
                </a:solidFill>
              </a:rPr>
              <a:t>Хранение ГРР</a:t>
            </a:r>
          </a:p>
          <a:p>
            <a:pPr algn="ctr"/>
            <a:r>
              <a:rPr lang="ru-RU" sz="1700" b="1" dirty="0">
                <a:solidFill>
                  <a:srgbClr val="000000"/>
                </a:solidFill>
              </a:rPr>
              <a:t>в </a:t>
            </a:r>
            <a:r>
              <a:rPr lang="ru-RU" sz="1700" b="1" dirty="0" err="1">
                <a:solidFill>
                  <a:srgbClr val="000000"/>
                </a:solidFill>
              </a:rPr>
              <a:t>генбанке</a:t>
            </a:r>
            <a:endParaRPr lang="ru-RU" sz="1700" b="1" dirty="0">
              <a:solidFill>
                <a:srgbClr val="000000"/>
              </a:solidFill>
            </a:endParaRPr>
          </a:p>
        </p:txBody>
      </p:sp>
      <p:cxnSp>
        <p:nvCxnSpPr>
          <p:cNvPr id="946191" name="AutoShape 15"/>
          <p:cNvCxnSpPr>
            <a:cxnSpLocks noChangeShapeType="1"/>
            <a:stCxn id="946183" idx="2"/>
            <a:endCxn id="946190" idx="0"/>
          </p:cNvCxnSpPr>
          <p:nvPr/>
        </p:nvCxnSpPr>
        <p:spPr bwMode="auto">
          <a:xfrm>
            <a:off x="2195513" y="4368800"/>
            <a:ext cx="0" cy="322263"/>
          </a:xfrm>
          <a:prstGeom prst="straightConnector1">
            <a:avLst/>
          </a:prstGeom>
          <a:noFill/>
          <a:ln w="38100">
            <a:solidFill>
              <a:srgbClr val="090A0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46192" name="AutoShape 16"/>
          <p:cNvSpPr>
            <a:spLocks noChangeArrowheads="1"/>
          </p:cNvSpPr>
          <p:nvPr/>
        </p:nvSpPr>
        <p:spPr bwMode="auto">
          <a:xfrm>
            <a:off x="395288" y="5789613"/>
            <a:ext cx="3600450" cy="719137"/>
          </a:xfrm>
          <a:prstGeom prst="flowChartAlternateProcess">
            <a:avLst/>
          </a:prstGeom>
          <a:gradFill rotWithShape="1">
            <a:gsLst>
              <a:gs pos="0">
                <a:srgbClr val="FF0000"/>
              </a:gs>
              <a:gs pos="100000">
                <a:srgbClr val="FF9C9C"/>
              </a:gs>
            </a:gsLst>
            <a:lin ang="5400000" scaled="1"/>
          </a:gradFill>
          <a:ln w="38100" algn="ctr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700" b="1" dirty="0">
                <a:solidFill>
                  <a:srgbClr val="000000"/>
                </a:solidFill>
              </a:rPr>
              <a:t>Рассылка ГРР</a:t>
            </a:r>
          </a:p>
          <a:p>
            <a:pPr algn="ctr"/>
            <a:r>
              <a:rPr lang="ru-RU" sz="1700" b="1" dirty="0">
                <a:solidFill>
                  <a:srgbClr val="000000"/>
                </a:solidFill>
              </a:rPr>
              <a:t>в </a:t>
            </a:r>
            <a:r>
              <a:rPr lang="ru-RU" sz="1700" b="1" dirty="0" err="1">
                <a:solidFill>
                  <a:srgbClr val="000000"/>
                </a:solidFill>
              </a:rPr>
              <a:t>селекцентры</a:t>
            </a:r>
            <a:r>
              <a:rPr lang="ru-RU" sz="1700" b="1" dirty="0">
                <a:solidFill>
                  <a:srgbClr val="000000"/>
                </a:solidFill>
              </a:rPr>
              <a:t> и НИУ</a:t>
            </a:r>
          </a:p>
        </p:txBody>
      </p:sp>
      <p:cxnSp>
        <p:nvCxnSpPr>
          <p:cNvPr id="946193" name="AutoShape 17"/>
          <p:cNvCxnSpPr>
            <a:cxnSpLocks noChangeShapeType="1"/>
            <a:stCxn id="946190" idx="2"/>
            <a:endCxn id="946192" idx="0"/>
          </p:cNvCxnSpPr>
          <p:nvPr/>
        </p:nvCxnSpPr>
        <p:spPr bwMode="auto">
          <a:xfrm>
            <a:off x="2195513" y="5448300"/>
            <a:ext cx="0" cy="322263"/>
          </a:xfrm>
          <a:prstGeom prst="straightConnector1">
            <a:avLst/>
          </a:prstGeom>
          <a:noFill/>
          <a:ln w="38100">
            <a:solidFill>
              <a:srgbClr val="090A0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6194" name="AutoShape 18"/>
          <p:cNvCxnSpPr>
            <a:cxnSpLocks noChangeShapeType="1"/>
            <a:stCxn id="946184" idx="1"/>
            <a:endCxn id="946190" idx="3"/>
          </p:cNvCxnSpPr>
          <p:nvPr/>
        </p:nvCxnSpPr>
        <p:spPr bwMode="auto">
          <a:xfrm flipH="1">
            <a:off x="4014788" y="5070475"/>
            <a:ext cx="466725" cy="0"/>
          </a:xfrm>
          <a:prstGeom prst="straightConnector1">
            <a:avLst/>
          </a:prstGeom>
          <a:noFill/>
          <a:ln w="38100">
            <a:solidFill>
              <a:srgbClr val="090A0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6195" name="AutoShape 19"/>
          <p:cNvCxnSpPr>
            <a:cxnSpLocks noChangeShapeType="1"/>
            <a:stCxn id="946184" idx="1"/>
            <a:endCxn id="946192" idx="3"/>
          </p:cNvCxnSpPr>
          <p:nvPr/>
        </p:nvCxnSpPr>
        <p:spPr bwMode="auto">
          <a:xfrm rot="10800000" flipV="1">
            <a:off x="4014788" y="5070475"/>
            <a:ext cx="466725" cy="107950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090A02"/>
            </a:solidFill>
            <a:miter lim="800000"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46196" name="AutoShape 20"/>
          <p:cNvSpPr>
            <a:spLocks noChangeArrowheads="1"/>
          </p:cNvSpPr>
          <p:nvPr/>
        </p:nvSpPr>
        <p:spPr bwMode="auto">
          <a:xfrm>
            <a:off x="4500563" y="5789613"/>
            <a:ext cx="3600450" cy="719137"/>
          </a:xfrm>
          <a:prstGeom prst="flowChartAlternateProcess">
            <a:avLst/>
          </a:prstGeom>
          <a:gradFill rotWithShape="1">
            <a:gsLst>
              <a:gs pos="0">
                <a:srgbClr val="FF0000"/>
              </a:gs>
              <a:gs pos="100000">
                <a:srgbClr val="FF9C9C"/>
              </a:gs>
            </a:gsLst>
            <a:lin ang="5400000" scaled="1"/>
          </a:gradFill>
          <a:ln w="38100" algn="ctr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700" b="1" dirty="0">
                <a:solidFill>
                  <a:srgbClr val="000000"/>
                </a:solidFill>
              </a:rPr>
              <a:t>Повторные экспедиционные </a:t>
            </a:r>
          </a:p>
          <a:p>
            <a:pPr algn="ctr"/>
            <a:r>
              <a:rPr lang="ru-RU" sz="1700" b="1" dirty="0">
                <a:solidFill>
                  <a:srgbClr val="000000"/>
                </a:solidFill>
              </a:rPr>
              <a:t>обследования и сборы</a:t>
            </a:r>
          </a:p>
        </p:txBody>
      </p:sp>
      <p:cxnSp>
        <p:nvCxnSpPr>
          <p:cNvPr id="946197" name="AutoShape 21"/>
          <p:cNvCxnSpPr>
            <a:cxnSpLocks noChangeShapeType="1"/>
            <a:stCxn id="946184" idx="2"/>
            <a:endCxn id="946196" idx="0"/>
          </p:cNvCxnSpPr>
          <p:nvPr/>
        </p:nvCxnSpPr>
        <p:spPr bwMode="auto">
          <a:xfrm>
            <a:off x="6300788" y="5448300"/>
            <a:ext cx="0" cy="322263"/>
          </a:xfrm>
          <a:prstGeom prst="straightConnector1">
            <a:avLst/>
          </a:prstGeom>
          <a:noFill/>
          <a:ln w="38100">
            <a:solidFill>
              <a:srgbClr val="090A0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46198" name="AutoShape 22"/>
          <p:cNvSpPr>
            <a:spLocks noChangeArrowheads="1"/>
          </p:cNvSpPr>
          <p:nvPr/>
        </p:nvSpPr>
        <p:spPr bwMode="auto">
          <a:xfrm>
            <a:off x="7942263" y="5589588"/>
            <a:ext cx="1042987" cy="1079500"/>
          </a:xfrm>
          <a:prstGeom prst="flowChartAlternateProcess">
            <a:avLst/>
          </a:prstGeom>
          <a:gradFill rotWithShape="1">
            <a:gsLst>
              <a:gs pos="0">
                <a:srgbClr val="FFFF66"/>
              </a:gs>
              <a:gs pos="100000">
                <a:srgbClr val="FFFFBB"/>
              </a:gs>
            </a:gsLst>
            <a:lin ang="5400000" scaled="1"/>
          </a:gradFill>
          <a:ln w="38100" algn="ctr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i="1">
                <a:solidFill>
                  <a:srgbClr val="008000"/>
                </a:solidFill>
              </a:rPr>
              <a:t>in situ</a:t>
            </a:r>
            <a:r>
              <a:rPr lang="en-US" sz="1700" b="1">
                <a:solidFill>
                  <a:srgbClr val="000000"/>
                </a:solidFill>
              </a:rPr>
              <a:t> </a:t>
            </a:r>
            <a:endParaRPr lang="ru-RU" sz="1700" b="1">
              <a:solidFill>
                <a:srgbClr val="000000"/>
              </a:solidFill>
            </a:endParaRPr>
          </a:p>
          <a:p>
            <a:pPr algn="ctr"/>
            <a:r>
              <a:rPr lang="ru-RU" sz="1700" b="1">
                <a:solidFill>
                  <a:srgbClr val="000000"/>
                </a:solidFill>
              </a:rPr>
              <a:t>сохра-</a:t>
            </a:r>
          </a:p>
          <a:p>
            <a:pPr algn="ctr"/>
            <a:r>
              <a:rPr lang="ru-RU" sz="1700" b="1">
                <a:solidFill>
                  <a:srgbClr val="000000"/>
                </a:solidFill>
              </a:rPr>
              <a:t>нение</a:t>
            </a:r>
          </a:p>
        </p:txBody>
      </p:sp>
      <p:sp>
        <p:nvSpPr>
          <p:cNvPr id="946199" name="AutoShape 23"/>
          <p:cNvSpPr>
            <a:spLocks noChangeArrowheads="1"/>
          </p:cNvSpPr>
          <p:nvPr/>
        </p:nvSpPr>
        <p:spPr bwMode="auto">
          <a:xfrm>
            <a:off x="7942263" y="3486150"/>
            <a:ext cx="1042987" cy="1079500"/>
          </a:xfrm>
          <a:prstGeom prst="flowChartAlternateProcess">
            <a:avLst/>
          </a:prstGeom>
          <a:gradFill rotWithShape="1">
            <a:gsLst>
              <a:gs pos="0">
                <a:srgbClr val="FFFF66"/>
              </a:gs>
              <a:gs pos="100000">
                <a:srgbClr val="FFFFBB"/>
              </a:gs>
            </a:gsLst>
            <a:lin ang="5400000" scaled="1"/>
          </a:gradFill>
          <a:ln w="38100" algn="ctr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i="1">
                <a:solidFill>
                  <a:srgbClr val="008000"/>
                </a:solidFill>
              </a:rPr>
              <a:t>in situ</a:t>
            </a:r>
            <a:r>
              <a:rPr lang="en-US" sz="1700" b="1">
                <a:solidFill>
                  <a:srgbClr val="000000"/>
                </a:solidFill>
              </a:rPr>
              <a:t> </a:t>
            </a:r>
            <a:endParaRPr lang="ru-RU" sz="1700" b="1">
              <a:solidFill>
                <a:srgbClr val="000000"/>
              </a:solidFill>
            </a:endParaRPr>
          </a:p>
          <a:p>
            <a:pPr algn="ctr"/>
            <a:r>
              <a:rPr lang="ru-RU" sz="1700" b="1">
                <a:solidFill>
                  <a:srgbClr val="000000"/>
                </a:solidFill>
              </a:rPr>
              <a:t>сохра-</a:t>
            </a:r>
          </a:p>
          <a:p>
            <a:pPr algn="ctr"/>
            <a:r>
              <a:rPr lang="ru-RU" sz="1700" b="1">
                <a:solidFill>
                  <a:srgbClr val="000000"/>
                </a:solidFill>
              </a:rPr>
              <a:t>нение</a:t>
            </a:r>
          </a:p>
        </p:txBody>
      </p:sp>
    </p:spTree>
    <p:extLst>
      <p:ext uri="{BB962C8B-B14F-4D97-AF65-F5344CB8AC3E}">
        <p14:creationId xmlns:p14="http://schemas.microsoft.com/office/powerpoint/2010/main" val="1837183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4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46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46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46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46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46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46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46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46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46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46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46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46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46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46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46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46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46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46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46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94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46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46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46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4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2" dur="500"/>
                                        <p:tgtEl>
                                          <p:spTgt spid="946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46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46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46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946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94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4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9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46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46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46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94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withGroup">
                            <p:stCondLst>
                              <p:cond delay="7500"/>
                            </p:stCondLst>
                            <p:childTnLst>
                              <p:par>
                                <p:cTn id="10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4" dur="500"/>
                                        <p:tgtEl>
                                          <p:spTgt spid="94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6179" grpId="0" animBg="1"/>
      <p:bldP spid="946180" grpId="0" animBg="1"/>
      <p:bldP spid="946181" grpId="0" animBg="1"/>
      <p:bldP spid="946182" grpId="0" animBg="1"/>
      <p:bldP spid="946183" grpId="0" animBg="1"/>
      <p:bldP spid="946184" grpId="0" animBg="1"/>
      <p:bldP spid="946190" grpId="0" animBg="1"/>
      <p:bldP spid="946192" grpId="0" animBg="1"/>
      <p:bldP spid="946196" grpId="0" animBg="1"/>
      <p:bldP spid="946198" grpId="0" animBg="1"/>
      <p:bldP spid="94619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55576" y="188640"/>
            <a:ext cx="607695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Сравнительная  ценность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аллелей природной популяции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Marshall, Brown,  1975)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0275" name="AutoShape 3"/>
          <p:cNvSpPr>
            <a:spLocks noChangeArrowheads="1"/>
          </p:cNvSpPr>
          <p:nvPr/>
        </p:nvSpPr>
        <p:spPr bwMode="auto">
          <a:xfrm>
            <a:off x="1331913" y="1700213"/>
            <a:ext cx="6408737" cy="790575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FF00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FFFFFF"/>
                </a:solidFill>
              </a:rPr>
              <a:t>Совокупность всех аллелей популяции</a:t>
            </a:r>
          </a:p>
          <a:p>
            <a:pPr algn="ctr"/>
            <a:r>
              <a:rPr lang="ru-RU" b="1">
                <a:solidFill>
                  <a:srgbClr val="FFFFFF"/>
                </a:solidFill>
              </a:rPr>
              <a:t>100%</a:t>
            </a:r>
          </a:p>
        </p:txBody>
      </p:sp>
      <p:sp>
        <p:nvSpPr>
          <p:cNvPr id="950276" name="AutoShape 4"/>
          <p:cNvSpPr>
            <a:spLocks noChangeArrowheads="1"/>
          </p:cNvSpPr>
          <p:nvPr/>
        </p:nvSpPr>
        <p:spPr bwMode="auto">
          <a:xfrm>
            <a:off x="1042988" y="2995613"/>
            <a:ext cx="2520950" cy="865187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FF00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b="1" dirty="0">
                <a:solidFill>
                  <a:srgbClr val="FFFFFF"/>
                </a:solidFill>
              </a:rPr>
              <a:t>Обычные</a:t>
            </a:r>
          </a:p>
          <a:p>
            <a:pPr algn="ctr"/>
            <a:r>
              <a:rPr lang="en-US" b="1" dirty="0">
                <a:solidFill>
                  <a:srgbClr val="FFFFFF"/>
                </a:solidFill>
              </a:rPr>
              <a:t>85%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950277" name="AutoShape 5"/>
          <p:cNvSpPr>
            <a:spLocks noChangeArrowheads="1"/>
          </p:cNvSpPr>
          <p:nvPr/>
        </p:nvSpPr>
        <p:spPr bwMode="auto">
          <a:xfrm>
            <a:off x="5507038" y="2995613"/>
            <a:ext cx="2520950" cy="865187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FF00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FFFFFF"/>
                </a:solidFill>
              </a:rPr>
              <a:t>Редкие</a:t>
            </a:r>
          </a:p>
          <a:p>
            <a:pPr algn="ctr"/>
            <a:r>
              <a:rPr lang="ru-RU" b="1">
                <a:solidFill>
                  <a:srgbClr val="FFFFFF"/>
                </a:solidFill>
              </a:rPr>
              <a:t>15%</a:t>
            </a:r>
          </a:p>
        </p:txBody>
      </p:sp>
      <p:sp>
        <p:nvSpPr>
          <p:cNvPr id="950278" name="AutoShape 6"/>
          <p:cNvSpPr>
            <a:spLocks noChangeArrowheads="1"/>
          </p:cNvSpPr>
          <p:nvPr/>
        </p:nvSpPr>
        <p:spPr bwMode="auto">
          <a:xfrm>
            <a:off x="2413000" y="4365625"/>
            <a:ext cx="1943100" cy="1079500"/>
          </a:xfrm>
          <a:prstGeom prst="roundRect">
            <a:avLst>
              <a:gd name="adj" fmla="val 16667"/>
            </a:avLst>
          </a:prstGeom>
          <a:solidFill>
            <a:srgbClr val="700A0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FF00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Локальные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35%</a:t>
            </a:r>
          </a:p>
        </p:txBody>
      </p:sp>
      <p:sp>
        <p:nvSpPr>
          <p:cNvPr id="950279" name="AutoShape 7"/>
          <p:cNvSpPr>
            <a:spLocks noChangeArrowheads="1"/>
          </p:cNvSpPr>
          <p:nvPr/>
        </p:nvSpPr>
        <p:spPr bwMode="auto">
          <a:xfrm>
            <a:off x="323850" y="4365625"/>
            <a:ext cx="1943100" cy="1079500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FF00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b="1" dirty="0" err="1">
                <a:solidFill>
                  <a:srgbClr val="FFFFFF"/>
                </a:solidFill>
              </a:rPr>
              <a:t>Широкорас</a:t>
            </a:r>
            <a:r>
              <a:rPr lang="ru-RU" b="1" dirty="0">
                <a:solidFill>
                  <a:srgbClr val="FFFFFF"/>
                </a:solidFill>
              </a:rPr>
              <a:t>-</a:t>
            </a:r>
          </a:p>
          <a:p>
            <a:pPr algn="ctr"/>
            <a:r>
              <a:rPr lang="ru-RU" b="1" dirty="0" err="1">
                <a:solidFill>
                  <a:srgbClr val="FFFFFF"/>
                </a:solidFill>
              </a:rPr>
              <a:t>пространенные</a:t>
            </a:r>
            <a:endParaRPr lang="ru-RU" b="1" dirty="0">
              <a:solidFill>
                <a:srgbClr val="FFFFFF"/>
              </a:solidFill>
            </a:endParaRPr>
          </a:p>
          <a:p>
            <a:pPr algn="ctr"/>
            <a:r>
              <a:rPr lang="ru-RU" b="1" dirty="0">
                <a:solidFill>
                  <a:srgbClr val="FFFFFF"/>
                </a:solidFill>
              </a:rPr>
              <a:t>50%</a:t>
            </a:r>
          </a:p>
        </p:txBody>
      </p:sp>
      <p:sp>
        <p:nvSpPr>
          <p:cNvPr id="950280" name="AutoShape 8"/>
          <p:cNvSpPr>
            <a:spLocks noChangeArrowheads="1"/>
          </p:cNvSpPr>
          <p:nvPr/>
        </p:nvSpPr>
        <p:spPr bwMode="auto">
          <a:xfrm>
            <a:off x="6877050" y="4365625"/>
            <a:ext cx="1943100" cy="1079500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FF00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FFFFFF"/>
                </a:solidFill>
              </a:rPr>
              <a:t>Локальные</a:t>
            </a:r>
          </a:p>
          <a:p>
            <a:pPr algn="ctr"/>
            <a:r>
              <a:rPr lang="ru-RU" b="1">
                <a:solidFill>
                  <a:srgbClr val="FFFFFF"/>
                </a:solidFill>
              </a:rPr>
              <a:t>9%</a:t>
            </a:r>
          </a:p>
        </p:txBody>
      </p:sp>
      <p:sp>
        <p:nvSpPr>
          <p:cNvPr id="950281" name="AutoShape 9"/>
          <p:cNvSpPr>
            <a:spLocks noChangeArrowheads="1"/>
          </p:cNvSpPr>
          <p:nvPr/>
        </p:nvSpPr>
        <p:spPr bwMode="auto">
          <a:xfrm>
            <a:off x="4787900" y="4365625"/>
            <a:ext cx="1943100" cy="1079500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FF00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b="1" dirty="0" err="1">
                <a:solidFill>
                  <a:srgbClr val="FFFFFF"/>
                </a:solidFill>
              </a:rPr>
              <a:t>Широкорас</a:t>
            </a:r>
            <a:r>
              <a:rPr lang="ru-RU" b="1" dirty="0">
                <a:solidFill>
                  <a:srgbClr val="FFFFFF"/>
                </a:solidFill>
              </a:rPr>
              <a:t>-</a:t>
            </a:r>
          </a:p>
          <a:p>
            <a:pPr algn="ctr"/>
            <a:r>
              <a:rPr lang="ru-RU" b="1" dirty="0" err="1">
                <a:solidFill>
                  <a:srgbClr val="FFFFFF"/>
                </a:solidFill>
              </a:rPr>
              <a:t>пространенные</a:t>
            </a:r>
            <a:endParaRPr lang="ru-RU" b="1" dirty="0">
              <a:solidFill>
                <a:srgbClr val="FFFFFF"/>
              </a:solidFill>
            </a:endParaRPr>
          </a:p>
          <a:p>
            <a:pPr algn="ctr"/>
            <a:r>
              <a:rPr lang="ru-RU" b="1" dirty="0">
                <a:solidFill>
                  <a:srgbClr val="FFFFFF"/>
                </a:solidFill>
              </a:rPr>
              <a:t>6%</a:t>
            </a:r>
          </a:p>
        </p:txBody>
      </p:sp>
      <p:sp>
        <p:nvSpPr>
          <p:cNvPr id="950282" name="AutoShape 10"/>
          <p:cNvSpPr>
            <a:spLocks noChangeArrowheads="1"/>
          </p:cNvSpPr>
          <p:nvPr/>
        </p:nvSpPr>
        <p:spPr bwMode="auto">
          <a:xfrm>
            <a:off x="3276600" y="5443538"/>
            <a:ext cx="288925" cy="360362"/>
          </a:xfrm>
          <a:prstGeom prst="downArrow">
            <a:avLst>
              <a:gd name="adj1" fmla="val 50000"/>
              <a:gd name="adj2" fmla="val 31181"/>
            </a:avLst>
          </a:prstGeom>
          <a:solidFill>
            <a:srgbClr val="FFFF00"/>
          </a:solidFill>
          <a:ln>
            <a:solidFill>
              <a:srgbClr val="090A02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950283" name="AutoShape 11"/>
          <p:cNvSpPr>
            <a:spLocks noChangeArrowheads="1"/>
          </p:cNvSpPr>
          <p:nvPr/>
        </p:nvSpPr>
        <p:spPr bwMode="auto">
          <a:xfrm>
            <a:off x="2195736" y="5803900"/>
            <a:ext cx="2448272" cy="86546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2">
                <a:lumMod val="75000"/>
              </a:schemeClr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Приоритет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сбора</a:t>
            </a:r>
          </a:p>
        </p:txBody>
      </p:sp>
      <p:cxnSp>
        <p:nvCxnSpPr>
          <p:cNvPr id="950284" name="AutoShape 12"/>
          <p:cNvCxnSpPr>
            <a:cxnSpLocks noChangeShapeType="1"/>
            <a:stCxn id="950275" idx="2"/>
            <a:endCxn id="950276" idx="0"/>
          </p:cNvCxnSpPr>
          <p:nvPr/>
        </p:nvCxnSpPr>
        <p:spPr bwMode="auto">
          <a:xfrm rot="5400000">
            <a:off x="3167856" y="1626395"/>
            <a:ext cx="504825" cy="2233612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090A02"/>
            </a:solidFill>
            <a:miter lim="800000"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0285" name="AutoShape 13"/>
          <p:cNvCxnSpPr>
            <a:cxnSpLocks noChangeShapeType="1"/>
            <a:stCxn id="950275" idx="2"/>
            <a:endCxn id="950277" idx="0"/>
          </p:cNvCxnSpPr>
          <p:nvPr/>
        </p:nvCxnSpPr>
        <p:spPr bwMode="auto">
          <a:xfrm rot="16200000" flipH="1">
            <a:off x="5399881" y="1627982"/>
            <a:ext cx="504825" cy="2230438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090A02"/>
            </a:solidFill>
            <a:miter lim="800000"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0286" name="AutoShape 14"/>
          <p:cNvCxnSpPr>
            <a:cxnSpLocks noChangeShapeType="1"/>
            <a:stCxn id="950276" idx="2"/>
            <a:endCxn id="950279" idx="0"/>
          </p:cNvCxnSpPr>
          <p:nvPr/>
        </p:nvCxnSpPr>
        <p:spPr bwMode="auto">
          <a:xfrm rot="5400000">
            <a:off x="1547019" y="3609181"/>
            <a:ext cx="504825" cy="1008063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090A02"/>
            </a:solidFill>
            <a:miter lim="800000"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0287" name="AutoShape 15"/>
          <p:cNvCxnSpPr>
            <a:cxnSpLocks noChangeShapeType="1"/>
            <a:stCxn id="950276" idx="2"/>
            <a:endCxn id="950278" idx="0"/>
          </p:cNvCxnSpPr>
          <p:nvPr/>
        </p:nvCxnSpPr>
        <p:spPr bwMode="auto">
          <a:xfrm rot="16200000" flipH="1">
            <a:off x="2591594" y="3572669"/>
            <a:ext cx="504825" cy="1081087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090A02"/>
            </a:solidFill>
            <a:miter lim="800000"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0288" name="AutoShape 16"/>
          <p:cNvCxnSpPr>
            <a:cxnSpLocks noChangeShapeType="1"/>
            <a:stCxn id="950277" idx="2"/>
            <a:endCxn id="950281" idx="0"/>
          </p:cNvCxnSpPr>
          <p:nvPr/>
        </p:nvCxnSpPr>
        <p:spPr bwMode="auto">
          <a:xfrm rot="5400000">
            <a:off x="6011069" y="3609181"/>
            <a:ext cx="504825" cy="1008063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090A02"/>
            </a:solidFill>
            <a:miter lim="800000"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0289" name="AutoShape 17"/>
          <p:cNvCxnSpPr>
            <a:cxnSpLocks noChangeShapeType="1"/>
            <a:stCxn id="950277" idx="2"/>
            <a:endCxn id="950280" idx="0"/>
          </p:cNvCxnSpPr>
          <p:nvPr/>
        </p:nvCxnSpPr>
        <p:spPr bwMode="auto">
          <a:xfrm rot="16200000" flipH="1">
            <a:off x="7055644" y="3572669"/>
            <a:ext cx="504825" cy="1081087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090A02"/>
            </a:solidFill>
            <a:miter lim="800000"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01578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0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0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0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50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0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0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50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50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50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50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950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0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50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50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50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50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50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950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950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50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50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50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50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50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50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950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500"/>
                                        <p:tgtEl>
                                          <p:spTgt spid="950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withGroup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50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50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50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50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5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50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50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5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0275" grpId="0" animBg="1"/>
      <p:bldP spid="950276" grpId="0" animBg="1"/>
      <p:bldP spid="950277" grpId="0" animBg="1"/>
      <p:bldP spid="950278" grpId="0" animBg="1"/>
      <p:bldP spid="950279" grpId="0" animBg="1"/>
      <p:bldP spid="950280" grpId="0" animBg="1"/>
      <p:bldP spid="950281" grpId="0" animBg="1"/>
      <p:bldP spid="950282" grpId="0" animBg="1"/>
      <p:bldP spid="9502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r="-1294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71414"/>
            <a:ext cx="6500858" cy="3143272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/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85720" y="142852"/>
            <a:ext cx="6286544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ln w="3175">
                  <a:solidFill>
                    <a:srgbClr val="DABD52"/>
                  </a:solidFill>
                </a:ln>
                <a:solidFill>
                  <a:srgbClr val="003399"/>
                </a:solidFill>
              </a:rPr>
              <a:t>27 октября 1894 года при Ученом Комитете Министерства Земледелия и Государственных Имуществ Российской Империи было учреждено Бюро по Прикладной Ботанике (ныне Государственный научный центр РФ Всероссийский НИИ растениеводства им. Н.И. Вавилова - </a:t>
            </a:r>
            <a:r>
              <a:rPr lang="ru-RU" sz="2400" b="1" dirty="0">
                <a:ln w="3175">
                  <a:solidFill>
                    <a:srgbClr val="DABD52"/>
                  </a:solidFill>
                </a:ln>
                <a:solidFill>
                  <a:srgbClr val="FF0000"/>
                </a:solidFill>
              </a:rPr>
              <a:t>ВИР</a:t>
            </a:r>
            <a:r>
              <a:rPr lang="ru-RU" sz="2400" b="1" dirty="0">
                <a:ln w="3175">
                  <a:solidFill>
                    <a:srgbClr val="DABD52"/>
                  </a:solidFill>
                </a:ln>
                <a:solidFill>
                  <a:srgbClr val="003399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857760"/>
            <a:ext cx="864396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2014 году - </a:t>
            </a:r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ВИРу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 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717675"/>
            <a:ext cx="4570413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Проблемы репрезентативности выборок </a:t>
            </a:r>
          </a:p>
        </p:txBody>
      </p:sp>
      <p:grpSp>
        <p:nvGrpSpPr>
          <p:cNvPr id="948227" name="Group 3"/>
          <p:cNvGrpSpPr>
            <a:grpSpLocks/>
          </p:cNvGrpSpPr>
          <p:nvPr/>
        </p:nvGrpSpPr>
        <p:grpSpPr bwMode="auto">
          <a:xfrm>
            <a:off x="788988" y="1628775"/>
            <a:ext cx="7383462" cy="1800225"/>
            <a:chOff x="497" y="1026"/>
            <a:chExt cx="4651" cy="1134"/>
          </a:xfrm>
        </p:grpSpPr>
        <p:sp>
          <p:nvSpPr>
            <p:cNvPr id="12297" name="AutoShape 4"/>
            <p:cNvSpPr>
              <a:spLocks noChangeArrowheads="1"/>
            </p:cNvSpPr>
            <p:nvPr/>
          </p:nvSpPr>
          <p:spPr bwMode="auto">
            <a:xfrm>
              <a:off x="521" y="1071"/>
              <a:ext cx="4627" cy="1089"/>
            </a:xfrm>
            <a:prstGeom prst="flowChartAlternateProcess">
              <a:avLst/>
            </a:prstGeom>
            <a:gradFill rotWithShape="1">
              <a:gsLst>
                <a:gs pos="0">
                  <a:srgbClr val="333399"/>
                </a:gs>
                <a:gs pos="100000">
                  <a:srgbClr val="262673"/>
                </a:gs>
              </a:gsLst>
              <a:lin ang="5400000" scaled="1"/>
            </a:gradFill>
            <a:ln w="38100" algn="ctr">
              <a:solidFill>
                <a:srgbClr val="333399"/>
              </a:solidFill>
              <a:miter lim="800000"/>
              <a:headEnd/>
              <a:tailEnd type="none" w="lg" len="lg"/>
            </a:ln>
            <a:effectLst>
              <a:outerShdw dist="92457" dir="444327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8" name="Rectangle 5"/>
            <p:cNvSpPr>
              <a:spLocks noChangeArrowheads="1"/>
            </p:cNvSpPr>
            <p:nvPr/>
          </p:nvSpPr>
          <p:spPr bwMode="auto">
            <a:xfrm>
              <a:off x="521" y="1344"/>
              <a:ext cx="4627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99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333399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sz="2400" i="1" dirty="0"/>
            </a:p>
            <a:p>
              <a:pPr algn="ctr"/>
              <a:r>
                <a:rPr lang="ru-RU" sz="2400" i="1" dirty="0"/>
                <a:t>« ...выявить по крайней мере 1 копию различных </a:t>
              </a:r>
            </a:p>
            <a:p>
              <a:pPr algn="ctr"/>
              <a:r>
                <a:rPr lang="ru-RU" sz="2400" i="1" dirty="0"/>
                <a:t>вариантов  аллелей собираемого вида растений»</a:t>
              </a:r>
            </a:p>
            <a:p>
              <a:pPr algn="ctr"/>
              <a:endParaRPr lang="ru-RU" sz="2400" i="1" dirty="0"/>
            </a:p>
          </p:txBody>
        </p:sp>
        <p:sp>
          <p:nvSpPr>
            <p:cNvPr id="12299" name="AutoShape 6"/>
            <p:cNvSpPr>
              <a:spLocks noChangeArrowheads="1"/>
            </p:cNvSpPr>
            <p:nvPr/>
          </p:nvSpPr>
          <p:spPr bwMode="auto">
            <a:xfrm>
              <a:off x="497" y="1026"/>
              <a:ext cx="4651" cy="332"/>
            </a:xfrm>
            <a:prstGeom prst="flowChartAlternateProcess">
              <a:avLst/>
            </a:prstGeom>
            <a:gradFill rotWithShape="1">
              <a:gsLst>
                <a:gs pos="0">
                  <a:srgbClr val="AA2200"/>
                </a:gs>
                <a:gs pos="100000">
                  <a:srgbClr val="FF3300"/>
                </a:gs>
              </a:gsLst>
              <a:lin ang="5400000" scaled="1"/>
            </a:gradFill>
            <a:ln w="38100" algn="ctr">
              <a:solidFill>
                <a:srgbClr val="800000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400" b="1" dirty="0"/>
                <a:t> Идеальная выборка</a:t>
              </a:r>
            </a:p>
          </p:txBody>
        </p:sp>
      </p:grpSp>
      <p:grpSp>
        <p:nvGrpSpPr>
          <p:cNvPr id="948231" name="Group 7"/>
          <p:cNvGrpSpPr>
            <a:grpSpLocks/>
          </p:cNvGrpSpPr>
          <p:nvPr/>
        </p:nvGrpSpPr>
        <p:grpSpPr bwMode="auto">
          <a:xfrm>
            <a:off x="788988" y="3771900"/>
            <a:ext cx="7383462" cy="1744663"/>
            <a:chOff x="497" y="2376"/>
            <a:chExt cx="4651" cy="1099"/>
          </a:xfrm>
        </p:grpSpPr>
        <p:sp>
          <p:nvSpPr>
            <p:cNvPr id="12294" name="AutoShape 8"/>
            <p:cNvSpPr>
              <a:spLocks noChangeArrowheads="1"/>
            </p:cNvSpPr>
            <p:nvPr/>
          </p:nvSpPr>
          <p:spPr bwMode="auto">
            <a:xfrm>
              <a:off x="521" y="2386"/>
              <a:ext cx="4627" cy="1089"/>
            </a:xfrm>
            <a:prstGeom prst="flowChartAlternateProcess">
              <a:avLst/>
            </a:prstGeom>
            <a:gradFill rotWithShape="1">
              <a:gsLst>
                <a:gs pos="0">
                  <a:srgbClr val="333399"/>
                </a:gs>
                <a:gs pos="100000">
                  <a:srgbClr val="262673"/>
                </a:gs>
              </a:gsLst>
              <a:lin ang="5400000" scaled="1"/>
            </a:gradFill>
            <a:ln w="38100" algn="ctr">
              <a:solidFill>
                <a:srgbClr val="333399"/>
              </a:solidFill>
              <a:miter lim="800000"/>
              <a:headEnd/>
              <a:tailEnd type="none" w="lg" len="lg"/>
            </a:ln>
            <a:effectLst>
              <a:outerShdw dist="92457" dir="444327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5" name="AutoShape 9"/>
            <p:cNvSpPr>
              <a:spLocks noChangeArrowheads="1"/>
            </p:cNvSpPr>
            <p:nvPr/>
          </p:nvSpPr>
          <p:spPr bwMode="auto">
            <a:xfrm>
              <a:off x="497" y="2376"/>
              <a:ext cx="4651" cy="332"/>
            </a:xfrm>
            <a:prstGeom prst="flowChartAlternateProcess">
              <a:avLst/>
            </a:prstGeom>
            <a:gradFill rotWithShape="1">
              <a:gsLst>
                <a:gs pos="0">
                  <a:srgbClr val="AA2200"/>
                </a:gs>
                <a:gs pos="100000">
                  <a:srgbClr val="FF3300"/>
                </a:gs>
              </a:gsLst>
              <a:lin ang="5400000" scaled="1"/>
            </a:gradFill>
            <a:ln w="38100" algn="ctr">
              <a:solidFill>
                <a:srgbClr val="800000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8392" dir="4091915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400" b="1"/>
                <a:t> Репрезентативная выборка</a:t>
              </a:r>
            </a:p>
          </p:txBody>
        </p:sp>
        <p:sp>
          <p:nvSpPr>
            <p:cNvPr id="12296" name="Text Box 10"/>
            <p:cNvSpPr txBox="1">
              <a:spLocks noChangeArrowheads="1"/>
            </p:cNvSpPr>
            <p:nvPr/>
          </p:nvSpPr>
          <p:spPr bwMode="auto">
            <a:xfrm>
              <a:off x="521" y="2796"/>
              <a:ext cx="458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99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2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68392" dir="4091915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sz="2400" i="1" dirty="0"/>
                <a:t>« ...собрать по крайней мере 1 копию </a:t>
              </a:r>
            </a:p>
            <a:p>
              <a:pPr algn="ctr" eaLnBrk="1" hangingPunct="1"/>
              <a:r>
                <a:rPr lang="ru-RU" sz="2400" i="1" dirty="0"/>
                <a:t>95% локально обычных аллелей, </a:t>
              </a:r>
            </a:p>
            <a:p>
              <a:pPr algn="ctr" eaLnBrk="1" hangingPunct="1"/>
              <a:r>
                <a:rPr lang="ru-RU" sz="2400" i="1" dirty="0"/>
                <a:t>имеющих место с частотами выше 0,05»</a:t>
              </a:r>
            </a:p>
          </p:txBody>
        </p:sp>
      </p:grpSp>
      <p:sp>
        <p:nvSpPr>
          <p:cNvPr id="948235" name="AutoShape 11"/>
          <p:cNvSpPr>
            <a:spLocks noChangeArrowheads="1"/>
          </p:cNvSpPr>
          <p:nvPr/>
        </p:nvSpPr>
        <p:spPr bwMode="auto">
          <a:xfrm>
            <a:off x="827088" y="5916613"/>
            <a:ext cx="7381875" cy="527050"/>
          </a:xfrm>
          <a:prstGeom prst="flowChartAlternateProcess">
            <a:avLst/>
          </a:prstGeom>
          <a:gradFill rotWithShape="1">
            <a:gsLst>
              <a:gs pos="0">
                <a:srgbClr val="FFFF00">
                  <a:gamma/>
                  <a:shade val="89020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89020"/>
                  <a:invGamma/>
                </a:srgbClr>
              </a:gs>
            </a:gsLst>
            <a:lin ang="5400000" scaled="1"/>
          </a:gradFill>
          <a:ln w="38100" algn="ctr">
            <a:solidFill>
              <a:srgbClr val="F2EC00"/>
            </a:solidFill>
            <a:miter lim="800000"/>
            <a:headEnd/>
            <a:tailEnd type="none" w="lg" len="lg"/>
          </a:ln>
          <a:effectLst>
            <a:outerShdw dist="80322" dir="4293903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50 растений × 50 популяций</a:t>
            </a:r>
          </a:p>
        </p:txBody>
      </p:sp>
    </p:spTree>
    <p:extLst>
      <p:ext uri="{BB962C8B-B14F-4D97-AF65-F5344CB8AC3E}">
        <p14:creationId xmlns:p14="http://schemas.microsoft.com/office/powerpoint/2010/main" val="41111741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4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4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4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48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48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48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823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1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3569" y="260648"/>
            <a:ext cx="6408712" cy="863600"/>
          </a:xfrm>
        </p:spPr>
        <p:txBody>
          <a:bodyPr/>
          <a:lstStyle/>
          <a:p>
            <a:pPr eaLnBrk="1" hangingPunct="1">
              <a:defRPr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Концепция минимального объема выборки</a:t>
            </a:r>
          </a:p>
        </p:txBody>
      </p:sp>
      <p:sp>
        <p:nvSpPr>
          <p:cNvPr id="1331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11560" y="1196752"/>
            <a:ext cx="8007350" cy="5184775"/>
          </a:xfrm>
          <a:gradFill>
            <a:gsLst>
              <a:gs pos="0">
                <a:srgbClr val="008000"/>
              </a:gs>
              <a:gs pos="100000">
                <a:srgbClr val="001900">
                  <a:alpha val="85999"/>
                </a:srgbClr>
              </a:gs>
            </a:gsLst>
          </a:gradFill>
        </p:spPr>
        <p:txBody>
          <a:bodyPr lIns="162000" tIns="190800" rIns="162000" bIns="190800"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Основной концептуальный принцип: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b="1" dirty="0" smtClean="0">
              <a:effectLst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b="1" dirty="0" smtClean="0">
              <a:effectLst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b="1" dirty="0" smtClean="0">
              <a:effectLst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b="1" dirty="0" smtClean="0">
              <a:effectLst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b="1" dirty="0" smtClean="0">
              <a:effectLst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b="1" dirty="0" smtClean="0">
              <a:effectLst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b="1" dirty="0" smtClean="0">
              <a:effectLst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b="1" dirty="0" smtClean="0">
              <a:effectLst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000" b="1" dirty="0" smtClean="0">
              <a:effectLst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000" b="1" dirty="0" smtClean="0">
              <a:effectLst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</a:p>
          <a:p>
            <a:pPr lvl="1" eaLnBrk="1" hangingPunct="1">
              <a:lnSpc>
                <a:spcPct val="80000"/>
              </a:lnSpc>
              <a:spcBef>
                <a:spcPct val="60000"/>
              </a:spcBef>
              <a:buFont typeface="Wingdings" pitchFamily="2" charset="2"/>
              <a:buBlip>
                <a:blip r:embed="rId3"/>
              </a:buBlip>
            </a:pPr>
            <a:r>
              <a:rPr lang="ru-RU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сохранить структуру популяции, не допустив снижения жизнеспособности и минимизировав возможные необратимые генетические и фенотипические изменения;</a:t>
            </a:r>
          </a:p>
          <a:p>
            <a:pPr lvl="1" eaLnBrk="1" hangingPunct="1">
              <a:lnSpc>
                <a:spcPct val="80000"/>
              </a:lnSpc>
              <a:spcBef>
                <a:spcPct val="60000"/>
              </a:spcBef>
              <a:buFont typeface="Wingdings" pitchFamily="2" charset="2"/>
              <a:buBlip>
                <a:blip r:embed="rId3"/>
              </a:buBlip>
            </a:pPr>
            <a:r>
              <a:rPr lang="ru-RU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сохранить  исходный уровень генетического разнообразия.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960810" y="1917477"/>
            <a:ext cx="7345363" cy="2532063"/>
          </a:xfrm>
          <a:prstGeom prst="rect">
            <a:avLst/>
          </a:prstGeom>
          <a:gradFill rotWithShape="1">
            <a:gsLst>
              <a:gs pos="0">
                <a:srgbClr val="F3F317"/>
              </a:gs>
              <a:gs pos="50000">
                <a:srgbClr val="F8F87A"/>
              </a:gs>
              <a:gs pos="100000">
                <a:srgbClr val="F3F317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18800" rIns="162000" bIns="118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450850" indent="-2714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l" eaLnBrk="1" hangingPunct="1">
              <a:buFontTx/>
              <a:buBlip>
                <a:blip r:embed="rId4"/>
              </a:buBlip>
            </a:pPr>
            <a:r>
              <a:rPr lang="ru-RU">
                <a:solidFill>
                  <a:srgbClr val="000099"/>
                </a:solidFill>
              </a:rPr>
              <a:t> </a:t>
            </a:r>
            <a:r>
              <a:rPr lang="en-US" i="1">
                <a:solidFill>
                  <a:srgbClr val="000099"/>
                </a:solidFill>
              </a:rPr>
              <a:t>“</a:t>
            </a:r>
            <a:r>
              <a:rPr lang="ru-RU" i="1">
                <a:solidFill>
                  <a:srgbClr val="000099"/>
                </a:solidFill>
              </a:rPr>
              <a:t>Правило </a:t>
            </a:r>
            <a:r>
              <a:rPr lang="en-US" i="1">
                <a:solidFill>
                  <a:srgbClr val="000099"/>
                </a:solidFill>
              </a:rPr>
              <a:t> </a:t>
            </a:r>
            <a:r>
              <a:rPr lang="ru-RU" i="1">
                <a:solidFill>
                  <a:srgbClr val="000099"/>
                </a:solidFill>
              </a:rPr>
              <a:t>50</a:t>
            </a:r>
            <a:r>
              <a:rPr lang="en-US" i="1">
                <a:solidFill>
                  <a:srgbClr val="000099"/>
                </a:solidFill>
              </a:rPr>
              <a:t>/500” </a:t>
            </a:r>
            <a:r>
              <a:rPr lang="ru-RU" i="1">
                <a:solidFill>
                  <a:srgbClr val="000099"/>
                </a:solidFill>
                <a:cs typeface="Arial" pitchFamily="34" charset="0"/>
              </a:rPr>
              <a:t>—</a:t>
            </a:r>
            <a:r>
              <a:rPr lang="ru-RU" i="1">
                <a:solidFill>
                  <a:srgbClr val="000099"/>
                </a:solidFill>
              </a:rPr>
              <a:t> изолированным популяциям для сохранения генетического разнообразия необходимы по крайней мере 50 особей, а предпочтительнее — 500 особей (</a:t>
            </a:r>
            <a:r>
              <a:rPr lang="en-US" i="1">
                <a:solidFill>
                  <a:srgbClr val="000099"/>
                </a:solidFill>
              </a:rPr>
              <a:t>Franklin</a:t>
            </a:r>
            <a:r>
              <a:rPr lang="ru-RU" i="1">
                <a:solidFill>
                  <a:srgbClr val="000099"/>
                </a:solidFill>
              </a:rPr>
              <a:t>, 1980). </a:t>
            </a:r>
            <a:endParaRPr lang="en-US" i="1">
              <a:solidFill>
                <a:srgbClr val="000099"/>
              </a:solidFill>
            </a:endParaRPr>
          </a:p>
          <a:p>
            <a:pPr algn="l" eaLnBrk="1" hangingPunct="1">
              <a:spcAft>
                <a:spcPct val="35000"/>
              </a:spcAft>
              <a:buFontTx/>
              <a:buBlip>
                <a:blip r:embed="rId4"/>
              </a:buBlip>
            </a:pPr>
            <a:endParaRPr lang="ru-RU" i="1">
              <a:solidFill>
                <a:srgbClr val="000099"/>
              </a:solidFill>
            </a:endParaRPr>
          </a:p>
          <a:p>
            <a:pPr lvl="1" algn="l" eaLnBrk="1" hangingPunct="1">
              <a:buFontTx/>
              <a:buBlip>
                <a:blip r:embed="rId4"/>
              </a:buBlip>
            </a:pPr>
            <a:r>
              <a:rPr lang="ru-RU" i="1">
                <a:solidFill>
                  <a:srgbClr val="000099"/>
                </a:solidFill>
              </a:rPr>
              <a:t>“Правило краткосрочного выживания” — “правило 1%-ного инбридинга” (что соответствует эффективной величине популяции в 50 особей).</a:t>
            </a:r>
          </a:p>
        </p:txBody>
      </p:sp>
    </p:spTree>
    <p:extLst>
      <p:ext uri="{BB962C8B-B14F-4D97-AF65-F5344CB8AC3E}">
        <p14:creationId xmlns:p14="http://schemas.microsoft.com/office/powerpoint/2010/main" val="2787551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36512" y="1196752"/>
            <a:ext cx="9144000" cy="5445125"/>
          </a:xfrm>
          <a:noFill/>
        </p:spPr>
        <p:txBody>
          <a:bodyPr lIns="162000" tIns="190800" rIns="162000" bIns="190800"/>
          <a:lstStyle/>
          <a:p>
            <a:pPr marL="358775" indent="0" algn="ctr" eaLnBrk="1" hangingPunct="1">
              <a:buFont typeface="Wingdings" pitchFamily="2" charset="2"/>
              <a:buNone/>
            </a:pP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</a:p>
        </p:txBody>
      </p:sp>
      <p:sp>
        <p:nvSpPr>
          <p:cNvPr id="95232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3375"/>
            <a:ext cx="7427913" cy="8636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dirty="0" smtClean="0"/>
              <a:t>      Параметры минимального объема выборки</a:t>
            </a:r>
          </a:p>
        </p:txBody>
      </p:sp>
      <p:grpSp>
        <p:nvGrpSpPr>
          <p:cNvPr id="952324" name="Group 4"/>
          <p:cNvGrpSpPr>
            <a:grpSpLocks/>
          </p:cNvGrpSpPr>
          <p:nvPr/>
        </p:nvGrpSpPr>
        <p:grpSpPr bwMode="auto">
          <a:xfrm>
            <a:off x="215900" y="1412652"/>
            <a:ext cx="8640762" cy="5281613"/>
            <a:chOff x="113" y="1026"/>
            <a:chExt cx="5443" cy="3327"/>
          </a:xfrm>
          <a:noFill/>
        </p:grpSpPr>
        <p:sp>
          <p:nvSpPr>
            <p:cNvPr id="15368" name="Text Box 5"/>
            <p:cNvSpPr txBox="1">
              <a:spLocks noChangeArrowheads="1"/>
            </p:cNvSpPr>
            <p:nvPr/>
          </p:nvSpPr>
          <p:spPr bwMode="auto">
            <a:xfrm>
              <a:off x="113" y="1570"/>
              <a:ext cx="2450" cy="26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FF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9625" indent="-28733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buFontTx/>
                <a:buAutoNum type="arabicPeriod"/>
              </a:pPr>
              <a:r>
                <a:rPr lang="ru-RU" b="1" dirty="0">
                  <a:solidFill>
                    <a:schemeClr val="tx2">
                      <a:lumMod val="50000"/>
                    </a:schemeClr>
                  </a:solidFill>
                </a:rPr>
                <a:t>При экспедиционных обследованиях</a:t>
              </a:r>
            </a:p>
            <a:p>
              <a:pPr lvl="1" algn="l" eaLnBrk="1" hangingPunct="1">
                <a:spcBef>
                  <a:spcPct val="50000"/>
                </a:spcBef>
                <a:buFontTx/>
                <a:buBlip>
                  <a:blip r:embed="rId3"/>
                </a:buBlip>
              </a:pPr>
              <a:r>
                <a:rPr lang="ru-RU" b="1" dirty="0">
                  <a:solidFill>
                    <a:srgbClr val="0000CC"/>
                  </a:solidFill>
                </a:rPr>
                <a:t>сортовые </a:t>
              </a:r>
              <a:br>
                <a:rPr lang="ru-RU" b="1" dirty="0">
                  <a:solidFill>
                    <a:srgbClr val="0000CC"/>
                  </a:solidFill>
                </a:rPr>
              </a:br>
              <a:r>
                <a:rPr lang="ru-RU" b="1" dirty="0">
                  <a:solidFill>
                    <a:srgbClr val="0000CC"/>
                  </a:solidFill>
                </a:rPr>
                <a:t>популяции</a:t>
              </a:r>
            </a:p>
            <a:p>
              <a:pPr lvl="1" algn="l" eaLnBrk="1" hangingPunct="1">
                <a:spcBef>
                  <a:spcPct val="50000"/>
                </a:spcBef>
                <a:buFontTx/>
                <a:buBlip>
                  <a:blip r:embed="rId3"/>
                </a:buBlip>
              </a:pPr>
              <a:r>
                <a:rPr lang="ru-RU" b="1" dirty="0">
                  <a:solidFill>
                    <a:srgbClr val="0000CC"/>
                  </a:solidFill>
                </a:rPr>
                <a:t>дикорастущие  популяции</a:t>
              </a:r>
            </a:p>
            <a:p>
              <a:pPr algn="l" eaLnBrk="1" hangingPunct="1"/>
              <a:r>
                <a:rPr lang="ru-RU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</a:p>
            <a:p>
              <a:pPr algn="l" eaLnBrk="1" hangingPunct="1">
                <a:buFontTx/>
                <a:buAutoNum type="arabicPeriod" startAt="2"/>
              </a:pPr>
              <a:r>
                <a:rPr lang="ru-RU" b="1" dirty="0">
                  <a:solidFill>
                    <a:schemeClr val="tx2">
                      <a:lumMod val="50000"/>
                    </a:schemeClr>
                  </a:solidFill>
                </a:rPr>
                <a:t>При восстановлении всхожести  </a:t>
              </a:r>
            </a:p>
            <a:p>
              <a:pPr lvl="1" algn="l" eaLnBrk="1" hangingPunct="1">
                <a:spcBef>
                  <a:spcPct val="50000"/>
                </a:spcBef>
                <a:buFontTx/>
                <a:buBlip>
                  <a:blip r:embed="rId3"/>
                </a:buBlip>
              </a:pPr>
              <a:r>
                <a:rPr lang="ru-RU" b="1" dirty="0">
                  <a:solidFill>
                    <a:srgbClr val="0000CC"/>
                  </a:solidFill>
                </a:rPr>
                <a:t>сортовые </a:t>
              </a:r>
              <a:br>
                <a:rPr lang="ru-RU" b="1" dirty="0">
                  <a:solidFill>
                    <a:srgbClr val="0000CC"/>
                  </a:solidFill>
                </a:rPr>
              </a:br>
              <a:r>
                <a:rPr lang="ru-RU" b="1" dirty="0">
                  <a:solidFill>
                    <a:srgbClr val="0000CC"/>
                  </a:solidFill>
                </a:rPr>
                <a:t>популяции</a:t>
              </a:r>
            </a:p>
            <a:p>
              <a:pPr lvl="1" algn="l" eaLnBrk="1" hangingPunct="1">
                <a:spcBef>
                  <a:spcPct val="50000"/>
                </a:spcBef>
                <a:buFontTx/>
                <a:buBlip>
                  <a:blip r:embed="rId3"/>
                </a:buBlip>
              </a:pPr>
              <a:r>
                <a:rPr lang="ru-RU" b="1" dirty="0">
                  <a:solidFill>
                    <a:srgbClr val="0000CC"/>
                  </a:solidFill>
                </a:rPr>
                <a:t>дикорастущие  популяции</a:t>
              </a:r>
            </a:p>
          </p:txBody>
        </p:sp>
        <p:sp>
          <p:nvSpPr>
            <p:cNvPr id="15369" name="Text Box 6"/>
            <p:cNvSpPr txBox="1">
              <a:spLocks noChangeArrowheads="1"/>
            </p:cNvSpPr>
            <p:nvPr/>
          </p:nvSpPr>
          <p:spPr bwMode="auto">
            <a:xfrm>
              <a:off x="2245" y="1026"/>
              <a:ext cx="1088" cy="332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FF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b="1" dirty="0">
                  <a:solidFill>
                    <a:schemeClr val="tx2">
                      <a:lumMod val="50000"/>
                    </a:schemeClr>
                  </a:solidFill>
                </a:rPr>
                <a:t>Пере-</a:t>
              </a:r>
              <a:br>
                <a:rPr lang="ru-RU" b="1" dirty="0">
                  <a:solidFill>
                    <a:schemeClr val="tx2">
                      <a:lumMod val="50000"/>
                    </a:schemeClr>
                  </a:solidFill>
                </a:rPr>
              </a:br>
              <a:r>
                <a:rPr lang="ru-RU" b="1" dirty="0">
                  <a:solidFill>
                    <a:schemeClr val="tx2">
                      <a:lumMod val="50000"/>
                    </a:schemeClr>
                  </a:solidFill>
                </a:rPr>
                <a:t>крестники</a:t>
              </a:r>
            </a:p>
            <a:p>
              <a:pPr eaLnBrk="1" hangingPunct="1"/>
              <a:r>
                <a:rPr lang="ru-RU" b="1" dirty="0">
                  <a:solidFill>
                    <a:schemeClr val="tx2">
                      <a:lumMod val="50000"/>
                    </a:schemeClr>
                  </a:solidFill>
                </a:rPr>
                <a:t>   </a:t>
              </a:r>
            </a:p>
            <a:p>
              <a:pPr eaLnBrk="1" hangingPunct="1"/>
              <a:endParaRPr lang="ru-RU" b="1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eaLnBrk="1" hangingPunct="1"/>
              <a:endParaRPr lang="ru-RU" b="1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eaLnBrk="1" hangingPunct="1">
                <a:spcBef>
                  <a:spcPct val="130000"/>
                </a:spcBef>
              </a:pPr>
              <a:r>
                <a:rPr lang="ru-RU" b="1" dirty="0">
                  <a:solidFill>
                    <a:srgbClr val="0000CC"/>
                  </a:solidFill>
                </a:rPr>
                <a:t>10 – 20</a:t>
              </a:r>
              <a:br>
                <a:rPr lang="ru-RU" b="1" dirty="0">
                  <a:solidFill>
                    <a:srgbClr val="0000CC"/>
                  </a:solidFill>
                </a:rPr>
              </a:br>
              <a:endParaRPr lang="ru-RU" b="1" dirty="0">
                <a:solidFill>
                  <a:srgbClr val="0000CC"/>
                </a:solidFill>
              </a:endParaRPr>
            </a:p>
            <a:p>
              <a:pPr eaLnBrk="1" hangingPunct="1">
                <a:spcBef>
                  <a:spcPct val="40000"/>
                </a:spcBef>
              </a:pPr>
              <a:r>
                <a:rPr lang="ru-RU" b="1" dirty="0">
                  <a:solidFill>
                    <a:srgbClr val="0000CC"/>
                  </a:solidFill>
                </a:rPr>
                <a:t>30 – 50</a:t>
              </a:r>
            </a:p>
            <a:p>
              <a:pPr eaLnBrk="1" hangingPunct="1"/>
              <a:endParaRPr lang="ru-RU" b="1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eaLnBrk="1" hangingPunct="1"/>
              <a:endParaRPr lang="ru-RU" b="1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eaLnBrk="1" hangingPunct="1"/>
              <a:endParaRPr lang="ru-RU" b="1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eaLnBrk="1" hangingPunct="1"/>
              <a:endParaRPr lang="ru-RU" b="1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eaLnBrk="1" hangingPunct="1">
                <a:spcBef>
                  <a:spcPct val="40000"/>
                </a:spcBef>
              </a:pPr>
              <a:r>
                <a:rPr lang="ru-RU" b="1" dirty="0">
                  <a:solidFill>
                    <a:srgbClr val="0000CC"/>
                  </a:solidFill>
                </a:rPr>
                <a:t>30 – 50</a:t>
              </a:r>
            </a:p>
            <a:p>
              <a:pPr eaLnBrk="1" hangingPunct="1"/>
              <a:endParaRPr lang="ru-RU" b="1" dirty="0">
                <a:solidFill>
                  <a:srgbClr val="0000CC"/>
                </a:solidFill>
              </a:endParaRPr>
            </a:p>
            <a:p>
              <a:pPr eaLnBrk="1" hangingPunct="1">
                <a:spcBef>
                  <a:spcPct val="40000"/>
                </a:spcBef>
              </a:pPr>
              <a:r>
                <a:rPr lang="ru-RU" b="1" dirty="0">
                  <a:solidFill>
                    <a:srgbClr val="0000CC"/>
                  </a:solidFill>
                </a:rPr>
                <a:t>50 – 100</a:t>
              </a:r>
            </a:p>
            <a:p>
              <a:pPr eaLnBrk="1" hangingPunct="1">
                <a:spcBef>
                  <a:spcPct val="40000"/>
                </a:spcBef>
              </a:pPr>
              <a:endParaRPr lang="ru-RU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5370" name="Text Box 7"/>
            <p:cNvSpPr txBox="1">
              <a:spLocks noChangeArrowheads="1"/>
            </p:cNvSpPr>
            <p:nvPr/>
          </p:nvSpPr>
          <p:spPr bwMode="auto">
            <a:xfrm>
              <a:off x="3379" y="1026"/>
              <a:ext cx="1088" cy="332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FF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b="1" dirty="0">
                  <a:solidFill>
                    <a:schemeClr val="tx2">
                      <a:lumMod val="50000"/>
                    </a:schemeClr>
                  </a:solidFill>
                </a:rPr>
                <a:t>Само-</a:t>
              </a:r>
              <a:br>
                <a:rPr lang="ru-RU" b="1" dirty="0">
                  <a:solidFill>
                    <a:schemeClr val="tx2">
                      <a:lumMod val="50000"/>
                    </a:schemeClr>
                  </a:solidFill>
                </a:rPr>
              </a:br>
              <a:r>
                <a:rPr lang="ru-RU" b="1" dirty="0">
                  <a:solidFill>
                    <a:schemeClr val="tx2">
                      <a:lumMod val="50000"/>
                    </a:schemeClr>
                  </a:solidFill>
                </a:rPr>
                <a:t>опылители</a:t>
              </a:r>
            </a:p>
            <a:p>
              <a:pPr eaLnBrk="1" hangingPunct="1"/>
              <a:r>
                <a:rPr lang="ru-RU" b="1" dirty="0">
                  <a:solidFill>
                    <a:schemeClr val="tx2">
                      <a:lumMod val="50000"/>
                    </a:schemeClr>
                  </a:solidFill>
                </a:rPr>
                <a:t>  </a:t>
              </a:r>
            </a:p>
            <a:p>
              <a:pPr eaLnBrk="1" hangingPunct="1"/>
              <a:endParaRPr lang="ru-RU" b="1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eaLnBrk="1" hangingPunct="1"/>
              <a:endParaRPr lang="ru-RU" b="1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eaLnBrk="1" hangingPunct="1">
                <a:spcBef>
                  <a:spcPct val="130000"/>
                </a:spcBef>
              </a:pPr>
              <a:r>
                <a:rPr lang="ru-RU" b="1" dirty="0">
                  <a:solidFill>
                    <a:srgbClr val="0000CC"/>
                  </a:solidFill>
                </a:rPr>
                <a:t>20 – 30</a:t>
              </a:r>
              <a:br>
                <a:rPr lang="ru-RU" b="1" dirty="0">
                  <a:solidFill>
                    <a:srgbClr val="0000CC"/>
                  </a:solidFill>
                </a:rPr>
              </a:br>
              <a:endParaRPr lang="ru-RU" b="1" dirty="0">
                <a:solidFill>
                  <a:srgbClr val="0000CC"/>
                </a:solidFill>
              </a:endParaRPr>
            </a:p>
            <a:p>
              <a:pPr eaLnBrk="1" hangingPunct="1">
                <a:spcBef>
                  <a:spcPct val="40000"/>
                </a:spcBef>
              </a:pPr>
              <a:r>
                <a:rPr lang="ru-RU" b="1" dirty="0">
                  <a:solidFill>
                    <a:srgbClr val="0000CC"/>
                  </a:solidFill>
                </a:rPr>
                <a:t>50 – 100</a:t>
              </a:r>
            </a:p>
            <a:p>
              <a:pPr eaLnBrk="1" hangingPunct="1"/>
              <a:endParaRPr lang="ru-RU" b="1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eaLnBrk="1" hangingPunct="1"/>
              <a:endParaRPr lang="ru-RU" b="1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eaLnBrk="1" hangingPunct="1"/>
              <a:endParaRPr lang="ru-RU" b="1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eaLnBrk="1" hangingPunct="1"/>
              <a:endParaRPr lang="ru-RU" b="1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eaLnBrk="1" hangingPunct="1">
                <a:spcBef>
                  <a:spcPct val="40000"/>
                </a:spcBef>
              </a:pPr>
              <a:r>
                <a:rPr lang="ru-RU" b="1" dirty="0">
                  <a:solidFill>
                    <a:srgbClr val="0000CC"/>
                  </a:solidFill>
                </a:rPr>
                <a:t>50 – 100</a:t>
              </a:r>
            </a:p>
            <a:p>
              <a:pPr eaLnBrk="1" hangingPunct="1"/>
              <a:endParaRPr lang="ru-RU" b="1" dirty="0">
                <a:solidFill>
                  <a:srgbClr val="0000CC"/>
                </a:solidFill>
              </a:endParaRPr>
            </a:p>
            <a:p>
              <a:pPr eaLnBrk="1" hangingPunct="1">
                <a:spcBef>
                  <a:spcPct val="40000"/>
                </a:spcBef>
              </a:pPr>
              <a:r>
                <a:rPr lang="ru-RU" b="1" dirty="0">
                  <a:solidFill>
                    <a:srgbClr val="0000CC"/>
                  </a:solidFill>
                </a:rPr>
                <a:t>100 – 150</a:t>
              </a:r>
            </a:p>
            <a:p>
              <a:pPr eaLnBrk="1" hangingPunct="1">
                <a:spcBef>
                  <a:spcPct val="40000"/>
                </a:spcBef>
              </a:pPr>
              <a:endParaRPr lang="ru-RU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5371" name="Text Box 8"/>
            <p:cNvSpPr txBox="1">
              <a:spLocks noChangeArrowheads="1"/>
            </p:cNvSpPr>
            <p:nvPr/>
          </p:nvSpPr>
          <p:spPr bwMode="auto">
            <a:xfrm>
              <a:off x="4468" y="1026"/>
              <a:ext cx="1088" cy="332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FF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b="1" dirty="0" err="1">
                  <a:solidFill>
                    <a:schemeClr val="tx2">
                      <a:lumMod val="50000"/>
                    </a:schemeClr>
                  </a:solidFill>
                </a:rPr>
                <a:t>Апо</a:t>
              </a:r>
              <a:r>
                <a:rPr lang="ru-RU" b="1" dirty="0">
                  <a:solidFill>
                    <a:schemeClr val="tx2">
                      <a:lumMod val="50000"/>
                    </a:schemeClr>
                  </a:solidFill>
                </a:rPr>
                <a:t>-</a:t>
              </a:r>
              <a:br>
                <a:rPr lang="ru-RU" b="1" dirty="0">
                  <a:solidFill>
                    <a:schemeClr val="tx2">
                      <a:lumMod val="50000"/>
                    </a:schemeClr>
                  </a:solidFill>
                </a:rPr>
              </a:br>
              <a:r>
                <a:rPr lang="ru-RU" b="1" dirty="0" err="1">
                  <a:solidFill>
                    <a:schemeClr val="tx2">
                      <a:lumMod val="50000"/>
                    </a:schemeClr>
                  </a:solidFill>
                </a:rPr>
                <a:t>микты</a:t>
              </a:r>
              <a:r>
                <a:rPr lang="ru-RU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</a:p>
            <a:p>
              <a:pPr eaLnBrk="1" hangingPunct="1"/>
              <a:endParaRPr lang="ru-RU" b="1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eaLnBrk="1" hangingPunct="1"/>
              <a:endParaRPr lang="ru-RU" b="1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eaLnBrk="1" hangingPunct="1"/>
              <a:endParaRPr lang="ru-RU" b="1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eaLnBrk="1" hangingPunct="1">
                <a:spcBef>
                  <a:spcPct val="130000"/>
                </a:spcBef>
              </a:pPr>
              <a:r>
                <a:rPr lang="ru-RU" b="1" dirty="0">
                  <a:solidFill>
                    <a:srgbClr val="0000CC"/>
                  </a:solidFill>
                </a:rPr>
                <a:t>30 – 50</a:t>
              </a:r>
              <a:br>
                <a:rPr lang="ru-RU" b="1" dirty="0">
                  <a:solidFill>
                    <a:srgbClr val="0000CC"/>
                  </a:solidFill>
                </a:rPr>
              </a:br>
              <a:endParaRPr lang="ru-RU" b="1" dirty="0">
                <a:solidFill>
                  <a:srgbClr val="0000CC"/>
                </a:solidFill>
              </a:endParaRPr>
            </a:p>
            <a:p>
              <a:pPr eaLnBrk="1" hangingPunct="1">
                <a:spcBef>
                  <a:spcPct val="40000"/>
                </a:spcBef>
              </a:pPr>
              <a:r>
                <a:rPr lang="ru-RU" b="1" dirty="0">
                  <a:solidFill>
                    <a:srgbClr val="0000CC"/>
                  </a:solidFill>
                </a:rPr>
                <a:t>50 – 150</a:t>
              </a:r>
            </a:p>
            <a:p>
              <a:pPr eaLnBrk="1" hangingPunct="1"/>
              <a:endParaRPr lang="ru-RU" b="1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eaLnBrk="1" hangingPunct="1"/>
              <a:endParaRPr lang="ru-RU" b="1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eaLnBrk="1" hangingPunct="1"/>
              <a:endParaRPr lang="ru-RU" b="1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eaLnBrk="1" hangingPunct="1"/>
              <a:endParaRPr lang="ru-RU" b="1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eaLnBrk="1" hangingPunct="1">
                <a:spcBef>
                  <a:spcPct val="40000"/>
                </a:spcBef>
              </a:pPr>
              <a:r>
                <a:rPr lang="ru-RU" b="1" dirty="0">
                  <a:solidFill>
                    <a:srgbClr val="0000CC"/>
                  </a:solidFill>
                </a:rPr>
                <a:t>100 – 150</a:t>
              </a:r>
            </a:p>
            <a:p>
              <a:pPr eaLnBrk="1" hangingPunct="1"/>
              <a:endParaRPr lang="ru-RU" b="1" dirty="0">
                <a:solidFill>
                  <a:srgbClr val="0000CC"/>
                </a:solidFill>
              </a:endParaRPr>
            </a:p>
            <a:p>
              <a:pPr eaLnBrk="1" hangingPunct="1">
                <a:spcBef>
                  <a:spcPct val="40000"/>
                </a:spcBef>
              </a:pPr>
              <a:r>
                <a:rPr lang="ru-RU" b="1" dirty="0">
                  <a:solidFill>
                    <a:srgbClr val="0000CC"/>
                  </a:solidFill>
                </a:rPr>
                <a:t>100 – 200</a:t>
              </a:r>
            </a:p>
            <a:p>
              <a:pPr eaLnBrk="1" hangingPunct="1">
                <a:spcBef>
                  <a:spcPct val="40000"/>
                </a:spcBef>
              </a:pPr>
              <a:endParaRPr lang="ru-RU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5372" name="Text Box 9"/>
            <p:cNvSpPr txBox="1">
              <a:spLocks noChangeArrowheads="1"/>
            </p:cNvSpPr>
            <p:nvPr/>
          </p:nvSpPr>
          <p:spPr bwMode="auto">
            <a:xfrm>
              <a:off x="113" y="1026"/>
              <a:ext cx="2087" cy="36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FF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1600" dirty="0">
                  <a:solidFill>
                    <a:schemeClr val="tx2">
                      <a:lumMod val="50000"/>
                    </a:schemeClr>
                  </a:solidFill>
                </a:rPr>
                <a:t>Рекомендуемые</a:t>
              </a:r>
              <a:br>
                <a:rPr lang="ru-RU" sz="1600" dirty="0">
                  <a:solidFill>
                    <a:schemeClr val="tx2">
                      <a:lumMod val="50000"/>
                    </a:schemeClr>
                  </a:solidFill>
                </a:rPr>
              </a:br>
              <a:r>
                <a:rPr lang="ru-RU" sz="1600" dirty="0">
                  <a:solidFill>
                    <a:schemeClr val="tx2">
                      <a:lumMod val="50000"/>
                    </a:schemeClr>
                  </a:solidFill>
                </a:rPr>
                <a:t>объемы выборок</a:t>
              </a:r>
            </a:p>
          </p:txBody>
        </p:sp>
      </p:grpSp>
      <p:sp>
        <p:nvSpPr>
          <p:cNvPr id="15365" name="Rectangle 10"/>
          <p:cNvSpPr>
            <a:spLocks noChangeArrowheads="1"/>
          </p:cNvSpPr>
          <p:nvPr/>
        </p:nvSpPr>
        <p:spPr bwMode="auto">
          <a:xfrm>
            <a:off x="3529012" y="1196752"/>
            <a:ext cx="80963" cy="544512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366" name="Rectangle 11"/>
          <p:cNvSpPr>
            <a:spLocks noChangeArrowheads="1"/>
          </p:cNvSpPr>
          <p:nvPr/>
        </p:nvSpPr>
        <p:spPr bwMode="auto">
          <a:xfrm>
            <a:off x="5329237" y="1196752"/>
            <a:ext cx="80963" cy="544512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367" name="Rectangle 12"/>
          <p:cNvSpPr>
            <a:spLocks noChangeArrowheads="1"/>
          </p:cNvSpPr>
          <p:nvPr/>
        </p:nvSpPr>
        <p:spPr bwMode="auto">
          <a:xfrm>
            <a:off x="7200900" y="1196752"/>
            <a:ext cx="80962" cy="544512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23528" y="2132856"/>
            <a:ext cx="8424936" cy="0"/>
          </a:xfrm>
          <a:prstGeom prst="line">
            <a:avLst/>
          </a:prstGeom>
          <a:ln w="28575">
            <a:solidFill>
              <a:srgbClr val="090A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23528" y="4365104"/>
            <a:ext cx="8424936" cy="0"/>
          </a:xfrm>
          <a:prstGeom prst="line">
            <a:avLst/>
          </a:prstGeom>
          <a:ln w="28575">
            <a:solidFill>
              <a:srgbClr val="090A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4980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95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Концепция генофондов (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genepools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культурных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растений</a:t>
            </a:r>
          </a:p>
        </p:txBody>
      </p:sp>
      <p:sp>
        <p:nvSpPr>
          <p:cNvPr id="13721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755650" y="1357313"/>
            <a:ext cx="8007350" cy="4683125"/>
          </a:xfrm>
        </p:spPr>
        <p:txBody>
          <a:bodyPr/>
          <a:lstStyle/>
          <a:p>
            <a:pPr algn="just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FF0000"/>
                </a:solidFill>
              </a:rPr>
              <a:t>Harlan</a:t>
            </a:r>
            <a:r>
              <a:rPr lang="ru-RU" sz="2000" dirty="0">
                <a:solidFill>
                  <a:srgbClr val="FF0000"/>
                </a:solidFill>
              </a:rPr>
              <a:t> и </a:t>
            </a:r>
            <a:r>
              <a:rPr lang="en-US" sz="2000" dirty="0">
                <a:solidFill>
                  <a:srgbClr val="FF0000"/>
                </a:solidFill>
              </a:rPr>
              <a:t>de Wet</a:t>
            </a:r>
            <a:r>
              <a:rPr lang="ru-RU" sz="2000" dirty="0">
                <a:solidFill>
                  <a:srgbClr val="FF0000"/>
                </a:solidFill>
              </a:rPr>
              <a:t> (1971) </a:t>
            </a:r>
            <a:r>
              <a:rPr lang="ru-RU" sz="2000" dirty="0"/>
              <a:t>предложили иерархию категорий культурных видов, в основе которой лежит генофонд. На видовом уровне и выше они различают три категории генофондов </a:t>
            </a:r>
            <a:r>
              <a:rPr lang="en-US" sz="2000" dirty="0"/>
              <a:t>:</a:t>
            </a:r>
            <a:endParaRPr lang="ru-RU" sz="2000" dirty="0"/>
          </a:p>
          <a:p>
            <a:pPr lvl="1" algn="just">
              <a:lnSpc>
                <a:spcPct val="90000"/>
              </a:lnSpc>
              <a:buClr>
                <a:schemeClr val="hlink"/>
              </a:buClr>
              <a:defRPr/>
            </a:pPr>
            <a:r>
              <a:rPr lang="ru-RU" sz="2000" dirty="0">
                <a:solidFill>
                  <a:srgbClr val="FF0000"/>
                </a:solidFill>
              </a:rPr>
              <a:t>Первичный генофонд (GP-1) </a:t>
            </a:r>
            <a:r>
              <a:rPr lang="ru-RU" sz="2000" dirty="0"/>
              <a:t>состоит из культурного вида и тех диких родичей, которые  легко скрещиваются и характеризуются свободным обменом генами.</a:t>
            </a:r>
            <a:endParaRPr lang="en-US" sz="2000" dirty="0"/>
          </a:p>
          <a:p>
            <a:pPr lvl="1" algn="just">
              <a:lnSpc>
                <a:spcPct val="90000"/>
              </a:lnSpc>
              <a:buClr>
                <a:schemeClr val="hlink"/>
              </a:buClr>
              <a:defRPr/>
            </a:pPr>
            <a:r>
              <a:rPr lang="ru-RU" sz="2000" dirty="0">
                <a:solidFill>
                  <a:srgbClr val="FF0000"/>
                </a:solidFill>
              </a:rPr>
              <a:t>Вторичный генофонд (GP-2) </a:t>
            </a:r>
            <a:r>
              <a:rPr lang="ru-RU" sz="2000" dirty="0"/>
              <a:t>представляет собой группу  диких родичей, которые могут скрещиваться с культурным видом, но существует барьеры  при обмене генов.</a:t>
            </a:r>
            <a:endParaRPr lang="en-US" sz="2000" dirty="0"/>
          </a:p>
          <a:p>
            <a:pPr lvl="1" algn="just">
              <a:lnSpc>
                <a:spcPct val="90000"/>
              </a:lnSpc>
              <a:buClr>
                <a:schemeClr val="hlink"/>
              </a:buClr>
              <a:defRPr/>
            </a:pPr>
            <a:r>
              <a:rPr lang="ru-RU" sz="2000" dirty="0">
                <a:solidFill>
                  <a:srgbClr val="FF0000"/>
                </a:solidFill>
              </a:rPr>
              <a:t>Третичный генофонд (GP-3)  </a:t>
            </a:r>
            <a:r>
              <a:rPr lang="ru-RU" sz="2000" dirty="0"/>
              <a:t>включает только те виды, которые могут быть скрещены  с культурным видом только при помощи </a:t>
            </a:r>
            <a:r>
              <a:rPr lang="ru-RU" sz="2000" dirty="0" err="1"/>
              <a:t>биотехнологических</a:t>
            </a:r>
            <a:r>
              <a:rPr lang="ru-RU" sz="2000" dirty="0"/>
              <a:t> методов. Обмен генами возможен только при искусственном переносе. </a:t>
            </a:r>
            <a:endParaRPr lang="en-US" sz="2000" dirty="0"/>
          </a:p>
          <a:p>
            <a:pPr lvl="1" algn="just">
              <a:lnSpc>
                <a:spcPct val="90000"/>
              </a:lnSpc>
              <a:buClr>
                <a:schemeClr val="hlink"/>
              </a:buClr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«</a:t>
            </a:r>
            <a:r>
              <a:rPr lang="ru-RU" sz="2000" dirty="0" err="1" smtClean="0">
                <a:solidFill>
                  <a:srgbClr val="FF0000"/>
                </a:solidFill>
              </a:rPr>
              <a:t>Трансгенозный</a:t>
            </a:r>
            <a:r>
              <a:rPr lang="ru-RU" sz="2000" dirty="0" smtClean="0">
                <a:solidFill>
                  <a:srgbClr val="FF0000"/>
                </a:solidFill>
              </a:rPr>
              <a:t>» генофонд (</a:t>
            </a:r>
            <a:r>
              <a:rPr lang="en-US" sz="2000" dirty="0" smtClean="0">
                <a:solidFill>
                  <a:srgbClr val="FF0000"/>
                </a:solidFill>
              </a:rPr>
              <a:t>GP-4</a:t>
            </a:r>
            <a:r>
              <a:rPr lang="ru-RU" sz="2000" dirty="0" smtClean="0">
                <a:solidFill>
                  <a:srgbClr val="FF0000"/>
                </a:solidFill>
              </a:rPr>
              <a:t>) </a:t>
            </a:r>
            <a:r>
              <a:rPr lang="ru-RU" sz="2000" dirty="0" smtClean="0">
                <a:solidFill>
                  <a:srgbClr val="0000FF"/>
                </a:solidFill>
              </a:rPr>
              <a:t>включает </a:t>
            </a:r>
            <a:r>
              <a:rPr lang="ru-RU" sz="2000" dirty="0" err="1" smtClean="0">
                <a:solidFill>
                  <a:srgbClr val="0000FF"/>
                </a:solidFill>
              </a:rPr>
              <a:t>надродовую</a:t>
            </a:r>
            <a:r>
              <a:rPr lang="ru-RU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(</a:t>
            </a:r>
            <a:r>
              <a:rPr lang="ru-RU" sz="2000" dirty="0" err="1" smtClean="0">
                <a:solidFill>
                  <a:srgbClr val="0000FF"/>
                </a:solidFill>
              </a:rPr>
              <a:t>надтрибовую</a:t>
            </a:r>
            <a:r>
              <a:rPr lang="ru-RU" sz="2000" dirty="0" smtClean="0">
                <a:solidFill>
                  <a:srgbClr val="0000FF"/>
                </a:solidFill>
              </a:rPr>
              <a:t>) изменчивость растений и изменчивость нерастительного происхождения (В. Г. </a:t>
            </a:r>
            <a:r>
              <a:rPr lang="ru-RU" sz="2000" dirty="0" err="1" smtClean="0">
                <a:solidFill>
                  <a:srgbClr val="0000FF"/>
                </a:solidFill>
              </a:rPr>
              <a:t>Конарев</a:t>
            </a:r>
            <a:r>
              <a:rPr lang="ru-RU" sz="2000" dirty="0" smtClean="0">
                <a:solidFill>
                  <a:srgbClr val="0000FF"/>
                </a:solidFill>
              </a:rPr>
              <a:t>, 1986 и др.)</a:t>
            </a:r>
            <a:endParaRPr lang="ru-RU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396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вал 28"/>
          <p:cNvSpPr>
            <a:spLocks noChangeArrowheads="1"/>
          </p:cNvSpPr>
          <p:nvPr/>
        </p:nvSpPr>
        <p:spPr bwMode="auto">
          <a:xfrm>
            <a:off x="1000125" y="1857375"/>
            <a:ext cx="7215188" cy="4714875"/>
          </a:xfrm>
          <a:prstGeom prst="ellipse">
            <a:avLst/>
          </a:prstGeom>
          <a:solidFill>
            <a:srgbClr val="FFFFCC"/>
          </a:solidFill>
          <a:ln w="76200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1331913" y="1916113"/>
            <a:ext cx="6553200" cy="4148137"/>
            <a:chOff x="839" y="1207"/>
            <a:chExt cx="4128" cy="2613"/>
          </a:xfrm>
        </p:grpSpPr>
        <p:sp>
          <p:nvSpPr>
            <p:cNvPr id="7198" name="Oval 2"/>
            <p:cNvSpPr>
              <a:spLocks noChangeArrowheads="1"/>
            </p:cNvSpPr>
            <p:nvPr/>
          </p:nvSpPr>
          <p:spPr bwMode="auto">
            <a:xfrm>
              <a:off x="839" y="1207"/>
              <a:ext cx="4128" cy="2613"/>
            </a:xfrm>
            <a:prstGeom prst="ellipse">
              <a:avLst/>
            </a:prstGeom>
            <a:solidFill>
              <a:srgbClr val="FF6600"/>
            </a:solidFill>
            <a:ln w="317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99" name="Text Box 13"/>
            <p:cNvSpPr txBox="1">
              <a:spLocks noChangeArrowheads="1"/>
            </p:cNvSpPr>
            <p:nvPr/>
          </p:nvSpPr>
          <p:spPr bwMode="auto">
            <a:xfrm>
              <a:off x="2250" y="3507"/>
              <a:ext cx="11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en-US">
                  <a:solidFill>
                    <a:srgbClr val="000000"/>
                  </a:solidFill>
                </a:rPr>
                <a:t>M. daghestanica</a:t>
              </a:r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43367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6632"/>
            <a:ext cx="7499350" cy="8636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Генофонды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genepools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Medicago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ssp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1665288" y="1998663"/>
            <a:ext cx="5970587" cy="3484562"/>
            <a:chOff x="1049" y="1259"/>
            <a:chExt cx="3761" cy="2195"/>
          </a:xfrm>
        </p:grpSpPr>
        <p:sp>
          <p:nvSpPr>
            <p:cNvPr id="7196" name="Oval 3"/>
            <p:cNvSpPr>
              <a:spLocks noChangeArrowheads="1"/>
            </p:cNvSpPr>
            <p:nvPr/>
          </p:nvSpPr>
          <p:spPr bwMode="auto">
            <a:xfrm>
              <a:off x="1049" y="1259"/>
              <a:ext cx="3761" cy="2195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97" name="Text Box 14"/>
            <p:cNvSpPr txBox="1">
              <a:spLocks noChangeArrowheads="1"/>
            </p:cNvSpPr>
            <p:nvPr/>
          </p:nvSpPr>
          <p:spPr bwMode="auto">
            <a:xfrm>
              <a:off x="2407" y="3140"/>
              <a:ext cx="8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en-US">
                  <a:solidFill>
                    <a:srgbClr val="000000"/>
                  </a:solidFill>
                </a:rPr>
                <a:t>M.  saxatilis</a:t>
              </a:r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1995488" y="2081213"/>
            <a:ext cx="5308600" cy="2819400"/>
            <a:chOff x="1257" y="1311"/>
            <a:chExt cx="3344" cy="1776"/>
          </a:xfrm>
        </p:grpSpPr>
        <p:sp>
          <p:nvSpPr>
            <p:cNvPr id="7194" name="Oval 4"/>
            <p:cNvSpPr>
              <a:spLocks noChangeArrowheads="1"/>
            </p:cNvSpPr>
            <p:nvPr/>
          </p:nvSpPr>
          <p:spPr bwMode="auto">
            <a:xfrm>
              <a:off x="1257" y="1311"/>
              <a:ext cx="3344" cy="1776"/>
            </a:xfrm>
            <a:prstGeom prst="ellipse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95" name="Text Box 12"/>
            <p:cNvSpPr txBox="1">
              <a:spLocks noChangeArrowheads="1"/>
            </p:cNvSpPr>
            <p:nvPr/>
          </p:nvSpPr>
          <p:spPr bwMode="auto">
            <a:xfrm>
              <a:off x="2355" y="2775"/>
              <a:ext cx="96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en-US">
                  <a:solidFill>
                    <a:srgbClr val="000000"/>
                  </a:solidFill>
                </a:rPr>
                <a:t>M. cancellata</a:t>
              </a:r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2492375" y="2165350"/>
            <a:ext cx="4313238" cy="2155825"/>
            <a:chOff x="1570" y="1364"/>
            <a:chExt cx="2717" cy="1358"/>
          </a:xfrm>
        </p:grpSpPr>
        <p:sp>
          <p:nvSpPr>
            <p:cNvPr id="7192" name="Oval 5"/>
            <p:cNvSpPr>
              <a:spLocks noChangeArrowheads="1"/>
            </p:cNvSpPr>
            <p:nvPr/>
          </p:nvSpPr>
          <p:spPr bwMode="auto">
            <a:xfrm>
              <a:off x="1570" y="1364"/>
              <a:ext cx="2717" cy="1358"/>
            </a:xfrm>
            <a:prstGeom prst="ellipse">
              <a:avLst/>
            </a:prstGeom>
            <a:solidFill>
              <a:srgbClr val="008000"/>
            </a:solidFill>
            <a:ln w="34925">
              <a:solidFill>
                <a:srgbClr val="3399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93" name="Text Box 11"/>
            <p:cNvSpPr txBox="1">
              <a:spLocks noChangeArrowheads="1"/>
            </p:cNvSpPr>
            <p:nvPr/>
          </p:nvSpPr>
          <p:spPr bwMode="auto">
            <a:xfrm>
              <a:off x="2407" y="2409"/>
              <a:ext cx="8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en-US" dirty="0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M. </a:t>
              </a:r>
              <a:r>
                <a:rPr lang="en-US" dirty="0" err="1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papillosa</a:t>
              </a:r>
              <a:endParaRPr lang="ru-RU" dirty="0">
                <a:solidFill>
                  <a:schemeClr val="tx1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2992438" y="2247900"/>
            <a:ext cx="3316287" cy="1576388"/>
            <a:chOff x="1885" y="1416"/>
            <a:chExt cx="2089" cy="993"/>
          </a:xfrm>
        </p:grpSpPr>
        <p:sp>
          <p:nvSpPr>
            <p:cNvPr id="7190" name="Oval 6"/>
            <p:cNvSpPr>
              <a:spLocks noChangeArrowheads="1"/>
            </p:cNvSpPr>
            <p:nvPr/>
          </p:nvSpPr>
          <p:spPr bwMode="auto">
            <a:xfrm>
              <a:off x="1885" y="1416"/>
              <a:ext cx="2089" cy="99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91" name="Text Box 10"/>
            <p:cNvSpPr txBox="1">
              <a:spLocks noChangeArrowheads="1"/>
            </p:cNvSpPr>
            <p:nvPr/>
          </p:nvSpPr>
          <p:spPr bwMode="auto">
            <a:xfrm>
              <a:off x="2407" y="2043"/>
              <a:ext cx="8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en-US">
                  <a:solidFill>
                    <a:srgbClr val="000000"/>
                  </a:solidFill>
                </a:rPr>
                <a:t>M. prostrata</a:t>
              </a:r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43368" name="Oval 8"/>
          <p:cNvSpPr>
            <a:spLocks noChangeArrowheads="1"/>
          </p:cNvSpPr>
          <p:nvPr/>
        </p:nvSpPr>
        <p:spPr bwMode="auto">
          <a:xfrm>
            <a:off x="3654425" y="2332038"/>
            <a:ext cx="1990725" cy="827087"/>
          </a:xfrm>
          <a:prstGeom prst="ellipse">
            <a:avLst/>
          </a:prstGeom>
          <a:solidFill>
            <a:srgbClr val="FFFF00"/>
          </a:solidFill>
          <a:ln w="9525">
            <a:round/>
            <a:headEnd/>
            <a:tailEnd/>
          </a:ln>
          <a:scene3d>
            <a:camera prst="legacyPerspectiveBottom">
              <a:rot lat="20699971" lon="0" rev="0"/>
            </a:camera>
            <a:lightRig rig="legacyNormal1" dir="t"/>
          </a:scene3d>
          <a:sp3d extrusionH="36500" prstMaterial="legacyPlastic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r>
              <a:rPr lang="en-US">
                <a:solidFill>
                  <a:srgbClr val="000000"/>
                </a:solidFill>
              </a:rPr>
              <a:t>M. sativa </a:t>
            </a:r>
          </a:p>
          <a:p>
            <a:r>
              <a:rPr lang="en-US">
                <a:solidFill>
                  <a:srgbClr val="000000"/>
                </a:solidFill>
              </a:rPr>
              <a:t>complex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43378" name="Text Box 18"/>
          <p:cNvSpPr txBox="1">
            <a:spLocks noChangeArrowheads="1"/>
          </p:cNvSpPr>
          <p:nvPr/>
        </p:nvSpPr>
        <p:spPr bwMode="auto">
          <a:xfrm>
            <a:off x="323850" y="5589588"/>
            <a:ext cx="1536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Tertiary </a:t>
            </a:r>
          </a:p>
          <a:p>
            <a:pPr>
              <a:defRPr/>
            </a:pPr>
            <a:r>
              <a:rPr 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genepool</a:t>
            </a:r>
            <a:endParaRPr lang="ru-RU" sz="24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43380" name="Text Box 20"/>
          <p:cNvSpPr txBox="1">
            <a:spLocks noChangeArrowheads="1"/>
          </p:cNvSpPr>
          <p:nvPr/>
        </p:nvSpPr>
        <p:spPr bwMode="auto">
          <a:xfrm>
            <a:off x="250825" y="1628775"/>
            <a:ext cx="18437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Secondary </a:t>
            </a:r>
          </a:p>
          <a:p>
            <a:pPr>
              <a:defRPr/>
            </a:pP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genepool</a:t>
            </a:r>
            <a:endParaRPr lang="en-US" sz="24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43382" name="Text Box 22"/>
          <p:cNvSpPr txBox="1">
            <a:spLocks noChangeArrowheads="1"/>
          </p:cNvSpPr>
          <p:nvPr/>
        </p:nvSpPr>
        <p:spPr bwMode="auto">
          <a:xfrm>
            <a:off x="7092950" y="1628775"/>
            <a:ext cx="15504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Primary </a:t>
            </a:r>
          </a:p>
          <a:p>
            <a:pPr>
              <a:defRPr/>
            </a:pP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genepool</a:t>
            </a: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43383" name="Line 23"/>
          <p:cNvSpPr>
            <a:spLocks noChangeShapeType="1"/>
          </p:cNvSpPr>
          <p:nvPr/>
        </p:nvSpPr>
        <p:spPr bwMode="auto">
          <a:xfrm>
            <a:off x="2124075" y="2060575"/>
            <a:ext cx="719138" cy="863600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round/>
            <a:headEnd type="oval" w="lg" len="lg"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384" name="Line 24"/>
          <p:cNvSpPr>
            <a:spLocks noChangeShapeType="1"/>
          </p:cNvSpPr>
          <p:nvPr/>
        </p:nvSpPr>
        <p:spPr bwMode="auto">
          <a:xfrm flipV="1">
            <a:off x="2051050" y="4508500"/>
            <a:ext cx="217488" cy="1512888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oval" w="lg" len="lg"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385" name="Line 25"/>
          <p:cNvSpPr>
            <a:spLocks noChangeShapeType="1"/>
          </p:cNvSpPr>
          <p:nvPr/>
        </p:nvSpPr>
        <p:spPr bwMode="auto">
          <a:xfrm flipH="1">
            <a:off x="5435600" y="2060575"/>
            <a:ext cx="1512888" cy="720725"/>
          </a:xfrm>
          <a:prstGeom prst="line">
            <a:avLst/>
          </a:prstGeom>
          <a:noFill/>
          <a:ln w="38100">
            <a:solidFill>
              <a:srgbClr val="090A02"/>
            </a:solidFill>
            <a:round/>
            <a:headEnd type="oval" w="lg" len="lg"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386" name="Line 26"/>
          <p:cNvSpPr>
            <a:spLocks noChangeShapeType="1"/>
          </p:cNvSpPr>
          <p:nvPr/>
        </p:nvSpPr>
        <p:spPr bwMode="auto">
          <a:xfrm>
            <a:off x="2124075" y="2060575"/>
            <a:ext cx="1295400" cy="647700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round/>
            <a:headEnd type="oval" w="lg" len="lg"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387" name="Line 27"/>
          <p:cNvSpPr>
            <a:spLocks noChangeShapeType="1"/>
          </p:cNvSpPr>
          <p:nvPr/>
        </p:nvSpPr>
        <p:spPr bwMode="auto">
          <a:xfrm flipV="1">
            <a:off x="2051050" y="5516563"/>
            <a:ext cx="792163" cy="5048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oval" w="lg" len="lg"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388" name="Line 28"/>
          <p:cNvSpPr>
            <a:spLocks noChangeShapeType="1"/>
          </p:cNvSpPr>
          <p:nvPr/>
        </p:nvSpPr>
        <p:spPr bwMode="auto">
          <a:xfrm flipV="1">
            <a:off x="2051050" y="4292600"/>
            <a:ext cx="792163" cy="1728788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oval" w="lg" len="lg"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572250" y="5929313"/>
            <a:ext cx="2571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000" b="1" dirty="0">
                <a:solidFill>
                  <a:srgbClr val="0000FF"/>
                </a:solidFill>
              </a:rPr>
              <a:t>«</a:t>
            </a:r>
            <a:r>
              <a:rPr lang="ru-RU" sz="2000" b="1" dirty="0" err="1">
                <a:solidFill>
                  <a:srgbClr val="0000FF"/>
                </a:solidFill>
              </a:rPr>
              <a:t>Трансгенозный</a:t>
            </a:r>
            <a:r>
              <a:rPr lang="ru-RU" sz="2000" b="1" dirty="0">
                <a:solidFill>
                  <a:srgbClr val="0000FF"/>
                </a:solidFill>
              </a:rPr>
              <a:t>» генофонд</a:t>
            </a:r>
          </a:p>
        </p:txBody>
      </p:sp>
      <p:sp>
        <p:nvSpPr>
          <p:cNvPr id="40" name="Line 25"/>
          <p:cNvSpPr>
            <a:spLocks noChangeShapeType="1"/>
          </p:cNvSpPr>
          <p:nvPr/>
        </p:nvSpPr>
        <p:spPr bwMode="auto">
          <a:xfrm flipH="1" flipV="1">
            <a:off x="7643813" y="5143500"/>
            <a:ext cx="428625" cy="714375"/>
          </a:xfrm>
          <a:prstGeom prst="line">
            <a:avLst/>
          </a:prstGeom>
          <a:noFill/>
          <a:ln w="38100">
            <a:solidFill>
              <a:srgbClr val="700A0A"/>
            </a:solidFill>
            <a:round/>
            <a:headEnd type="oval" w="lg" len="lg"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3929058" y="6000768"/>
            <a:ext cx="121444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5400" b="1" dirty="0">
                <a:ln w="3810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?!</a:t>
            </a:r>
          </a:p>
        </p:txBody>
      </p:sp>
    </p:spTree>
    <p:extLst>
      <p:ext uri="{BB962C8B-B14F-4D97-AF65-F5344CB8AC3E}">
        <p14:creationId xmlns:p14="http://schemas.microsoft.com/office/powerpoint/2010/main" val="42920207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4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3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3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43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3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3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43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43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3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43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53" presetClass="entr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85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500" autoRev="1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0528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autoRev="1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0528"/>
                                      </p:to>
                                    </p:animClr>
                                    <p:set>
                                      <p:cBhvr>
                                        <p:cTn id="88" dur="500" autoRev="1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autoRev="1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43368" grpId="0" animBg="1"/>
      <p:bldP spid="143378" grpId="0"/>
      <p:bldP spid="143380" grpId="0"/>
      <p:bldP spid="143382" grpId="0"/>
      <p:bldP spid="143383" grpId="0" animBg="1"/>
      <p:bldP spid="143384" grpId="0" animBg="1"/>
      <p:bldP spid="143385" grpId="0" animBg="1"/>
      <p:bldP spid="143386" grpId="0" animBg="1"/>
      <p:bldP spid="143387" grpId="0" animBg="1"/>
      <p:bldP spid="143388" grpId="0" animBg="1"/>
      <p:bldP spid="31" grpId="0"/>
      <p:bldP spid="40" grpId="0" animBg="1"/>
      <p:bldP spid="42" grpId="0" build="allAtOnce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60648"/>
            <a:ext cx="9144000" cy="1477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В 2012 году систематизированы данные по исследованиям и сборам определенных групп культур на территории бывшего СССР экспедициями ВИР в 2000-е годы 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XXI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века; определены территории для поиска и сбора ценных генотипов. Созданы электронные карты маршрутов экспедиций ВИР за период 2000-2010гг. </a:t>
            </a:r>
          </a:p>
          <a:p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26641" t="34722" r="30888" b="23611"/>
          <a:stretch>
            <a:fillRect/>
          </a:stretch>
        </p:blipFill>
        <p:spPr bwMode="auto">
          <a:xfrm>
            <a:off x="785786" y="1714488"/>
            <a:ext cx="7858180" cy="4286280"/>
          </a:xfrm>
          <a:prstGeom prst="rect">
            <a:avLst/>
          </a:prstGeom>
          <a:noFill/>
          <a:ln w="19050">
            <a:solidFill>
              <a:srgbClr val="320000"/>
            </a:solidFill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143116"/>
            <a:ext cx="1235367" cy="1285860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 l="10560" t="3735" r="10225" b="2903"/>
          <a:stretch>
            <a:fillRect/>
          </a:stretch>
        </p:blipFill>
        <p:spPr bwMode="auto">
          <a:xfrm>
            <a:off x="214282" y="2000240"/>
            <a:ext cx="1071570" cy="1785950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643314"/>
            <a:ext cx="1479543" cy="1197213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3286124"/>
            <a:ext cx="1336667" cy="1160701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69401" y="4071942"/>
            <a:ext cx="1041819" cy="857232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6" y="2357430"/>
            <a:ext cx="1928826" cy="1078473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4942" y="5500702"/>
            <a:ext cx="1084723" cy="1142984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21"/>
          <p:cNvSpPr txBox="1">
            <a:spLocks noChangeArrowheads="1"/>
          </p:cNvSpPr>
          <p:nvPr/>
        </p:nvSpPr>
        <p:spPr bwMode="auto">
          <a:xfrm>
            <a:off x="0" y="285728"/>
            <a:ext cx="9144000" cy="12003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GAP </a:t>
            </a: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анализа в сохранении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ГРР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15" descr="glomeratahybrid.bmp"/>
          <p:cNvPicPr>
            <a:picLocks noChangeAspect="1"/>
          </p:cNvPicPr>
          <p:nvPr/>
        </p:nvPicPr>
        <p:blipFill>
          <a:blip r:embed="rId3" cstate="print"/>
          <a:srcRect t="15556" b="15555"/>
          <a:stretch>
            <a:fillRect/>
          </a:stretch>
        </p:blipFill>
        <p:spPr bwMode="auto">
          <a:xfrm>
            <a:off x="533400" y="1419244"/>
            <a:ext cx="792321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Box 19"/>
          <p:cNvSpPr txBox="1">
            <a:spLocks noChangeArrowheads="1"/>
          </p:cNvSpPr>
          <p:nvPr/>
        </p:nvSpPr>
        <p:spPr bwMode="auto">
          <a:xfrm>
            <a:off x="0" y="6181747"/>
            <a:ext cx="9143999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ysClr val="windowText" lastClr="000000"/>
                </a:solidFill>
              </a:rPr>
              <a:t>Medicago</a:t>
            </a:r>
            <a:r>
              <a:rPr lang="en-US" b="1" dirty="0">
                <a:solidFill>
                  <a:sysClr val="windowText" lastClr="000000"/>
                </a:solidFill>
              </a:rPr>
              <a:t> </a:t>
            </a:r>
            <a:r>
              <a:rPr lang="en-US" b="1" i="1" dirty="0">
                <a:solidFill>
                  <a:sysClr val="windowText" lastClr="000000"/>
                </a:solidFill>
              </a:rPr>
              <a:t>sativa</a:t>
            </a:r>
            <a:r>
              <a:rPr lang="en-US" b="1" dirty="0">
                <a:solidFill>
                  <a:sysClr val="windowText" lastClr="000000"/>
                </a:solidFill>
              </a:rPr>
              <a:t> subsp. </a:t>
            </a:r>
            <a:r>
              <a:rPr lang="en-US" b="1" i="1" dirty="0">
                <a:solidFill>
                  <a:sysClr val="windowText" lastClr="000000"/>
                </a:solidFill>
              </a:rPr>
              <a:t>sativa</a:t>
            </a:r>
            <a:r>
              <a:rPr lang="en-US" b="1" dirty="0">
                <a:solidFill>
                  <a:sysClr val="windowText" lastClr="000000"/>
                </a:solidFill>
              </a:rPr>
              <a:t> X subsp. </a:t>
            </a:r>
            <a:r>
              <a:rPr lang="en-US" b="1" i="1" dirty="0" err="1">
                <a:solidFill>
                  <a:sysClr val="windowText" lastClr="000000"/>
                </a:solidFill>
              </a:rPr>
              <a:t>glomerata</a:t>
            </a:r>
            <a:r>
              <a:rPr lang="en-US" b="1" dirty="0">
                <a:solidFill>
                  <a:sysClr val="windowText" lastClr="000000"/>
                </a:solidFill>
              </a:rPr>
              <a:t> 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990600" y="1039996"/>
            <a:ext cx="7081862" cy="317302"/>
            <a:chOff x="381000" y="457200"/>
            <a:chExt cx="7081862" cy="317302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5562600" y="457200"/>
              <a:ext cx="1900262" cy="307777"/>
              <a:chOff x="4724400" y="438150"/>
              <a:chExt cx="1900262" cy="307777"/>
            </a:xfrm>
          </p:grpSpPr>
          <p:sp>
            <p:nvSpPr>
              <p:cNvPr id="11280" name="Rectangle 16"/>
              <p:cNvSpPr>
                <a:spLocks noChangeArrowheads="1"/>
              </p:cNvSpPr>
              <p:nvPr/>
            </p:nvSpPr>
            <p:spPr bwMode="auto">
              <a:xfrm>
                <a:off x="4724400" y="438150"/>
                <a:ext cx="171553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solidFill>
                      <a:srgbClr val="090A02"/>
                    </a:solidFill>
                  </a:rPr>
                  <a:t>subsp. </a:t>
                </a:r>
                <a:r>
                  <a:rPr lang="en-US" sz="1400" b="1" i="1">
                    <a:solidFill>
                      <a:srgbClr val="090A02"/>
                    </a:solidFill>
                  </a:rPr>
                  <a:t>glomerata</a:t>
                </a:r>
                <a:r>
                  <a:rPr lang="en-US" sz="1400" b="1">
                    <a:solidFill>
                      <a:srgbClr val="090A02"/>
                    </a:solidFill>
                  </a:rPr>
                  <a:t> </a:t>
                </a:r>
                <a:endParaRPr lang="en-US" sz="1400">
                  <a:solidFill>
                    <a:srgbClr val="090A02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319862" y="438150"/>
                <a:ext cx="3048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90A02"/>
                  </a:solidFill>
                </a:endParaRPr>
              </a:p>
            </p:txBody>
          </p:sp>
        </p:grpSp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381000" y="457200"/>
              <a:ext cx="5224474" cy="317302"/>
              <a:chOff x="609600" y="952500"/>
              <a:chExt cx="5224474" cy="317302"/>
            </a:xfrm>
          </p:grpSpPr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609600" y="952500"/>
                <a:ext cx="1533525" cy="317302"/>
                <a:chOff x="-304800" y="-142101"/>
                <a:chExt cx="1533525" cy="317302"/>
              </a:xfrm>
            </p:grpSpPr>
            <p:sp>
              <p:nvSpPr>
                <p:cNvPr id="11278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-304800" y="-132576"/>
                  <a:ext cx="1316386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b="1">
                      <a:solidFill>
                        <a:srgbClr val="090A02"/>
                      </a:solidFill>
                    </a:rPr>
                    <a:t>subsp. </a:t>
                  </a:r>
                  <a:r>
                    <a:rPr lang="en-US" sz="1400" b="1" i="1" dirty="0">
                      <a:solidFill>
                        <a:srgbClr val="090A02"/>
                      </a:solidFill>
                    </a:rPr>
                    <a:t>sativa</a:t>
                  </a: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923925" y="-142101"/>
                  <a:ext cx="304800" cy="228600"/>
                </a:xfrm>
                <a:prstGeom prst="rect">
                  <a:avLst/>
                </a:prstGeom>
                <a:solidFill>
                  <a:srgbClr val="66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090A02"/>
                    </a:solidFill>
                  </a:endParaRPr>
                </a:p>
              </p:txBody>
            </p:sp>
          </p:grpSp>
          <p:grpSp>
            <p:nvGrpSpPr>
              <p:cNvPr id="6" name="Group 9"/>
              <p:cNvGrpSpPr>
                <a:grpSpLocks/>
              </p:cNvGrpSpPr>
              <p:nvPr/>
            </p:nvGrpSpPr>
            <p:grpSpPr bwMode="auto">
              <a:xfrm>
                <a:off x="2209800" y="959048"/>
                <a:ext cx="1624010" cy="307777"/>
                <a:chOff x="2590800" y="1007447"/>
                <a:chExt cx="1624010" cy="307777"/>
              </a:xfrm>
            </p:grpSpPr>
            <p:sp>
              <p:nvSpPr>
                <p:cNvPr id="11276" name="TextBox 26"/>
                <p:cNvSpPr txBox="1">
                  <a:spLocks noChangeArrowheads="1"/>
                </p:cNvSpPr>
                <p:nvPr/>
              </p:nvSpPr>
              <p:spPr bwMode="auto">
                <a:xfrm>
                  <a:off x="2590800" y="1007447"/>
                  <a:ext cx="1375698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090A02"/>
                      </a:solidFill>
                    </a:rPr>
                    <a:t>subsp. </a:t>
                  </a:r>
                  <a:r>
                    <a:rPr lang="en-US" sz="1400" b="1" i="1" dirty="0" err="1">
                      <a:solidFill>
                        <a:srgbClr val="090A02"/>
                      </a:solidFill>
                    </a:rPr>
                    <a:t>falcata</a:t>
                  </a:r>
                  <a:endParaRPr lang="en-US" sz="1400" b="1" i="1" dirty="0">
                    <a:solidFill>
                      <a:srgbClr val="090A02"/>
                    </a:solidFill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3910010" y="1010424"/>
                  <a:ext cx="304800" cy="22860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090A02"/>
                    </a:solidFill>
                  </a:endParaRPr>
                </a:p>
              </p:txBody>
            </p:sp>
          </p:grpSp>
          <p:sp>
            <p:nvSpPr>
              <p:cNvPr id="11274" name="TextBox 24"/>
              <p:cNvSpPr txBox="1">
                <a:spLocks noChangeArrowheads="1"/>
              </p:cNvSpPr>
              <p:nvPr/>
            </p:nvSpPr>
            <p:spPr bwMode="auto">
              <a:xfrm>
                <a:off x="3819525" y="952500"/>
                <a:ext cx="172354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solidFill>
                      <a:srgbClr val="090A02"/>
                    </a:solidFill>
                  </a:rPr>
                  <a:t>nothosubsp.</a:t>
                </a:r>
                <a:r>
                  <a:rPr lang="en-US" sz="1400" b="1" i="1">
                    <a:solidFill>
                      <a:srgbClr val="090A02"/>
                    </a:solidFill>
                  </a:rPr>
                  <a:t> varia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529274" y="962025"/>
                <a:ext cx="304800" cy="228600"/>
              </a:xfrm>
              <a:prstGeom prst="rect">
                <a:avLst/>
              </a:prstGeom>
              <a:solidFill>
                <a:srgbClr val="158F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90A02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hidden="1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" name="Рисунок 7" descr="Гл.Агроатлас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559"/>
            <a:ext cx="9144000" cy="6812882"/>
          </a:xfrm>
          <a:prstGeom prst="rect">
            <a:avLst/>
          </a:prstGeom>
        </p:spPr>
      </p:pic>
      <p:pic>
        <p:nvPicPr>
          <p:cNvPr id="9" name="Рисунок 8" descr="Гл.Агроатлас.jpg"/>
          <p:cNvPicPr>
            <a:picLocks noChangeAspect="1"/>
          </p:cNvPicPr>
          <p:nvPr/>
        </p:nvPicPr>
        <p:blipFill>
          <a:blip r:embed="rId3" cstate="print"/>
          <a:srcRect l="5901" t="-331" r="80712" b="97562"/>
          <a:stretch>
            <a:fillRect/>
          </a:stretch>
        </p:blipFill>
        <p:spPr>
          <a:xfrm>
            <a:off x="539552" y="0"/>
            <a:ext cx="1224136" cy="1886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2928926" cy="523220"/>
          </a:xfrm>
          <a:prstGeom prst="rect">
            <a:avLst/>
          </a:prstGeom>
          <a:solidFill>
            <a:srgbClr val="FFFFFF"/>
          </a:solidFill>
          <a:ln>
            <a:solidFill>
              <a:srgbClr val="090A0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ysClr val="windowText" lastClr="000000"/>
                </a:solidFill>
              </a:rPr>
              <a:t>www.agroatlas.ru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L 0.37014 0.3884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0" y="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л.Агроатлас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1947"/>
            <a:ext cx="9144000" cy="6434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л.Агроатла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7086"/>
            <a:ext cx="9144000" cy="64038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0825" y="1190625"/>
            <a:ext cx="8678863" cy="5262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«В 1906 г. коллекция важнейших российских ячменей (257 образцов в колосьях и 345 – в зерне) и труды по ее сравнительно-систематической обработке удостоены самой высшей награды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«Почетного Диплома» (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Diplome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d`honneur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Всемирной выставке в Милане.</a:t>
            </a:r>
          </a:p>
          <a:p>
            <a:pPr algn="just">
              <a:defRPr/>
            </a:pPr>
            <a:r>
              <a:rPr lang="ru-RU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Можно теперь гордиться весьма ценной коллекцией ячменей которую Бюро собрало из различных концов нашей империи.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 коллекция считается теперь третьей в мире</a:t>
            </a:r>
            <a:r>
              <a:rPr lang="ru-RU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</a:p>
          <a:p>
            <a:pPr algn="just">
              <a:defRPr/>
            </a:pPr>
            <a:r>
              <a:rPr lang="ru-RU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(А.И. Мальцев, 1908)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л.Агроатлас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2171"/>
            <a:ext cx="9144000" cy="64136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л.Агроатлас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37" y="1000125"/>
            <a:ext cx="6715125" cy="4857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л.Агроатлас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37" y="1004887"/>
            <a:ext cx="6715125" cy="48482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л.Агроатлас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150" y="828675"/>
            <a:ext cx="7505700" cy="52006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0113" y="260350"/>
            <a:ext cx="58578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Динамика численности 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ex situ 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коллекции института до 1927 г.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75" y="1320800"/>
          <a:ext cx="8929688" cy="53279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54765"/>
                <a:gridCol w="1285875"/>
                <a:gridCol w="1285875"/>
                <a:gridCol w="1214438"/>
                <a:gridCol w="1088735"/>
              </a:tblGrid>
              <a:tr h="335239">
                <a:tc rowSpan="2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ПОСТУПИЛО</a:t>
                      </a:r>
                      <a:endParaRPr lang="ru-RU" sz="1600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2800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2800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Всего</a:t>
                      </a:r>
                      <a:endParaRPr lang="ru-RU" sz="1800" b="1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</a:tr>
              <a:tr h="579049">
                <a:tc v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До 1917 г.</a:t>
                      </a:r>
                      <a:endParaRPr lang="ru-RU" sz="1600" b="1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С 1917 г. до 1925 г.</a:t>
                      </a:r>
                      <a:endParaRPr lang="ru-RU" sz="1600" b="1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С 1925 г.</a:t>
                      </a:r>
                      <a:r>
                        <a:rPr lang="ru-RU" sz="1600" b="1" baseline="0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 до 1927 г.</a:t>
                      </a:r>
                      <a:endParaRPr lang="ru-RU" sz="1600" b="1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5790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Отдел полевых культур</a:t>
                      </a:r>
                    </a:p>
                    <a:p>
                      <a:pPr algn="l"/>
                      <a:endParaRPr lang="ru-RU" sz="1600" b="1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33CC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29708</a:t>
                      </a:r>
                      <a:endParaRPr lang="ru-RU" sz="2000" b="1" dirty="0">
                        <a:solidFill>
                          <a:srgbClr val="0033CC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33CC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34286</a:t>
                      </a:r>
                      <a:endParaRPr lang="ru-RU" sz="2000" b="1" dirty="0">
                        <a:solidFill>
                          <a:srgbClr val="0033CC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33CC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36812</a:t>
                      </a:r>
                      <a:endParaRPr lang="ru-RU" sz="2000" b="1" dirty="0">
                        <a:solidFill>
                          <a:srgbClr val="0033CC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100806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</a:tr>
              <a:tr h="492862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Отдел генетики и селекции</a:t>
                      </a:r>
                      <a:endParaRPr lang="ru-RU" sz="1600" b="1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33CC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504</a:t>
                      </a:r>
                      <a:endParaRPr lang="ru-RU" sz="2000" b="1" dirty="0">
                        <a:solidFill>
                          <a:srgbClr val="0033CC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33CC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3386</a:t>
                      </a:r>
                      <a:endParaRPr lang="ru-RU" sz="2000" b="1" dirty="0">
                        <a:solidFill>
                          <a:srgbClr val="0033CC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33CC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6014</a:t>
                      </a:r>
                      <a:endParaRPr lang="ru-RU" sz="2000" b="1" dirty="0">
                        <a:solidFill>
                          <a:srgbClr val="0033CC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9904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</a:tr>
              <a:tr h="492862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Отдел плодовых и огородных культур</a:t>
                      </a:r>
                      <a:endParaRPr lang="ru-RU" sz="1600" b="1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33CC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-</a:t>
                      </a:r>
                      <a:endParaRPr lang="ru-RU" sz="2000" b="1" dirty="0">
                        <a:solidFill>
                          <a:srgbClr val="0033CC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33CC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314</a:t>
                      </a:r>
                      <a:endParaRPr lang="ru-RU" sz="2000" b="1" dirty="0">
                        <a:solidFill>
                          <a:srgbClr val="0033CC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33CC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15086</a:t>
                      </a:r>
                      <a:endParaRPr lang="ru-RU" sz="2000" b="1" dirty="0">
                        <a:solidFill>
                          <a:srgbClr val="0033CC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15400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</a:tr>
              <a:tr h="492862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Отдел натурализации</a:t>
                      </a:r>
                      <a:endParaRPr lang="ru-RU" sz="1600" b="1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33CC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-</a:t>
                      </a:r>
                      <a:endParaRPr lang="ru-RU" sz="2000" b="1" dirty="0">
                        <a:solidFill>
                          <a:srgbClr val="0033CC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33CC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-</a:t>
                      </a:r>
                      <a:endParaRPr lang="ru-RU" sz="2000" b="1" dirty="0">
                        <a:solidFill>
                          <a:srgbClr val="0033CC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33CC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1544</a:t>
                      </a:r>
                      <a:endParaRPr lang="ru-RU" sz="2000" b="1" dirty="0">
                        <a:solidFill>
                          <a:srgbClr val="0033CC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1552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</a:tr>
              <a:tr h="492862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Отдел культурной флоры</a:t>
                      </a:r>
                      <a:endParaRPr lang="ru-RU" sz="1600" b="1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33CC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-</a:t>
                      </a:r>
                      <a:endParaRPr lang="ru-RU" sz="2000" b="1" dirty="0">
                        <a:solidFill>
                          <a:srgbClr val="0033CC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33CC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-</a:t>
                      </a:r>
                      <a:endParaRPr lang="ru-RU" sz="2000" b="1" dirty="0">
                        <a:solidFill>
                          <a:srgbClr val="0033CC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33CC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12707</a:t>
                      </a:r>
                      <a:endParaRPr lang="ru-RU" sz="2000" b="1" dirty="0">
                        <a:solidFill>
                          <a:srgbClr val="0033CC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12707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</a:tr>
              <a:tr h="400003">
                <a:tc gridSpan="4"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Бюро интродукции и информации</a:t>
                      </a:r>
                      <a:endParaRPr lang="ru-RU" sz="1600" b="1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600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600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600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2000" b="1" dirty="0">
                        <a:solidFill>
                          <a:srgbClr val="FF00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</a:tr>
              <a:tr h="492862"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Элитный фонд</a:t>
                      </a:r>
                      <a:endParaRPr lang="ru-RU" sz="1600" b="1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33CC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-</a:t>
                      </a:r>
                      <a:endParaRPr lang="ru-RU" sz="2000" b="1" dirty="0">
                        <a:solidFill>
                          <a:srgbClr val="0033CC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33CC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-</a:t>
                      </a:r>
                      <a:endParaRPr lang="ru-RU" sz="2000" b="1" dirty="0">
                        <a:solidFill>
                          <a:srgbClr val="0033CC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33CC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2956</a:t>
                      </a:r>
                      <a:endParaRPr lang="ru-RU" sz="2000" b="1" dirty="0">
                        <a:solidFill>
                          <a:srgbClr val="0033CC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rgbClr val="FF00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000" b="1" dirty="0" smtClean="0">
                        <a:solidFill>
                          <a:srgbClr val="FF00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4004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2855"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Интродукционный фонд</a:t>
                      </a:r>
                      <a:endParaRPr lang="ru-RU" sz="1600" b="1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33CC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-</a:t>
                      </a:r>
                      <a:endParaRPr lang="ru-RU" sz="2000" b="1" dirty="0">
                        <a:solidFill>
                          <a:srgbClr val="0033CC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33CC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-</a:t>
                      </a:r>
                      <a:endParaRPr lang="ru-RU" sz="2000" b="1" dirty="0">
                        <a:solidFill>
                          <a:srgbClr val="0033CC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33CC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1048</a:t>
                      </a:r>
                      <a:endParaRPr lang="ru-RU" sz="2000" b="1" dirty="0">
                        <a:solidFill>
                          <a:srgbClr val="0033CC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457144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Итого</a:t>
                      </a:r>
                      <a:endParaRPr lang="ru-RU" sz="2400" b="1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30212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37986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74167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144373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marL="91439" marR="91439" marT="45714" marB="4571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750" y="1147763"/>
            <a:ext cx="8175625" cy="5018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 феврале 1932 г. Н.Н. Вавилов так оценивал состав коллекции института: «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ВИР</a:t>
            </a:r>
            <a:r>
              <a:rPr lang="ru-RU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обладает исключительным материалом; достаточно указать, что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по пшенице</a:t>
            </a:r>
            <a:r>
              <a:rPr lang="ru-RU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он имеет свыше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28000</a:t>
            </a:r>
            <a:r>
              <a:rPr lang="ru-RU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образцов,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13000 ячменя</a:t>
            </a:r>
            <a:r>
              <a:rPr lang="ru-RU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8000 овсов</a:t>
            </a:r>
            <a:r>
              <a:rPr lang="ru-RU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22000 зерновых бобовых</a:t>
            </a:r>
            <a:r>
              <a:rPr lang="ru-RU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15000 кукурузы</a:t>
            </a:r>
            <a:r>
              <a:rPr lang="ru-RU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сорго и просовидных</a:t>
            </a:r>
            <a:r>
              <a:rPr lang="ru-RU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6000 масличных</a:t>
            </a:r>
            <a:r>
              <a:rPr lang="ru-RU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; всего свыше полтораста тысяч».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/>
        </p:nvGraphicFramePr>
        <p:xfrm>
          <a:off x="224792" y="1851284"/>
          <a:ext cx="8786874" cy="4786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57224" y="188877"/>
            <a:ext cx="60722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Динамика численности </a:t>
            </a:r>
            <a:endParaRPr lang="ru-RU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Вавиловской</a:t>
            </a: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коллекции пшеницы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I:\Дзюбенко_07.05.2010\пшеница\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57375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857375" y="0"/>
            <a:ext cx="7286625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6086" name="Picture 2" descr="J:\VAVILOV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6563" y="214313"/>
            <a:ext cx="46863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071688" y="3286125"/>
            <a:ext cx="6286500" cy="1846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Проспект работ на 1940-1941 гг.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Подготовка к опубликованию:</a:t>
            </a:r>
          </a:p>
          <a:p>
            <a:pPr marL="342900" indent="-342900" algn="ctr">
              <a:buFontTx/>
              <a:buAutoNum type="arabicPeriod"/>
              <a:defRPr/>
            </a:pPr>
            <a:r>
              <a:rPr lang="ru-RU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книги -12</a:t>
            </a:r>
          </a:p>
          <a:p>
            <a:pPr marL="342900" indent="-342900" algn="ctr">
              <a:buFontTx/>
              <a:buAutoNum type="arabicPeriod"/>
              <a:defRPr/>
            </a:pPr>
            <a:r>
              <a:rPr lang="ru-RU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статьи - 5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42844" y="5072074"/>
            <a:ext cx="8929718" cy="1569660"/>
          </a:xfrm>
          <a:prstGeom prst="rect">
            <a:avLst/>
          </a:prstGeom>
          <a:gradFill flip="none" rotWithShape="1">
            <a:gsLst>
              <a:gs pos="6700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Рукопись книги «Мировые ресурсы земледелия», написанные осенью 1941 года, в невероятно короткое время, была уничтожена в тюрьме, как не представляющая практической ценности.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214282" y="1275694"/>
            <a:ext cx="3929090" cy="1938992"/>
          </a:xfrm>
          <a:prstGeom prst="rect">
            <a:avLst/>
          </a:prstGeom>
          <a:gradFill>
            <a:gsLst>
              <a:gs pos="13000">
                <a:schemeClr val="tx2">
                  <a:lumMod val="20000"/>
                  <a:lumOff val="80000"/>
                  <a:alpha val="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Неосуществленные 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планы 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Н.И. Вавилова</a:t>
            </a:r>
          </a:p>
          <a:p>
            <a:pPr eaLnBrk="0" hangingPunct="0">
              <a:defRPr/>
            </a:pPr>
            <a:endParaRPr lang="ru-RU" sz="2400" dirty="0">
              <a:solidFill>
                <a:srgbClr val="0000FF"/>
              </a:solidFill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16" name="Группа 15"/>
          <p:cNvGrpSpPr>
            <a:grpSpLocks/>
          </p:cNvGrpSpPr>
          <p:nvPr/>
        </p:nvGrpSpPr>
        <p:grpSpPr bwMode="auto">
          <a:xfrm>
            <a:off x="214282" y="0"/>
            <a:ext cx="1214445" cy="1071570"/>
            <a:chOff x="2339752" y="1484784"/>
            <a:chExt cx="3528392" cy="3812634"/>
          </a:xfrm>
        </p:grpSpPr>
        <p:pic>
          <p:nvPicPr>
            <p:cNvPr id="17" name="Picture 40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39752" y="1484784"/>
              <a:ext cx="3528392" cy="331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8"/>
            <p:cNvSpPr txBox="1">
              <a:spLocks noChangeArrowheads="1"/>
            </p:cNvSpPr>
            <p:nvPr/>
          </p:nvSpPr>
          <p:spPr bwMode="auto">
            <a:xfrm>
              <a:off x="2980092" y="2495473"/>
              <a:ext cx="2411069" cy="1642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ln>
                    <a:prstDash val="solid"/>
                  </a:ln>
                  <a:solidFill>
                    <a:srgbClr val="FF0000"/>
                  </a:soli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Trebuchet MS" pitchFamily="34" charset="0"/>
                </a:rPr>
                <a:t>ВИР</a:t>
              </a: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4136233" y="3864792"/>
              <a:ext cx="1111559" cy="1432626"/>
            </a:xfrm>
            <a:custGeom>
              <a:avLst/>
              <a:gdLst>
                <a:gd name="connsiteX0" fmla="*/ 10160 w 1108710"/>
                <a:gd name="connsiteY0" fmla="*/ 1403985 h 1436370"/>
                <a:gd name="connsiteX1" fmla="*/ 10160 w 1108710"/>
                <a:gd name="connsiteY1" fmla="*/ 1179195 h 1436370"/>
                <a:gd name="connsiteX2" fmla="*/ 48260 w 1108710"/>
                <a:gd name="connsiteY2" fmla="*/ 958215 h 1436370"/>
                <a:gd name="connsiteX3" fmla="*/ 158750 w 1108710"/>
                <a:gd name="connsiteY3" fmla="*/ 760095 h 1436370"/>
                <a:gd name="connsiteX4" fmla="*/ 265430 w 1108710"/>
                <a:gd name="connsiteY4" fmla="*/ 664845 h 1436370"/>
                <a:gd name="connsiteX5" fmla="*/ 379730 w 1108710"/>
                <a:gd name="connsiteY5" fmla="*/ 592455 h 1436370"/>
                <a:gd name="connsiteX6" fmla="*/ 520700 w 1108710"/>
                <a:gd name="connsiteY6" fmla="*/ 520065 h 1436370"/>
                <a:gd name="connsiteX7" fmla="*/ 642620 w 1108710"/>
                <a:gd name="connsiteY7" fmla="*/ 436245 h 1436370"/>
                <a:gd name="connsiteX8" fmla="*/ 795020 w 1108710"/>
                <a:gd name="connsiteY8" fmla="*/ 344805 h 1436370"/>
                <a:gd name="connsiteX9" fmla="*/ 905510 w 1108710"/>
                <a:gd name="connsiteY9" fmla="*/ 257175 h 1436370"/>
                <a:gd name="connsiteX10" fmla="*/ 1000760 w 1108710"/>
                <a:gd name="connsiteY10" fmla="*/ 154305 h 1436370"/>
                <a:gd name="connsiteX11" fmla="*/ 1092200 w 1108710"/>
                <a:gd name="connsiteY11" fmla="*/ 1905 h 1436370"/>
                <a:gd name="connsiteX12" fmla="*/ 1099820 w 1108710"/>
                <a:gd name="connsiteY12" fmla="*/ 165735 h 1436370"/>
                <a:gd name="connsiteX13" fmla="*/ 1061720 w 1108710"/>
                <a:gd name="connsiteY13" fmla="*/ 398145 h 1436370"/>
                <a:gd name="connsiteX14" fmla="*/ 985520 w 1108710"/>
                <a:gd name="connsiteY14" fmla="*/ 653415 h 1436370"/>
                <a:gd name="connsiteX15" fmla="*/ 878840 w 1108710"/>
                <a:gd name="connsiteY15" fmla="*/ 832485 h 1436370"/>
                <a:gd name="connsiteX16" fmla="*/ 718820 w 1108710"/>
                <a:gd name="connsiteY16" fmla="*/ 977265 h 1436370"/>
                <a:gd name="connsiteX17" fmla="*/ 608330 w 1108710"/>
                <a:gd name="connsiteY17" fmla="*/ 1038225 h 1436370"/>
                <a:gd name="connsiteX18" fmla="*/ 516890 w 1108710"/>
                <a:gd name="connsiteY18" fmla="*/ 1072515 h 1436370"/>
                <a:gd name="connsiteX19" fmla="*/ 433070 w 1108710"/>
                <a:gd name="connsiteY19" fmla="*/ 1102995 h 1436370"/>
                <a:gd name="connsiteX20" fmla="*/ 353060 w 1108710"/>
                <a:gd name="connsiteY20" fmla="*/ 1137285 h 1436370"/>
                <a:gd name="connsiteX21" fmla="*/ 288290 w 1108710"/>
                <a:gd name="connsiteY21" fmla="*/ 1163955 h 1436370"/>
                <a:gd name="connsiteX22" fmla="*/ 227330 w 1108710"/>
                <a:gd name="connsiteY22" fmla="*/ 1209675 h 1436370"/>
                <a:gd name="connsiteX23" fmla="*/ 185420 w 1108710"/>
                <a:gd name="connsiteY23" fmla="*/ 1236345 h 1436370"/>
                <a:gd name="connsiteX24" fmla="*/ 147320 w 1108710"/>
                <a:gd name="connsiteY24" fmla="*/ 1274445 h 1436370"/>
                <a:gd name="connsiteX25" fmla="*/ 109220 w 1108710"/>
                <a:gd name="connsiteY25" fmla="*/ 1320165 h 1436370"/>
                <a:gd name="connsiteX26" fmla="*/ 71120 w 1108710"/>
                <a:gd name="connsiteY26" fmla="*/ 1373505 h 1436370"/>
                <a:gd name="connsiteX27" fmla="*/ 10160 w 1108710"/>
                <a:gd name="connsiteY27" fmla="*/ 1403985 h 1436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08710" h="1436370">
                  <a:moveTo>
                    <a:pt x="10160" y="1403985"/>
                  </a:moveTo>
                  <a:cubicBezTo>
                    <a:pt x="0" y="1371600"/>
                    <a:pt x="3810" y="1253490"/>
                    <a:pt x="10160" y="1179195"/>
                  </a:cubicBezTo>
                  <a:cubicBezTo>
                    <a:pt x="16510" y="1104900"/>
                    <a:pt x="23495" y="1028065"/>
                    <a:pt x="48260" y="958215"/>
                  </a:cubicBezTo>
                  <a:cubicBezTo>
                    <a:pt x="73025" y="888365"/>
                    <a:pt x="122555" y="808990"/>
                    <a:pt x="158750" y="760095"/>
                  </a:cubicBezTo>
                  <a:cubicBezTo>
                    <a:pt x="194945" y="711200"/>
                    <a:pt x="228600" y="692785"/>
                    <a:pt x="265430" y="664845"/>
                  </a:cubicBezTo>
                  <a:cubicBezTo>
                    <a:pt x="302260" y="636905"/>
                    <a:pt x="337185" y="616585"/>
                    <a:pt x="379730" y="592455"/>
                  </a:cubicBezTo>
                  <a:cubicBezTo>
                    <a:pt x="422275" y="568325"/>
                    <a:pt x="476885" y="546100"/>
                    <a:pt x="520700" y="520065"/>
                  </a:cubicBezTo>
                  <a:cubicBezTo>
                    <a:pt x="564515" y="494030"/>
                    <a:pt x="596900" y="465455"/>
                    <a:pt x="642620" y="436245"/>
                  </a:cubicBezTo>
                  <a:cubicBezTo>
                    <a:pt x="688340" y="407035"/>
                    <a:pt x="751205" y="374650"/>
                    <a:pt x="795020" y="344805"/>
                  </a:cubicBezTo>
                  <a:cubicBezTo>
                    <a:pt x="838835" y="314960"/>
                    <a:pt x="871220" y="288925"/>
                    <a:pt x="905510" y="257175"/>
                  </a:cubicBezTo>
                  <a:cubicBezTo>
                    <a:pt x="939800" y="225425"/>
                    <a:pt x="969645" y="196850"/>
                    <a:pt x="1000760" y="154305"/>
                  </a:cubicBezTo>
                  <a:cubicBezTo>
                    <a:pt x="1031875" y="111760"/>
                    <a:pt x="1075690" y="0"/>
                    <a:pt x="1092200" y="1905"/>
                  </a:cubicBezTo>
                  <a:cubicBezTo>
                    <a:pt x="1108710" y="3810"/>
                    <a:pt x="1104900" y="99695"/>
                    <a:pt x="1099820" y="165735"/>
                  </a:cubicBezTo>
                  <a:cubicBezTo>
                    <a:pt x="1094740" y="231775"/>
                    <a:pt x="1080770" y="316865"/>
                    <a:pt x="1061720" y="398145"/>
                  </a:cubicBezTo>
                  <a:cubicBezTo>
                    <a:pt x="1042670" y="479425"/>
                    <a:pt x="1016000" y="581025"/>
                    <a:pt x="985520" y="653415"/>
                  </a:cubicBezTo>
                  <a:cubicBezTo>
                    <a:pt x="955040" y="725805"/>
                    <a:pt x="923290" y="778510"/>
                    <a:pt x="878840" y="832485"/>
                  </a:cubicBezTo>
                  <a:cubicBezTo>
                    <a:pt x="834390" y="886460"/>
                    <a:pt x="763905" y="942975"/>
                    <a:pt x="718820" y="977265"/>
                  </a:cubicBezTo>
                  <a:cubicBezTo>
                    <a:pt x="673735" y="1011555"/>
                    <a:pt x="641985" y="1022350"/>
                    <a:pt x="608330" y="1038225"/>
                  </a:cubicBezTo>
                  <a:cubicBezTo>
                    <a:pt x="574675" y="1054100"/>
                    <a:pt x="516890" y="1072515"/>
                    <a:pt x="516890" y="1072515"/>
                  </a:cubicBezTo>
                  <a:cubicBezTo>
                    <a:pt x="487680" y="1083310"/>
                    <a:pt x="460375" y="1092200"/>
                    <a:pt x="433070" y="1102995"/>
                  </a:cubicBezTo>
                  <a:cubicBezTo>
                    <a:pt x="405765" y="1113790"/>
                    <a:pt x="353060" y="1137285"/>
                    <a:pt x="353060" y="1137285"/>
                  </a:cubicBezTo>
                  <a:cubicBezTo>
                    <a:pt x="328930" y="1147445"/>
                    <a:pt x="309245" y="1151890"/>
                    <a:pt x="288290" y="1163955"/>
                  </a:cubicBezTo>
                  <a:cubicBezTo>
                    <a:pt x="267335" y="1176020"/>
                    <a:pt x="244475" y="1197610"/>
                    <a:pt x="227330" y="1209675"/>
                  </a:cubicBezTo>
                  <a:cubicBezTo>
                    <a:pt x="210185" y="1221740"/>
                    <a:pt x="198755" y="1225550"/>
                    <a:pt x="185420" y="1236345"/>
                  </a:cubicBezTo>
                  <a:cubicBezTo>
                    <a:pt x="172085" y="1247140"/>
                    <a:pt x="160020" y="1260475"/>
                    <a:pt x="147320" y="1274445"/>
                  </a:cubicBezTo>
                  <a:cubicBezTo>
                    <a:pt x="134620" y="1288415"/>
                    <a:pt x="121920" y="1303655"/>
                    <a:pt x="109220" y="1320165"/>
                  </a:cubicBezTo>
                  <a:cubicBezTo>
                    <a:pt x="96520" y="1336675"/>
                    <a:pt x="86995" y="1358900"/>
                    <a:pt x="71120" y="1373505"/>
                  </a:cubicBezTo>
                  <a:cubicBezTo>
                    <a:pt x="55245" y="1388110"/>
                    <a:pt x="20320" y="1436370"/>
                    <a:pt x="10160" y="1403985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FFFFFF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олилиния 19"/>
            <p:cNvSpPr/>
            <p:nvPr/>
          </p:nvSpPr>
          <p:spPr>
            <a:xfrm flipH="1">
              <a:off x="2913980" y="3864792"/>
              <a:ext cx="1111559" cy="1432626"/>
            </a:xfrm>
            <a:custGeom>
              <a:avLst/>
              <a:gdLst>
                <a:gd name="connsiteX0" fmla="*/ 10160 w 1108710"/>
                <a:gd name="connsiteY0" fmla="*/ 1403985 h 1436370"/>
                <a:gd name="connsiteX1" fmla="*/ 10160 w 1108710"/>
                <a:gd name="connsiteY1" fmla="*/ 1179195 h 1436370"/>
                <a:gd name="connsiteX2" fmla="*/ 48260 w 1108710"/>
                <a:gd name="connsiteY2" fmla="*/ 958215 h 1436370"/>
                <a:gd name="connsiteX3" fmla="*/ 158750 w 1108710"/>
                <a:gd name="connsiteY3" fmla="*/ 760095 h 1436370"/>
                <a:gd name="connsiteX4" fmla="*/ 265430 w 1108710"/>
                <a:gd name="connsiteY4" fmla="*/ 664845 h 1436370"/>
                <a:gd name="connsiteX5" fmla="*/ 379730 w 1108710"/>
                <a:gd name="connsiteY5" fmla="*/ 592455 h 1436370"/>
                <a:gd name="connsiteX6" fmla="*/ 520700 w 1108710"/>
                <a:gd name="connsiteY6" fmla="*/ 520065 h 1436370"/>
                <a:gd name="connsiteX7" fmla="*/ 642620 w 1108710"/>
                <a:gd name="connsiteY7" fmla="*/ 436245 h 1436370"/>
                <a:gd name="connsiteX8" fmla="*/ 795020 w 1108710"/>
                <a:gd name="connsiteY8" fmla="*/ 344805 h 1436370"/>
                <a:gd name="connsiteX9" fmla="*/ 905510 w 1108710"/>
                <a:gd name="connsiteY9" fmla="*/ 257175 h 1436370"/>
                <a:gd name="connsiteX10" fmla="*/ 1000760 w 1108710"/>
                <a:gd name="connsiteY10" fmla="*/ 154305 h 1436370"/>
                <a:gd name="connsiteX11" fmla="*/ 1092200 w 1108710"/>
                <a:gd name="connsiteY11" fmla="*/ 1905 h 1436370"/>
                <a:gd name="connsiteX12" fmla="*/ 1099820 w 1108710"/>
                <a:gd name="connsiteY12" fmla="*/ 165735 h 1436370"/>
                <a:gd name="connsiteX13" fmla="*/ 1061720 w 1108710"/>
                <a:gd name="connsiteY13" fmla="*/ 398145 h 1436370"/>
                <a:gd name="connsiteX14" fmla="*/ 985520 w 1108710"/>
                <a:gd name="connsiteY14" fmla="*/ 653415 h 1436370"/>
                <a:gd name="connsiteX15" fmla="*/ 878840 w 1108710"/>
                <a:gd name="connsiteY15" fmla="*/ 832485 h 1436370"/>
                <a:gd name="connsiteX16" fmla="*/ 718820 w 1108710"/>
                <a:gd name="connsiteY16" fmla="*/ 977265 h 1436370"/>
                <a:gd name="connsiteX17" fmla="*/ 608330 w 1108710"/>
                <a:gd name="connsiteY17" fmla="*/ 1038225 h 1436370"/>
                <a:gd name="connsiteX18" fmla="*/ 516890 w 1108710"/>
                <a:gd name="connsiteY18" fmla="*/ 1072515 h 1436370"/>
                <a:gd name="connsiteX19" fmla="*/ 433070 w 1108710"/>
                <a:gd name="connsiteY19" fmla="*/ 1102995 h 1436370"/>
                <a:gd name="connsiteX20" fmla="*/ 353060 w 1108710"/>
                <a:gd name="connsiteY20" fmla="*/ 1137285 h 1436370"/>
                <a:gd name="connsiteX21" fmla="*/ 288290 w 1108710"/>
                <a:gd name="connsiteY21" fmla="*/ 1163955 h 1436370"/>
                <a:gd name="connsiteX22" fmla="*/ 227330 w 1108710"/>
                <a:gd name="connsiteY22" fmla="*/ 1209675 h 1436370"/>
                <a:gd name="connsiteX23" fmla="*/ 185420 w 1108710"/>
                <a:gd name="connsiteY23" fmla="*/ 1236345 h 1436370"/>
                <a:gd name="connsiteX24" fmla="*/ 147320 w 1108710"/>
                <a:gd name="connsiteY24" fmla="*/ 1274445 h 1436370"/>
                <a:gd name="connsiteX25" fmla="*/ 109220 w 1108710"/>
                <a:gd name="connsiteY25" fmla="*/ 1320165 h 1436370"/>
                <a:gd name="connsiteX26" fmla="*/ 71120 w 1108710"/>
                <a:gd name="connsiteY26" fmla="*/ 1373505 h 1436370"/>
                <a:gd name="connsiteX27" fmla="*/ 10160 w 1108710"/>
                <a:gd name="connsiteY27" fmla="*/ 1403985 h 1436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08710" h="1436370">
                  <a:moveTo>
                    <a:pt x="10160" y="1403985"/>
                  </a:moveTo>
                  <a:cubicBezTo>
                    <a:pt x="0" y="1371600"/>
                    <a:pt x="3810" y="1253490"/>
                    <a:pt x="10160" y="1179195"/>
                  </a:cubicBezTo>
                  <a:cubicBezTo>
                    <a:pt x="16510" y="1104900"/>
                    <a:pt x="23495" y="1028065"/>
                    <a:pt x="48260" y="958215"/>
                  </a:cubicBezTo>
                  <a:cubicBezTo>
                    <a:pt x="73025" y="888365"/>
                    <a:pt x="122555" y="808990"/>
                    <a:pt x="158750" y="760095"/>
                  </a:cubicBezTo>
                  <a:cubicBezTo>
                    <a:pt x="194945" y="711200"/>
                    <a:pt x="228600" y="692785"/>
                    <a:pt x="265430" y="664845"/>
                  </a:cubicBezTo>
                  <a:cubicBezTo>
                    <a:pt x="302260" y="636905"/>
                    <a:pt x="337185" y="616585"/>
                    <a:pt x="379730" y="592455"/>
                  </a:cubicBezTo>
                  <a:cubicBezTo>
                    <a:pt x="422275" y="568325"/>
                    <a:pt x="476885" y="546100"/>
                    <a:pt x="520700" y="520065"/>
                  </a:cubicBezTo>
                  <a:cubicBezTo>
                    <a:pt x="564515" y="494030"/>
                    <a:pt x="596900" y="465455"/>
                    <a:pt x="642620" y="436245"/>
                  </a:cubicBezTo>
                  <a:cubicBezTo>
                    <a:pt x="688340" y="407035"/>
                    <a:pt x="751205" y="374650"/>
                    <a:pt x="795020" y="344805"/>
                  </a:cubicBezTo>
                  <a:cubicBezTo>
                    <a:pt x="838835" y="314960"/>
                    <a:pt x="871220" y="288925"/>
                    <a:pt x="905510" y="257175"/>
                  </a:cubicBezTo>
                  <a:cubicBezTo>
                    <a:pt x="939800" y="225425"/>
                    <a:pt x="969645" y="196850"/>
                    <a:pt x="1000760" y="154305"/>
                  </a:cubicBezTo>
                  <a:cubicBezTo>
                    <a:pt x="1031875" y="111760"/>
                    <a:pt x="1075690" y="0"/>
                    <a:pt x="1092200" y="1905"/>
                  </a:cubicBezTo>
                  <a:cubicBezTo>
                    <a:pt x="1108710" y="3810"/>
                    <a:pt x="1104900" y="99695"/>
                    <a:pt x="1099820" y="165735"/>
                  </a:cubicBezTo>
                  <a:cubicBezTo>
                    <a:pt x="1094740" y="231775"/>
                    <a:pt x="1080770" y="316865"/>
                    <a:pt x="1061720" y="398145"/>
                  </a:cubicBezTo>
                  <a:cubicBezTo>
                    <a:pt x="1042670" y="479425"/>
                    <a:pt x="1016000" y="581025"/>
                    <a:pt x="985520" y="653415"/>
                  </a:cubicBezTo>
                  <a:cubicBezTo>
                    <a:pt x="955040" y="725805"/>
                    <a:pt x="923290" y="778510"/>
                    <a:pt x="878840" y="832485"/>
                  </a:cubicBezTo>
                  <a:cubicBezTo>
                    <a:pt x="834390" y="886460"/>
                    <a:pt x="763905" y="942975"/>
                    <a:pt x="718820" y="977265"/>
                  </a:cubicBezTo>
                  <a:cubicBezTo>
                    <a:pt x="673735" y="1011555"/>
                    <a:pt x="641985" y="1022350"/>
                    <a:pt x="608330" y="1038225"/>
                  </a:cubicBezTo>
                  <a:cubicBezTo>
                    <a:pt x="574675" y="1054100"/>
                    <a:pt x="516890" y="1072515"/>
                    <a:pt x="516890" y="1072515"/>
                  </a:cubicBezTo>
                  <a:cubicBezTo>
                    <a:pt x="487680" y="1083310"/>
                    <a:pt x="460375" y="1092200"/>
                    <a:pt x="433070" y="1102995"/>
                  </a:cubicBezTo>
                  <a:cubicBezTo>
                    <a:pt x="405765" y="1113790"/>
                    <a:pt x="353060" y="1137285"/>
                    <a:pt x="353060" y="1137285"/>
                  </a:cubicBezTo>
                  <a:cubicBezTo>
                    <a:pt x="328930" y="1147445"/>
                    <a:pt x="309245" y="1151890"/>
                    <a:pt x="288290" y="1163955"/>
                  </a:cubicBezTo>
                  <a:cubicBezTo>
                    <a:pt x="267335" y="1176020"/>
                    <a:pt x="244475" y="1197610"/>
                    <a:pt x="227330" y="1209675"/>
                  </a:cubicBezTo>
                  <a:cubicBezTo>
                    <a:pt x="210185" y="1221740"/>
                    <a:pt x="198755" y="1225550"/>
                    <a:pt x="185420" y="1236345"/>
                  </a:cubicBezTo>
                  <a:cubicBezTo>
                    <a:pt x="172085" y="1247140"/>
                    <a:pt x="160020" y="1260475"/>
                    <a:pt x="147320" y="1274445"/>
                  </a:cubicBezTo>
                  <a:cubicBezTo>
                    <a:pt x="134620" y="1288415"/>
                    <a:pt x="121920" y="1303655"/>
                    <a:pt x="109220" y="1320165"/>
                  </a:cubicBezTo>
                  <a:cubicBezTo>
                    <a:pt x="96520" y="1336675"/>
                    <a:pt x="86995" y="1358900"/>
                    <a:pt x="71120" y="1373505"/>
                  </a:cubicBezTo>
                  <a:cubicBezTo>
                    <a:pt x="55245" y="1388110"/>
                    <a:pt x="20320" y="1436370"/>
                    <a:pt x="10160" y="1403985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FFFFFF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19163" y="188913"/>
            <a:ext cx="5597525" cy="8636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численности коллекции ВИР  (1901–2011гг.)</a:t>
            </a:r>
          </a:p>
        </p:txBody>
      </p:sp>
      <p:graphicFrame>
        <p:nvGraphicFramePr>
          <p:cNvPr id="15" name="Object 3"/>
          <p:cNvGraphicFramePr>
            <a:graphicFrameLocks noChangeAspect="1"/>
          </p:cNvGraphicFramePr>
          <p:nvPr/>
        </p:nvGraphicFramePr>
        <p:xfrm>
          <a:off x="158750" y="1463675"/>
          <a:ext cx="8621713" cy="5180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Полилиния 16"/>
          <p:cNvSpPr/>
          <p:nvPr/>
        </p:nvSpPr>
        <p:spPr>
          <a:xfrm>
            <a:off x="3278188" y="3038475"/>
            <a:ext cx="1651000" cy="1517650"/>
          </a:xfrm>
          <a:custGeom>
            <a:avLst/>
            <a:gdLst>
              <a:gd name="connsiteX0" fmla="*/ 0 w 1587640"/>
              <a:gd name="connsiteY0" fmla="*/ 3349 h 1410849"/>
              <a:gd name="connsiteX1" fmla="*/ 150726 w 1587640"/>
              <a:gd name="connsiteY1" fmla="*/ 33494 h 1410849"/>
              <a:gd name="connsiteX2" fmla="*/ 321548 w 1587640"/>
              <a:gd name="connsiteY2" fmla="*/ 244510 h 1410849"/>
              <a:gd name="connsiteX3" fmla="*/ 492369 w 1587640"/>
              <a:gd name="connsiteY3" fmla="*/ 510791 h 1410849"/>
              <a:gd name="connsiteX4" fmla="*/ 828989 w 1587640"/>
              <a:gd name="connsiteY4" fmla="*/ 927798 h 1410849"/>
              <a:gd name="connsiteX5" fmla="*/ 1170633 w 1587640"/>
              <a:gd name="connsiteY5" fmla="*/ 1209151 h 1410849"/>
              <a:gd name="connsiteX6" fmla="*/ 1451987 w 1587640"/>
              <a:gd name="connsiteY6" fmla="*/ 1379973 h 1410849"/>
              <a:gd name="connsiteX7" fmla="*/ 1587640 w 1587640"/>
              <a:gd name="connsiteY7" fmla="*/ 1410119 h 141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87640" h="1410849">
                <a:moveTo>
                  <a:pt x="0" y="3349"/>
                </a:moveTo>
                <a:cubicBezTo>
                  <a:pt x="48567" y="-1676"/>
                  <a:pt x="97135" y="-6700"/>
                  <a:pt x="150726" y="33494"/>
                </a:cubicBezTo>
                <a:cubicBezTo>
                  <a:pt x="204317" y="73688"/>
                  <a:pt x="264608" y="164961"/>
                  <a:pt x="321548" y="244510"/>
                </a:cubicBezTo>
                <a:cubicBezTo>
                  <a:pt x="378488" y="324059"/>
                  <a:pt x="407795" y="396910"/>
                  <a:pt x="492369" y="510791"/>
                </a:cubicBezTo>
                <a:cubicBezTo>
                  <a:pt x="576943" y="624672"/>
                  <a:pt x="715945" y="811405"/>
                  <a:pt x="828989" y="927798"/>
                </a:cubicBezTo>
                <a:cubicBezTo>
                  <a:pt x="942033" y="1044191"/>
                  <a:pt x="1066800" y="1133789"/>
                  <a:pt x="1170633" y="1209151"/>
                </a:cubicBezTo>
                <a:cubicBezTo>
                  <a:pt x="1274466" y="1284514"/>
                  <a:pt x="1382486" y="1346478"/>
                  <a:pt x="1451987" y="1379973"/>
                </a:cubicBezTo>
                <a:cubicBezTo>
                  <a:pt x="1521488" y="1413468"/>
                  <a:pt x="1554564" y="1411793"/>
                  <a:pt x="1587640" y="1410119"/>
                </a:cubicBezTo>
              </a:path>
            </a:pathLst>
          </a:cu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4929188" y="4556125"/>
            <a:ext cx="4762" cy="1203325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349625" y="3041650"/>
            <a:ext cx="0" cy="27178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349625" y="5759450"/>
            <a:ext cx="1579563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олилиния 23"/>
          <p:cNvSpPr/>
          <p:nvPr/>
        </p:nvSpPr>
        <p:spPr>
          <a:xfrm>
            <a:off x="4933950" y="2060575"/>
            <a:ext cx="2517775" cy="2484438"/>
          </a:xfrm>
          <a:custGeom>
            <a:avLst/>
            <a:gdLst>
              <a:gd name="connsiteX0" fmla="*/ 0 w 2517112"/>
              <a:gd name="connsiteY0" fmla="*/ 2411604 h 2411604"/>
              <a:gd name="connsiteX1" fmla="*/ 291402 w 2517112"/>
              <a:gd name="connsiteY1" fmla="*/ 2301072 h 2411604"/>
              <a:gd name="connsiteX2" fmla="*/ 678264 w 2517112"/>
              <a:gd name="connsiteY2" fmla="*/ 1939332 h 2411604"/>
              <a:gd name="connsiteX3" fmla="*/ 1090246 w 2517112"/>
              <a:gd name="connsiteY3" fmla="*/ 1331406 h 2411604"/>
              <a:gd name="connsiteX4" fmla="*/ 1482132 w 2517112"/>
              <a:gd name="connsiteY4" fmla="*/ 628022 h 2411604"/>
              <a:gd name="connsiteX5" fmla="*/ 1733341 w 2517112"/>
              <a:gd name="connsiteY5" fmla="*/ 301450 h 2411604"/>
              <a:gd name="connsiteX6" fmla="*/ 2044840 w 2517112"/>
              <a:gd name="connsiteY6" fmla="*/ 75362 h 2411604"/>
              <a:gd name="connsiteX7" fmla="*/ 2517112 w 2517112"/>
              <a:gd name="connsiteY7" fmla="*/ 0 h 2411604"/>
              <a:gd name="connsiteX8" fmla="*/ 2517112 w 2517112"/>
              <a:gd name="connsiteY8" fmla="*/ 0 h 241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7112" h="2411604">
                <a:moveTo>
                  <a:pt x="0" y="2411604"/>
                </a:moveTo>
                <a:cubicBezTo>
                  <a:pt x="89179" y="2395694"/>
                  <a:pt x="178358" y="2379784"/>
                  <a:pt x="291402" y="2301072"/>
                </a:cubicBezTo>
                <a:cubicBezTo>
                  <a:pt x="404446" y="2222360"/>
                  <a:pt x="545123" y="2100943"/>
                  <a:pt x="678264" y="1939332"/>
                </a:cubicBezTo>
                <a:cubicBezTo>
                  <a:pt x="811405" y="1777721"/>
                  <a:pt x="956268" y="1549958"/>
                  <a:pt x="1090246" y="1331406"/>
                </a:cubicBezTo>
                <a:cubicBezTo>
                  <a:pt x="1224224" y="1112854"/>
                  <a:pt x="1374950" y="799681"/>
                  <a:pt x="1482132" y="628022"/>
                </a:cubicBezTo>
                <a:cubicBezTo>
                  <a:pt x="1589314" y="456363"/>
                  <a:pt x="1639556" y="393560"/>
                  <a:pt x="1733341" y="301450"/>
                </a:cubicBezTo>
                <a:cubicBezTo>
                  <a:pt x="1827126" y="209340"/>
                  <a:pt x="1914212" y="125604"/>
                  <a:pt x="2044840" y="75362"/>
                </a:cubicBezTo>
                <a:cubicBezTo>
                  <a:pt x="2175468" y="25120"/>
                  <a:pt x="2517112" y="0"/>
                  <a:pt x="2517112" y="0"/>
                </a:cubicBezTo>
                <a:lnTo>
                  <a:pt x="2517112" y="0"/>
                </a:ln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5006975" y="4545013"/>
            <a:ext cx="0" cy="120332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451725" y="2060575"/>
            <a:ext cx="0" cy="369887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933950" y="5759450"/>
            <a:ext cx="251777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 bwMode="auto">
          <a:xfrm>
            <a:off x="1620838" y="5759450"/>
            <a:ext cx="17287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 bwMode="auto">
          <a:xfrm>
            <a:off x="3278188" y="3038475"/>
            <a:ext cx="0" cy="27209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олилиния 29"/>
          <p:cNvSpPr/>
          <p:nvPr/>
        </p:nvSpPr>
        <p:spPr>
          <a:xfrm>
            <a:off x="1622425" y="3038475"/>
            <a:ext cx="1655763" cy="2736850"/>
          </a:xfrm>
          <a:custGeom>
            <a:avLst/>
            <a:gdLst>
              <a:gd name="connsiteX0" fmla="*/ 0 w 1671484"/>
              <a:gd name="connsiteY0" fmla="*/ 2566219 h 2576796"/>
              <a:gd name="connsiteX1" fmla="*/ 619433 w 1671484"/>
              <a:gd name="connsiteY1" fmla="*/ 2458064 h 2576796"/>
              <a:gd name="connsiteX2" fmla="*/ 983226 w 1671484"/>
              <a:gd name="connsiteY2" fmla="*/ 1720645 h 2576796"/>
              <a:gd name="connsiteX3" fmla="*/ 1435510 w 1671484"/>
              <a:gd name="connsiteY3" fmla="*/ 294968 h 2576796"/>
              <a:gd name="connsiteX4" fmla="*/ 1671484 w 1671484"/>
              <a:gd name="connsiteY4" fmla="*/ 0 h 2576796"/>
              <a:gd name="connsiteX5" fmla="*/ 1671484 w 1671484"/>
              <a:gd name="connsiteY5" fmla="*/ 0 h 2576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1484" h="2576796">
                <a:moveTo>
                  <a:pt x="0" y="2566219"/>
                </a:moveTo>
                <a:cubicBezTo>
                  <a:pt x="227781" y="2582606"/>
                  <a:pt x="455562" y="2598993"/>
                  <a:pt x="619433" y="2458064"/>
                </a:cubicBezTo>
                <a:cubicBezTo>
                  <a:pt x="783304" y="2317135"/>
                  <a:pt x="847213" y="2081161"/>
                  <a:pt x="983226" y="1720645"/>
                </a:cubicBezTo>
                <a:cubicBezTo>
                  <a:pt x="1119239" y="1360129"/>
                  <a:pt x="1320800" y="581742"/>
                  <a:pt x="1435510" y="294968"/>
                </a:cubicBezTo>
                <a:cubicBezTo>
                  <a:pt x="1550220" y="8194"/>
                  <a:pt x="1671484" y="0"/>
                  <a:pt x="1671484" y="0"/>
                </a:cubicBezTo>
                <a:lnTo>
                  <a:pt x="1671484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 rot="20550882">
            <a:off x="8348353" y="2280162"/>
            <a:ext cx="429491" cy="130628"/>
          </a:xfrm>
          <a:custGeom>
            <a:avLst/>
            <a:gdLst>
              <a:gd name="connsiteX0" fmla="*/ 0 w 429491"/>
              <a:gd name="connsiteY0" fmla="*/ 0 h 130628"/>
              <a:gd name="connsiteX1" fmla="*/ 391886 w 429491"/>
              <a:gd name="connsiteY1" fmla="*/ 118753 h 130628"/>
              <a:gd name="connsiteX2" fmla="*/ 225631 w 429491"/>
              <a:gd name="connsiteY2" fmla="*/ 71252 h 13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9491" h="130628">
                <a:moveTo>
                  <a:pt x="0" y="0"/>
                </a:moveTo>
                <a:lnTo>
                  <a:pt x="391886" y="118753"/>
                </a:lnTo>
                <a:cubicBezTo>
                  <a:pt x="429491" y="130628"/>
                  <a:pt x="327561" y="100940"/>
                  <a:pt x="225631" y="71252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7496355" y="2070340"/>
            <a:ext cx="1259456" cy="288984"/>
          </a:xfrm>
          <a:custGeom>
            <a:avLst/>
            <a:gdLst>
              <a:gd name="connsiteX0" fmla="*/ 0 w 1259456"/>
              <a:gd name="connsiteY0" fmla="*/ 0 h 288984"/>
              <a:gd name="connsiteX1" fmla="*/ 258792 w 1259456"/>
              <a:gd name="connsiteY1" fmla="*/ 34505 h 288984"/>
              <a:gd name="connsiteX2" fmla="*/ 491705 w 1259456"/>
              <a:gd name="connsiteY2" fmla="*/ 129396 h 288984"/>
              <a:gd name="connsiteX3" fmla="*/ 724619 w 1259456"/>
              <a:gd name="connsiteY3" fmla="*/ 241539 h 288984"/>
              <a:gd name="connsiteX4" fmla="*/ 871268 w 1259456"/>
              <a:gd name="connsiteY4" fmla="*/ 284671 h 288984"/>
              <a:gd name="connsiteX5" fmla="*/ 1095554 w 1259456"/>
              <a:gd name="connsiteY5" fmla="*/ 267418 h 288984"/>
              <a:gd name="connsiteX6" fmla="*/ 1259456 w 1259456"/>
              <a:gd name="connsiteY6" fmla="*/ 267418 h 28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9456" h="288984">
                <a:moveTo>
                  <a:pt x="0" y="0"/>
                </a:moveTo>
                <a:cubicBezTo>
                  <a:pt x="88420" y="6469"/>
                  <a:pt x="176841" y="12939"/>
                  <a:pt x="258792" y="34505"/>
                </a:cubicBezTo>
                <a:cubicBezTo>
                  <a:pt x="340743" y="56071"/>
                  <a:pt x="414067" y="94890"/>
                  <a:pt x="491705" y="129396"/>
                </a:cubicBezTo>
                <a:cubicBezTo>
                  <a:pt x="569343" y="163902"/>
                  <a:pt x="661359" y="215660"/>
                  <a:pt x="724619" y="241539"/>
                </a:cubicBezTo>
                <a:cubicBezTo>
                  <a:pt x="787880" y="267418"/>
                  <a:pt x="809446" y="280358"/>
                  <a:pt x="871268" y="284671"/>
                </a:cubicBezTo>
                <a:cubicBezTo>
                  <a:pt x="933091" y="288984"/>
                  <a:pt x="1030856" y="270293"/>
                  <a:pt x="1095554" y="267418"/>
                </a:cubicBezTo>
                <a:cubicBezTo>
                  <a:pt x="1160252" y="264543"/>
                  <a:pt x="1209854" y="265980"/>
                  <a:pt x="1259456" y="267418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>
            <a:stCxn id="18" idx="6"/>
          </p:cNvCxnSpPr>
          <p:nvPr/>
        </p:nvCxnSpPr>
        <p:spPr>
          <a:xfrm>
            <a:off x="8755811" y="2337758"/>
            <a:ext cx="31031" cy="34486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10800000">
            <a:off x="7500958" y="5786454"/>
            <a:ext cx="128588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stCxn id="18" idx="0"/>
          </p:cNvCxnSpPr>
          <p:nvPr/>
        </p:nvCxnSpPr>
        <p:spPr>
          <a:xfrm>
            <a:off x="7496355" y="2070340"/>
            <a:ext cx="4603" cy="37161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072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7" grpId="0" animBg="1"/>
      <p:bldP spid="24" grpId="0" animBg="1"/>
      <p:bldP spid="30" grpId="0" animBg="1"/>
      <p:bldP spid="1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8" name="Text Box 4"/>
          <p:cNvSpPr txBox="1">
            <a:spLocks noChangeArrowheads="1"/>
          </p:cNvSpPr>
          <p:nvPr/>
        </p:nvSpPr>
        <p:spPr bwMode="auto">
          <a:xfrm>
            <a:off x="468313" y="1052513"/>
            <a:ext cx="8102600" cy="100806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tIns="154800" bIns="154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 dirty="0">
                <a:solidFill>
                  <a:srgbClr val="000000"/>
                </a:solidFill>
              </a:rPr>
              <a:t>Конференция ООН по окружающей среде и развитию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b="1" dirty="0">
                <a:solidFill>
                  <a:srgbClr val="000000"/>
                </a:solidFill>
              </a:rPr>
              <a:t>Рио-де-Жанейро (Бразилия) 3-4 июня 1992 года</a:t>
            </a:r>
          </a:p>
        </p:txBody>
      </p:sp>
      <p:sp>
        <p:nvSpPr>
          <p:cNvPr id="185349" name="Text Box 5"/>
          <p:cNvSpPr txBox="1">
            <a:spLocks noChangeArrowheads="1"/>
          </p:cNvSpPr>
          <p:nvPr/>
        </p:nvSpPr>
        <p:spPr bwMode="auto">
          <a:xfrm>
            <a:off x="468313" y="2089150"/>
            <a:ext cx="8102600" cy="2852738"/>
          </a:xfrm>
          <a:prstGeom prst="rect">
            <a:avLst/>
          </a:prstGeom>
          <a:solidFill>
            <a:srgbClr val="DFE7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62000" tIns="154800" rIns="162000" bIns="154800">
            <a:spAutoFit/>
          </a:bodyPr>
          <a:lstStyle/>
          <a:p>
            <a:pPr marL="622300" indent="-266700">
              <a:spcBef>
                <a:spcPct val="50000"/>
              </a:spcBef>
              <a:defRPr/>
            </a:pPr>
            <a:r>
              <a:rPr lang="ru-RU" b="1" dirty="0">
                <a:solidFill>
                  <a:srgbClr val="000000"/>
                </a:solidFill>
              </a:rPr>
              <a:t>3 важных решения:</a:t>
            </a:r>
          </a:p>
          <a:p>
            <a:pPr marL="622300" indent="-266700">
              <a:spcBef>
                <a:spcPct val="50000"/>
              </a:spcBef>
              <a:defRPr/>
            </a:pPr>
            <a:endParaRPr lang="ru-RU" sz="800" b="1" dirty="0">
              <a:solidFill>
                <a:srgbClr val="000000"/>
              </a:solidFill>
            </a:endParaRPr>
          </a:p>
          <a:p>
            <a:pPr marL="622300" indent="-26670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ru-RU" dirty="0">
                <a:solidFill>
                  <a:srgbClr val="000000"/>
                </a:solidFill>
              </a:rPr>
              <a:t>ДЕКЛАРАЦИЯ по окружающей среде и развитию (Декларация </a:t>
            </a:r>
            <a:r>
              <a:rPr lang="ru-RU" dirty="0" err="1">
                <a:solidFill>
                  <a:srgbClr val="000000"/>
                </a:solidFill>
              </a:rPr>
              <a:t>Рио</a:t>
            </a:r>
            <a:r>
              <a:rPr lang="ru-RU" dirty="0">
                <a:solidFill>
                  <a:srgbClr val="000000"/>
                </a:solidFill>
              </a:rPr>
              <a:t>)</a:t>
            </a:r>
          </a:p>
          <a:p>
            <a:pPr marL="622300" indent="-26670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rgbClr val="FF0000"/>
                </a:solidFill>
              </a:rPr>
              <a:t>ДОЛГОСРОЧНАЯ ПРОГРАММА действий в глобальном масштабе (Повестка дня на 21 век)</a:t>
            </a:r>
          </a:p>
          <a:p>
            <a:pPr marL="622300" indent="-26670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ru-RU" dirty="0">
                <a:solidFill>
                  <a:srgbClr val="000000"/>
                </a:solidFill>
              </a:rPr>
              <a:t>ПРИНЦИПЫ рационального использования, сохранения и освоения всех видов лесов (Лесные принципы)</a:t>
            </a:r>
          </a:p>
        </p:txBody>
      </p:sp>
      <p:sp>
        <p:nvSpPr>
          <p:cNvPr id="185350" name="Text Box 6"/>
          <p:cNvSpPr txBox="1">
            <a:spLocks noChangeArrowheads="1"/>
          </p:cNvSpPr>
          <p:nvPr/>
        </p:nvSpPr>
        <p:spPr bwMode="auto">
          <a:xfrm>
            <a:off x="468313" y="5008563"/>
            <a:ext cx="8102600" cy="1373187"/>
          </a:xfrm>
          <a:prstGeom prst="rect">
            <a:avLst/>
          </a:prstGeom>
          <a:solidFill>
            <a:srgbClr val="DFE7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tIns="154800" bIns="154800">
            <a:spAutoFit/>
          </a:bodyPr>
          <a:lstStyle/>
          <a:p>
            <a:pPr marL="723900" indent="-279400">
              <a:spcBef>
                <a:spcPct val="50000"/>
              </a:spcBef>
              <a:defRPr/>
            </a:pPr>
            <a:r>
              <a:rPr lang="ru-RU" b="1" dirty="0">
                <a:solidFill>
                  <a:srgbClr val="000000"/>
                </a:solidFill>
              </a:rPr>
              <a:t>2 конвенции:</a:t>
            </a:r>
          </a:p>
          <a:p>
            <a:pPr marL="723900" indent="-279400">
              <a:spcBef>
                <a:spcPct val="50000"/>
              </a:spcBef>
              <a:defRPr/>
            </a:pPr>
            <a:endParaRPr lang="ru-RU" sz="1000" b="1" dirty="0">
              <a:solidFill>
                <a:srgbClr val="000000"/>
              </a:solidFill>
            </a:endParaRPr>
          </a:p>
          <a:p>
            <a:pPr marL="723900" indent="-279400"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rgbClr val="FF0000"/>
                </a:solidFill>
              </a:rPr>
              <a:t>о биологическом разнообразии</a:t>
            </a:r>
          </a:p>
          <a:p>
            <a:pPr marL="723900" indent="-279400">
              <a:buFont typeface="Wingdings" pitchFamily="2" charset="2"/>
              <a:buChar char="Ø"/>
              <a:defRPr/>
            </a:pPr>
            <a:r>
              <a:rPr lang="ru-RU" dirty="0">
                <a:solidFill>
                  <a:srgbClr val="090A02"/>
                </a:solidFill>
              </a:rPr>
              <a:t>об изменении климата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85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8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8" grpId="0" animBg="1"/>
      <p:bldP spid="185349" grpId="0" animBg="1"/>
      <p:bldP spid="1853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I:\Рабочий диск\РАБОЧИЙ\ВИР\Сотрудники\Лоскутов\Фотоальбом\Фотографии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126854"/>
            <a:ext cx="3575346" cy="53984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9388" y="1719263"/>
            <a:ext cx="424973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2200" b="1" dirty="0">
              <a:solidFill>
                <a:srgbClr val="0000FF"/>
              </a:solidFill>
            </a:endParaRPr>
          </a:p>
          <a:p>
            <a:r>
              <a:rPr lang="ru-RU" sz="2200" b="1" dirty="0">
                <a:solidFill>
                  <a:srgbClr val="0000FF"/>
                </a:solidFill>
              </a:rPr>
              <a:t>   </a:t>
            </a:r>
            <a:r>
              <a:rPr lang="ru-RU" sz="2200" b="1" dirty="0">
                <a:solidFill>
                  <a:srgbClr val="FF0000"/>
                </a:solidFill>
              </a:rPr>
              <a:t>Первый</a:t>
            </a:r>
            <a:r>
              <a:rPr lang="ru-RU" sz="2200" b="1" dirty="0">
                <a:solidFill>
                  <a:srgbClr val="0000FF"/>
                </a:solidFill>
              </a:rPr>
              <a:t> (1917-1929гг.) -  мобилизация и изучение генофонда культурных растений и их диких родичей на Земном шаре. </a:t>
            </a:r>
          </a:p>
          <a:p>
            <a:endParaRPr lang="ru-RU" sz="2200" b="1" dirty="0">
              <a:solidFill>
                <a:srgbClr val="0000FF"/>
              </a:solidFill>
            </a:endParaRPr>
          </a:p>
          <a:p>
            <a:r>
              <a:rPr lang="ru-RU" sz="2200" b="1" dirty="0">
                <a:solidFill>
                  <a:srgbClr val="0000FF"/>
                </a:solidFill>
              </a:rPr>
              <a:t>   </a:t>
            </a:r>
            <a:r>
              <a:rPr lang="ru-RU" sz="2200" b="1" dirty="0">
                <a:solidFill>
                  <a:srgbClr val="FF0000"/>
                </a:solidFill>
              </a:rPr>
              <a:t>Второй</a:t>
            </a:r>
            <a:r>
              <a:rPr lang="ru-RU" sz="2200" b="1" dirty="0">
                <a:solidFill>
                  <a:srgbClr val="0000FF"/>
                </a:solidFill>
              </a:rPr>
              <a:t> (1929-1940гг.) – осуществление широкого научного </a:t>
            </a:r>
            <a:r>
              <a:rPr lang="ru-RU" sz="2200" b="1" dirty="0" smtClean="0">
                <a:solidFill>
                  <a:srgbClr val="0000FF"/>
                </a:solidFill>
              </a:rPr>
              <a:t>синтеза</a:t>
            </a:r>
            <a:r>
              <a:rPr lang="ru-RU" sz="2200" b="1" dirty="0">
                <a:solidFill>
                  <a:srgbClr val="0000FF"/>
                </a:solidFill>
              </a:rPr>
              <a:t>, построение теоретических основ биологии и селекции.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0113" y="404813"/>
            <a:ext cx="57594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 развитие научной программы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Н. И. Вавилова можно выделить два этапа:</a:t>
            </a:r>
          </a:p>
        </p:txBody>
      </p:sp>
    </p:spTree>
    <p:extLst>
      <p:ext uri="{BB962C8B-B14F-4D97-AF65-F5344CB8AC3E}">
        <p14:creationId xmlns:p14="http://schemas.microsoft.com/office/powerpoint/2010/main" val="280508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50913" y="22225"/>
            <a:ext cx="6069012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Конвенция по </a:t>
            </a:r>
            <a:r>
              <a:rPr lang="ru-RU" sz="2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биоразнообразию</a:t>
            </a:r>
            <a: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(КБР)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50825" y="1701800"/>
            <a:ext cx="8678863" cy="4679950"/>
            <a:chOff x="594" y="189"/>
            <a:chExt cx="5166" cy="3805"/>
          </a:xfrm>
        </p:grpSpPr>
        <p:sp>
          <p:nvSpPr>
            <p:cNvPr id="18436" name="AutoShape 5"/>
            <p:cNvSpPr>
              <a:spLocks noChangeArrowheads="1"/>
            </p:cNvSpPr>
            <p:nvPr/>
          </p:nvSpPr>
          <p:spPr bwMode="auto">
            <a:xfrm>
              <a:off x="594" y="189"/>
              <a:ext cx="5166" cy="3805"/>
            </a:xfrm>
            <a:prstGeom prst="rect">
              <a:avLst/>
            </a:prstGeom>
            <a:solidFill>
              <a:srgbClr val="DFE77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990" name="Rectangle 6"/>
            <p:cNvSpPr>
              <a:spLocks noChangeArrowheads="1"/>
            </p:cNvSpPr>
            <p:nvPr/>
          </p:nvSpPr>
          <p:spPr bwMode="auto">
            <a:xfrm>
              <a:off x="855" y="712"/>
              <a:ext cx="4749" cy="2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lnSpc>
                  <a:spcPct val="140000"/>
                </a:lnSpc>
                <a:defRPr/>
              </a:pPr>
              <a:r>
                <a:rPr lang="ru-RU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Цель КБР</a:t>
              </a:r>
              <a:r>
                <a:rPr lang="ru-RU" sz="2000" dirty="0">
                  <a:solidFill>
                    <a:srgbClr val="000000"/>
                  </a:solidFill>
                  <a:latin typeface="Times New Roman" pitchFamily="18" charset="0"/>
                </a:rPr>
                <a:t> –</a:t>
              </a:r>
              <a:r>
                <a:rPr lang="ru-RU" sz="2000" dirty="0">
                  <a:latin typeface="Times New Roman" pitchFamily="18" charset="0"/>
                </a:rPr>
                <a:t> </a:t>
              </a:r>
              <a:r>
                <a:rPr lang="ru-RU" sz="2000" b="1" dirty="0">
                  <a:solidFill>
                    <a:srgbClr val="CC3300"/>
                  </a:solidFill>
                  <a:latin typeface="Times New Roman" pitchFamily="18" charset="0"/>
                </a:rPr>
                <a:t>сохранение</a:t>
              </a:r>
              <a:r>
                <a:rPr lang="ru-RU" sz="2000" dirty="0">
                  <a:latin typeface="Times New Roman" pitchFamily="18" charset="0"/>
                </a:rPr>
                <a:t>  </a:t>
              </a:r>
              <a:r>
                <a:rPr lang="ru-RU" sz="2000" dirty="0" err="1">
                  <a:latin typeface="Times New Roman" pitchFamily="18" charset="0"/>
                </a:rPr>
                <a:t>би</a:t>
              </a:r>
              <a:r>
                <a:rPr lang="ru-RU" sz="2000" dirty="0" err="1">
                  <a:solidFill>
                    <a:srgbClr val="000000"/>
                  </a:solidFill>
                  <a:latin typeface="Times New Roman" pitchFamily="18" charset="0"/>
                </a:rPr>
                <a:t>биоразнообразия</a:t>
              </a:r>
              <a:r>
                <a:rPr lang="ru-RU" sz="2000" dirty="0">
                  <a:solidFill>
                    <a:srgbClr val="000000"/>
                  </a:solidFill>
                  <a:latin typeface="Times New Roman" pitchFamily="18" charset="0"/>
                </a:rPr>
                <a:t>,  </a:t>
              </a:r>
              <a:r>
                <a:rPr lang="ru-RU" sz="2000" b="1" dirty="0">
                  <a:solidFill>
                    <a:srgbClr val="CC3300"/>
                  </a:solidFill>
                  <a:latin typeface="Times New Roman" pitchFamily="18" charset="0"/>
                </a:rPr>
                <a:t>устойчивое использование</a:t>
              </a:r>
              <a:r>
                <a:rPr lang="ru-RU" sz="2000" dirty="0">
                  <a:latin typeface="Times New Roman" pitchFamily="18" charset="0"/>
                </a:rPr>
                <a:t> </a:t>
              </a:r>
              <a:r>
                <a:rPr lang="ru-RU" sz="2000" dirty="0">
                  <a:solidFill>
                    <a:srgbClr val="000000"/>
                  </a:solidFill>
                  <a:latin typeface="Times New Roman" pitchFamily="18" charset="0"/>
                </a:rPr>
                <a:t>его компонентов и </a:t>
              </a:r>
              <a:r>
                <a:rPr lang="ru-RU" sz="2000" b="1" dirty="0">
                  <a:solidFill>
                    <a:srgbClr val="CC3300"/>
                  </a:solidFill>
                  <a:latin typeface="Times New Roman" pitchFamily="18" charset="0"/>
                </a:rPr>
                <a:t>совместное получение</a:t>
              </a:r>
              <a:r>
                <a:rPr lang="ru-RU" sz="2000" dirty="0">
                  <a:latin typeface="Times New Roman" pitchFamily="18" charset="0"/>
                </a:rPr>
                <a:t> </a:t>
              </a:r>
              <a:r>
                <a:rPr lang="ru-RU" sz="2000" dirty="0">
                  <a:solidFill>
                    <a:srgbClr val="000000"/>
                  </a:solidFill>
                  <a:latin typeface="Times New Roman" pitchFamily="18" charset="0"/>
                </a:rPr>
                <a:t>на справедливой и равной  основе </a:t>
              </a:r>
              <a:r>
                <a:rPr lang="ru-RU" sz="2000" b="1" dirty="0">
                  <a:solidFill>
                    <a:srgbClr val="000000"/>
                  </a:solidFill>
                  <a:latin typeface="Times New Roman" pitchFamily="18" charset="0"/>
                </a:rPr>
                <a:t>выгод</a:t>
              </a:r>
              <a:r>
                <a:rPr lang="ru-RU" sz="2000" dirty="0">
                  <a:solidFill>
                    <a:srgbClr val="000000"/>
                  </a:solidFill>
                  <a:latin typeface="Times New Roman" pitchFamily="18" charset="0"/>
                </a:rPr>
                <a:t>, связанных с использованием  генетических ресурсов, в том числе путем  предоставления необходимого доступа к  генетическим ресурсам.</a:t>
              </a:r>
            </a:p>
            <a:p>
              <a:pPr>
                <a:lnSpc>
                  <a:spcPct val="140000"/>
                </a:lnSpc>
                <a:defRPr/>
              </a:pPr>
              <a:endParaRPr lang="ru-RU" sz="2000" dirty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algn="r">
                <a:defRPr/>
              </a:pPr>
              <a:r>
                <a:rPr lang="ru-RU" sz="2000" dirty="0"/>
                <a:t>					</a:t>
              </a:r>
              <a:r>
                <a:rPr lang="ru-RU" i="1" dirty="0">
                  <a:solidFill>
                    <a:srgbClr val="000000"/>
                  </a:solidFill>
                </a:rPr>
                <a:t>Статья 1</a:t>
              </a:r>
              <a:r>
                <a:rPr lang="ru-RU" sz="2000" dirty="0"/>
                <a:t>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4213" y="188913"/>
            <a:ext cx="6130925" cy="8636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Смена парадигмы в природопользовании</a:t>
            </a:r>
          </a:p>
        </p:txBody>
      </p:sp>
      <p:sp>
        <p:nvSpPr>
          <p:cNvPr id="1945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95288" y="1412875"/>
            <a:ext cx="8450262" cy="4752975"/>
          </a:xfrm>
          <a:solidFill>
            <a:srgbClr val="DFE77D"/>
          </a:solidFill>
        </p:spPr>
        <p:txBody>
          <a:bodyPr lIns="162000" tIns="118800" rIns="162000" bIns="118800"/>
          <a:lstStyle/>
          <a:p>
            <a:pPr marL="0" indent="358775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Изменение мировоззренческой стратегии человечества – провозглашает необходимость перехода мирового сообщества от нерационального потребительского, на рельсы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устойчивого развития (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sustainable development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58775"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58775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Устойчивое развитие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это развитие, которое удовлетворяет потребности настоящего времени, но не ставит под угрозу способность будущих поколений удовлетворять свои собственные потребности (РИО, Повестка дня на 21 век, 1992).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58775"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58775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Генетической способности Земли к жизни не должно наноситься вреда; популяционные уровни всех форм жизни, дикой и одомашненной, должны быть, по меньшей мере, достаточными для выживания, и с этой целью должны защищаться необходимые места обитания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58775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58775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(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Conservation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Strategy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1980).</a:t>
            </a:r>
            <a:endParaRPr lang="ru-RU" sz="2000" b="1" dirty="0" smtClean="0">
              <a:solidFill>
                <a:srgbClr val="DDDDDD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32" name="AutoShape 20"/>
          <p:cNvSpPr>
            <a:spLocks noChangeArrowheads="1"/>
          </p:cNvSpPr>
          <p:nvPr/>
        </p:nvSpPr>
        <p:spPr bwMode="auto">
          <a:xfrm>
            <a:off x="5076825" y="5535613"/>
            <a:ext cx="3529013" cy="981075"/>
          </a:xfrm>
          <a:prstGeom prst="roundRect">
            <a:avLst>
              <a:gd name="adj" fmla="val 16667"/>
            </a:avLst>
          </a:prstGeom>
          <a:solidFill>
            <a:srgbClr val="DFE77D"/>
          </a:solidFill>
          <a:ln w="38100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5000"/>
              </a:spcBef>
              <a:defRPr/>
            </a:pPr>
            <a:r>
              <a:rPr lang="ru-RU" sz="800" dirty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1750 </a:t>
            </a:r>
            <a:r>
              <a:rPr lang="ru-RU" sz="20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генбанков</a:t>
            </a:r>
            <a:r>
              <a:rPr lang="ru-RU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ru-RU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7,03 млн. образцов</a:t>
            </a:r>
          </a:p>
        </p:txBody>
      </p:sp>
      <p:sp>
        <p:nvSpPr>
          <p:cNvPr id="269330" name="AutoShape 18"/>
          <p:cNvSpPr>
            <a:spLocks noChangeArrowheads="1"/>
          </p:cNvSpPr>
          <p:nvPr/>
        </p:nvSpPr>
        <p:spPr bwMode="auto">
          <a:xfrm>
            <a:off x="611188" y="5535613"/>
            <a:ext cx="3529012" cy="981075"/>
          </a:xfrm>
          <a:prstGeom prst="roundRect">
            <a:avLst>
              <a:gd name="adj" fmla="val 16667"/>
            </a:avLst>
          </a:prstGeom>
          <a:solidFill>
            <a:srgbClr val="DFE77D"/>
          </a:solidFill>
          <a:ln w="381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55000"/>
              </a:spcBef>
              <a:defRPr/>
            </a:pPr>
            <a:r>
              <a:rPr lang="ru-RU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 </a:t>
            </a:r>
            <a:r>
              <a:rPr lang="ru-RU" sz="20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генбанков</a:t>
            </a:r>
            <a:r>
              <a:rPr lang="ru-RU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ru-RU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1,5 млн. образцов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787900" y="1071546"/>
            <a:ext cx="4105275" cy="4608512"/>
            <a:chOff x="3016" y="1026"/>
            <a:chExt cx="2586" cy="2903"/>
          </a:xfrm>
          <a:solidFill>
            <a:srgbClr val="DFE77D"/>
          </a:solidFill>
        </p:grpSpPr>
        <p:sp>
          <p:nvSpPr>
            <p:cNvPr id="16395" name="AutoShape 12"/>
            <p:cNvSpPr>
              <a:spLocks noChangeArrowheads="1"/>
            </p:cNvSpPr>
            <p:nvPr/>
          </p:nvSpPr>
          <p:spPr bwMode="auto">
            <a:xfrm>
              <a:off x="3016" y="1026"/>
              <a:ext cx="2586" cy="2903"/>
            </a:xfrm>
            <a:prstGeom prst="flowChartAlternateProcess">
              <a:avLst/>
            </a:prstGeom>
            <a:grpFill/>
            <a:ln w="381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9326" name="AutoShape 14"/>
            <p:cNvSpPr>
              <a:spLocks noChangeArrowheads="1"/>
            </p:cNvSpPr>
            <p:nvPr/>
          </p:nvSpPr>
          <p:spPr bwMode="auto">
            <a:xfrm>
              <a:off x="3016" y="1026"/>
              <a:ext cx="2586" cy="499"/>
            </a:xfrm>
            <a:prstGeom prst="flowChartAlternateProcess">
              <a:avLst/>
            </a:prstGeom>
            <a:solidFill>
              <a:srgbClr val="FFC000"/>
            </a:solidFill>
            <a:ln w="38100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МД-2004</a:t>
              </a:r>
            </a:p>
          </p:txBody>
        </p:sp>
      </p:grpSp>
      <p:grpSp>
        <p:nvGrpSpPr>
          <p:cNvPr id="3" name="Группа 13"/>
          <p:cNvGrpSpPr>
            <a:grpSpLocks/>
          </p:cNvGrpSpPr>
          <p:nvPr/>
        </p:nvGrpSpPr>
        <p:grpSpPr bwMode="auto">
          <a:xfrm>
            <a:off x="323850" y="1071563"/>
            <a:ext cx="4105275" cy="4608512"/>
            <a:chOff x="323850" y="1071546"/>
            <a:chExt cx="4105275" cy="4608512"/>
          </a:xfrm>
        </p:grpSpPr>
        <p:sp>
          <p:nvSpPr>
            <p:cNvPr id="20489" name="AutoShape 3"/>
            <p:cNvSpPr>
              <a:spLocks noChangeArrowheads="1"/>
            </p:cNvSpPr>
            <p:nvPr/>
          </p:nvSpPr>
          <p:spPr bwMode="auto">
            <a:xfrm>
              <a:off x="323850" y="1071546"/>
              <a:ext cx="4105275" cy="4608512"/>
            </a:xfrm>
            <a:prstGeom prst="flowChartAlternateProcess">
              <a:avLst/>
            </a:prstGeom>
            <a:solidFill>
              <a:srgbClr val="DFE77D"/>
            </a:solidFill>
            <a:ln w="381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9319" name="AutoShape 7"/>
            <p:cNvSpPr>
              <a:spLocks noChangeArrowheads="1"/>
            </p:cNvSpPr>
            <p:nvPr/>
          </p:nvSpPr>
          <p:spPr bwMode="auto">
            <a:xfrm>
              <a:off x="323850" y="1071546"/>
              <a:ext cx="4105275" cy="792162"/>
            </a:xfrm>
            <a:prstGeom prst="flowChartAlternateProcess">
              <a:avLst/>
            </a:prstGeom>
            <a:solidFill>
              <a:srgbClr val="FFC000"/>
            </a:solidFill>
            <a:ln w="38100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МД-1983</a:t>
              </a:r>
            </a:p>
          </p:txBody>
        </p:sp>
      </p:grpSp>
      <p:sp>
        <p:nvSpPr>
          <p:cNvPr id="14343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827088" y="53975"/>
            <a:ext cx="6015037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Смена парадигмы в области сохранения генетических ресурсов растений (ГРР)</a:t>
            </a:r>
          </a:p>
        </p:txBody>
      </p:sp>
      <p:sp>
        <p:nvSpPr>
          <p:cNvPr id="269317" name="Rectangle 5"/>
          <p:cNvSpPr>
            <a:spLocks noGrp="1" noChangeArrowheads="1"/>
          </p:cNvSpPr>
          <p:nvPr>
            <p:ph idx="1"/>
          </p:nvPr>
        </p:nvSpPr>
        <p:spPr>
          <a:xfrm>
            <a:off x="468313" y="2224088"/>
            <a:ext cx="3889375" cy="2919412"/>
          </a:xfrm>
        </p:spPr>
        <p:txBody>
          <a:bodyPr/>
          <a:lstStyle/>
          <a:p>
            <a:pPr marL="0" indent="263525" eaLnBrk="1" hangingPunct="1">
              <a:lnSpc>
                <a:spcPct val="80000"/>
              </a:lnSpc>
              <a:spcAft>
                <a:spcPct val="60000"/>
              </a:spcAft>
            </a:pPr>
            <a:r>
              <a:rPr lang="ru-RU" sz="1800" dirty="0" smtClean="0">
                <a:cs typeface="Arial" pitchFamily="34" charset="0"/>
              </a:rPr>
              <a:t>ГРР – общечеловеческое достояние; доступ к ГРР – свободный;</a:t>
            </a:r>
          </a:p>
          <a:p>
            <a:pPr marL="0" indent="263525" eaLnBrk="1" hangingPunct="1">
              <a:lnSpc>
                <a:spcPct val="80000"/>
              </a:lnSpc>
              <a:spcAft>
                <a:spcPct val="60000"/>
              </a:spcAft>
            </a:pPr>
            <a:r>
              <a:rPr lang="ru-RU" sz="1800" dirty="0" smtClean="0">
                <a:cs typeface="Arial" pitchFamily="34" charset="0"/>
              </a:rPr>
              <a:t>на ГРР не распространяются права интеллектуальной собственности;</a:t>
            </a:r>
          </a:p>
          <a:p>
            <a:pPr marL="0" indent="263525" eaLnBrk="1" hangingPunct="1">
              <a:lnSpc>
                <a:spcPct val="80000"/>
              </a:lnSpc>
              <a:spcAft>
                <a:spcPct val="60000"/>
              </a:spcAft>
            </a:pPr>
            <a:r>
              <a:rPr lang="ru-RU" sz="1800" dirty="0" smtClean="0">
                <a:cs typeface="Arial" pitchFamily="34" charset="0"/>
              </a:rPr>
              <a:t>ГРР не имеют цены и используются как исходный материал;</a:t>
            </a:r>
          </a:p>
          <a:p>
            <a:pPr marL="0" indent="263525" eaLnBrk="1" hangingPunct="1">
              <a:lnSpc>
                <a:spcPct val="80000"/>
              </a:lnSpc>
              <a:spcAft>
                <a:spcPct val="60000"/>
              </a:spcAft>
            </a:pPr>
            <a:r>
              <a:rPr lang="ru-RU" sz="1800" dirty="0" smtClean="0">
                <a:cs typeface="Arial" pitchFamily="34" charset="0"/>
              </a:rPr>
              <a:t>приоритет сохранения </a:t>
            </a:r>
            <a:br>
              <a:rPr lang="ru-RU" sz="1800" dirty="0" smtClean="0">
                <a:cs typeface="Arial" pitchFamily="34" charset="0"/>
              </a:rPr>
            </a:br>
            <a:r>
              <a:rPr lang="ru-RU" sz="1800" dirty="0" smtClean="0">
                <a:cs typeface="Arial" pitchFamily="34" charset="0"/>
              </a:rPr>
              <a:t>ГРР – </a:t>
            </a:r>
            <a:r>
              <a:rPr lang="en-US" sz="1800" b="1" i="1" dirty="0" smtClean="0">
                <a:cs typeface="Arial" pitchFamily="34" charset="0"/>
              </a:rPr>
              <a:t>ex situ</a:t>
            </a:r>
            <a:r>
              <a:rPr lang="ru-RU" sz="1800" i="1" dirty="0" smtClean="0">
                <a:cs typeface="Arial" pitchFamily="34" charset="0"/>
              </a:rPr>
              <a:t>.</a:t>
            </a:r>
            <a:endParaRPr lang="ru-RU" sz="1800" dirty="0" smtClean="0">
              <a:cs typeface="Arial" pitchFamily="34" charset="0"/>
            </a:endParaRPr>
          </a:p>
        </p:txBody>
      </p:sp>
      <p:sp>
        <p:nvSpPr>
          <p:cNvPr id="269325" name="Rectangle 13"/>
          <p:cNvSpPr>
            <a:spLocks noChangeArrowheads="1"/>
          </p:cNvSpPr>
          <p:nvPr/>
        </p:nvSpPr>
        <p:spPr bwMode="auto">
          <a:xfrm>
            <a:off x="5005388" y="2224088"/>
            <a:ext cx="3673475" cy="25923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indent="263525">
              <a:lnSpc>
                <a:spcPct val="80000"/>
              </a:lnSpc>
              <a:spcBef>
                <a:spcPct val="20000"/>
              </a:spcBef>
              <a:spcAft>
                <a:spcPct val="60000"/>
              </a:spcAft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ГРР – суверенная собственность государства;</a:t>
            </a:r>
          </a:p>
          <a:p>
            <a:pPr indent="263525">
              <a:lnSpc>
                <a:spcPct val="80000"/>
              </a:lnSpc>
              <a:spcBef>
                <a:spcPct val="20000"/>
              </a:spcBef>
              <a:spcAft>
                <a:spcPct val="60000"/>
              </a:spcAft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доступ к ГРР – на основе двусторонних соглашений;</a:t>
            </a:r>
          </a:p>
          <a:p>
            <a:pPr indent="263525">
              <a:lnSpc>
                <a:spcPct val="80000"/>
              </a:lnSpc>
              <a:spcBef>
                <a:spcPct val="20000"/>
              </a:spcBef>
              <a:spcAft>
                <a:spcPct val="60000"/>
              </a:spcAft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возможно патентование ГРР;</a:t>
            </a:r>
          </a:p>
          <a:p>
            <a:pPr indent="263525">
              <a:lnSpc>
                <a:spcPct val="80000"/>
              </a:lnSpc>
              <a:spcBef>
                <a:spcPct val="20000"/>
              </a:spcBef>
              <a:spcAft>
                <a:spcPct val="60000"/>
              </a:spcAft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ГРР – потенциальный источник получения прибыли;</a:t>
            </a:r>
          </a:p>
          <a:p>
            <a:pPr indent="263525">
              <a:lnSpc>
                <a:spcPct val="80000"/>
              </a:lnSpc>
              <a:spcBef>
                <a:spcPct val="20000"/>
              </a:spcBef>
              <a:spcAft>
                <a:spcPct val="60000"/>
              </a:spcAft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приоритет сохранения ГРР – </a:t>
            </a:r>
            <a:r>
              <a:rPr lang="en-US" b="1" i="1" dirty="0">
                <a:solidFill>
                  <a:schemeClr val="tx2">
                    <a:lumMod val="50000"/>
                  </a:schemeClr>
                </a:solidFill>
              </a:rPr>
              <a:t>ex situ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и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tx2">
                    <a:lumMod val="50000"/>
                  </a:schemeClr>
                </a:solidFill>
              </a:rPr>
              <a:t>i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n </a:t>
            </a:r>
            <a:r>
              <a:rPr lang="en-US" b="1" i="1" dirty="0">
                <a:solidFill>
                  <a:schemeClr val="tx2">
                    <a:lumMod val="50000"/>
                  </a:schemeClr>
                </a:solidFill>
              </a:rPr>
              <a:t>situ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02146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69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69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269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69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693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6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000"/>
                                        <p:tgtEl>
                                          <p:spTgt spid="26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269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269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269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269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269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269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269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000"/>
                                        <p:tgtEl>
                                          <p:spTgt spid="269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000"/>
                                        <p:tgtEl>
                                          <p:spTgt spid="269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000"/>
                                        <p:tgtEl>
                                          <p:spTgt spid="269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26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32" grpId="0" animBg="1"/>
      <p:bldP spid="269330" grpId="0" build="allAtOnce" animBg="1"/>
      <p:bldP spid="269325" grpId="0" build="allAtOnce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Презентация_отделов_2009\Исх_данные\Безымянный.bmp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85875"/>
            <a:ext cx="9144000" cy="5572125"/>
          </a:xfrm>
        </p:spPr>
      </p:pic>
      <p:sp>
        <p:nvSpPr>
          <p:cNvPr id="5" name="TextBox 4"/>
          <p:cNvSpPr txBox="1"/>
          <p:nvPr/>
        </p:nvSpPr>
        <p:spPr>
          <a:xfrm>
            <a:off x="785786" y="214290"/>
            <a:ext cx="6072231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География 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1750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генбанков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мира, сохраняющих 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7,03 млн. образцов 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(FAO, 20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071563"/>
            <a:ext cx="91440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ru-RU" sz="24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7750" y="1130300"/>
            <a:ext cx="857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Презентация_отделов_2009\Исх_данные\Безымянный_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25"/>
            <a:ext cx="9144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9750" y="260350"/>
            <a:ext cx="664368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130 </a:t>
            </a:r>
            <a:r>
              <a:rPr lang="ru-RU" sz="2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генбанков</a:t>
            </a:r>
            <a:r>
              <a:rPr lang="ru-RU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мира, сохраняющих более 10000 образцов (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FAO, 20</a:t>
            </a:r>
            <a:r>
              <a:rPr lang="ru-RU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57750" y="1916113"/>
            <a:ext cx="8572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</a:t>
            </a:r>
          </a:p>
        </p:txBody>
      </p:sp>
      <p:sp>
        <p:nvSpPr>
          <p:cNvPr id="6" name="Куб 5"/>
          <p:cNvSpPr/>
          <p:nvPr/>
        </p:nvSpPr>
        <p:spPr>
          <a:xfrm>
            <a:off x="4786313" y="1500188"/>
            <a:ext cx="71437" cy="1214437"/>
          </a:xfrm>
          <a:prstGeom prst="cube">
            <a:avLst/>
          </a:prstGeom>
          <a:solidFill>
            <a:srgbClr val="C0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13101" y="1196752"/>
            <a:ext cx="15110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СВАЛЬБАРД</a:t>
            </a:r>
            <a:endParaRPr lang="ru-RU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norvay-04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92075"/>
            <a:ext cx="9007475" cy="662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1143000" y="642938"/>
            <a:ext cx="7000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F3D311"/>
                </a:solidFill>
                <a:latin typeface="Times New Roman" pitchFamily="18" charset="0"/>
                <a:cs typeface="Times New Roman" pitchFamily="18" charset="0"/>
              </a:rPr>
              <a:t>Svalbard Global Seed Vault</a:t>
            </a:r>
            <a:endParaRPr lang="ru-RU" sz="4000" b="1" dirty="0">
              <a:solidFill>
                <a:srgbClr val="F3D3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428625" y="4572000"/>
            <a:ext cx="392906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3D311"/>
                </a:solidFill>
                <a:latin typeface="Times New Roman" pitchFamily="18" charset="0"/>
                <a:cs typeface="Times New Roman" pitchFamily="18" charset="0"/>
              </a:rPr>
              <a:t>Заложено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783336 </a:t>
            </a:r>
            <a:r>
              <a:rPr lang="ru-RU" sz="2400" b="1" dirty="0" err="1" smtClean="0">
                <a:solidFill>
                  <a:srgbClr val="F3D311"/>
                </a:solidFill>
                <a:latin typeface="Times New Roman" pitchFamily="18" charset="0"/>
                <a:cs typeface="Times New Roman" pitchFamily="18" charset="0"/>
              </a:rPr>
              <a:t>образецов</a:t>
            </a:r>
            <a:r>
              <a:rPr lang="ru-RU" sz="2400" b="1" dirty="0" smtClean="0">
                <a:solidFill>
                  <a:srgbClr val="F3D31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>
                <a:solidFill>
                  <a:srgbClr val="F3D311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400" b="1" dirty="0" smtClean="0">
                <a:solidFill>
                  <a:srgbClr val="F3D311"/>
                </a:solidFill>
                <a:latin typeface="Times New Roman" pitchFamily="18" charset="0"/>
                <a:cs typeface="Times New Roman" pitchFamily="18" charset="0"/>
              </a:rPr>
              <a:t>55 </a:t>
            </a:r>
            <a:r>
              <a:rPr lang="ru-RU" sz="2400" b="1" dirty="0" err="1">
                <a:solidFill>
                  <a:srgbClr val="F3D311"/>
                </a:solidFill>
                <a:latin typeface="Times New Roman" pitchFamily="18" charset="0"/>
                <a:cs typeface="Times New Roman" pitchFamily="18" charset="0"/>
              </a:rPr>
              <a:t>генбанков</a:t>
            </a:r>
            <a:r>
              <a:rPr lang="ru-RU" sz="2400" b="1" dirty="0">
                <a:solidFill>
                  <a:srgbClr val="F3D311"/>
                </a:solidFill>
                <a:latin typeface="Times New Roman" pitchFamily="18" charset="0"/>
                <a:cs typeface="Times New Roman" pitchFamily="18" charset="0"/>
              </a:rPr>
              <a:t> (на </a:t>
            </a:r>
            <a:r>
              <a:rPr lang="ru-RU" sz="2400" b="1" dirty="0" smtClean="0">
                <a:solidFill>
                  <a:srgbClr val="F3D311"/>
                </a:solidFill>
                <a:latin typeface="Times New Roman" pitchFamily="18" charset="0"/>
                <a:cs typeface="Times New Roman" pitchFamily="18" charset="0"/>
              </a:rPr>
              <a:t>01.07.2013)</a:t>
            </a:r>
            <a:endParaRPr lang="ru-RU" sz="2400" b="1" dirty="0">
              <a:solidFill>
                <a:srgbClr val="F3D3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43350" y="3244850"/>
            <a:ext cx="12573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комплекс</a:t>
            </a:r>
            <a:endParaRPr lang="ru-RU" dirty="0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1"/>
          <p:cNvSpPr>
            <a:spLocks noChangeArrowheads="1"/>
          </p:cNvSpPr>
          <p:nvPr/>
        </p:nvSpPr>
        <p:spPr bwMode="auto">
          <a:xfrm>
            <a:off x="755650" y="188913"/>
            <a:ext cx="61198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Сведения об отправке образцов коллекции ВИР</a:t>
            </a:r>
          </a:p>
        </p:txBody>
      </p:sp>
      <p:pic>
        <p:nvPicPr>
          <p:cNvPr id="24579" name="Picture 2" descr="C:\Users\Владелец\Pictures\Svalbard_Global_Seed_Vault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t="26537" b="17519"/>
          <a:stretch>
            <a:fillRect/>
          </a:stretch>
        </p:blipFill>
        <p:spPr bwMode="auto">
          <a:xfrm>
            <a:off x="107950" y="1125538"/>
            <a:ext cx="89281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07950" y="2997200"/>
          <a:ext cx="4462463" cy="3435384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719612"/>
                <a:gridCol w="1742851"/>
              </a:tblGrid>
              <a:tr h="245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lang="ru-RU" sz="1400" b="1" dirty="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образцов</a:t>
                      </a:r>
                      <a:endParaRPr lang="ru-RU" sz="1400" b="1" dirty="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5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Мягкая яровая пшеница</a:t>
                      </a:r>
                      <a:endParaRPr lang="ru-RU" sz="1400" dirty="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650</a:t>
                      </a:r>
                      <a:endParaRPr lang="ru-RU" sz="1400" b="0" dirty="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5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Твердая пшеница</a:t>
                      </a:r>
                      <a:endParaRPr lang="ru-RU" sz="1400" dirty="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400" b="0" dirty="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5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Ячмень</a:t>
                      </a:r>
                      <a:endParaRPr lang="ru-RU" sz="1400" dirty="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</a:t>
                      </a:r>
                      <a:endParaRPr lang="ru-RU" sz="1400" b="0" dirty="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5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Кукуруза</a:t>
                      </a:r>
                      <a:endParaRPr lang="ru-RU" sz="1400" dirty="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r>
                        <a:rPr lang="en-US" sz="1400" dirty="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0" dirty="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5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Сорго</a:t>
                      </a:r>
                      <a:endParaRPr lang="ru-RU" sz="1400" dirty="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257</a:t>
                      </a:r>
                      <a:endParaRPr lang="ru-RU" sz="1400" b="0" dirty="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5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Бобы</a:t>
                      </a:r>
                      <a:endParaRPr lang="ru-RU" sz="1400" dirty="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236</a:t>
                      </a:r>
                      <a:endParaRPr lang="ru-RU" sz="1400" b="0" dirty="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5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Маш</a:t>
                      </a:r>
                      <a:endParaRPr lang="ru-RU" sz="140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123</a:t>
                      </a:r>
                      <a:endParaRPr lang="ru-RU" sz="1400" b="0" dirty="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5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Нут</a:t>
                      </a:r>
                      <a:endParaRPr lang="ru-RU" sz="140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400" b="0" dirty="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5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Фасоль</a:t>
                      </a:r>
                      <a:endParaRPr lang="ru-RU" sz="140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1400" b="0" dirty="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5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Чечевица обыкновенная</a:t>
                      </a:r>
                      <a:endParaRPr lang="ru-RU" sz="140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0" dirty="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5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Чина</a:t>
                      </a:r>
                      <a:endParaRPr lang="ru-RU" sz="140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b="0" dirty="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5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400" b="1" dirty="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r>
                        <a:rPr lang="ru-RU" sz="1400" kern="1200" dirty="0" smtClean="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400" kern="1200" dirty="0" smtClean="0">
                          <a:solidFill>
                            <a:srgbClr val="090A0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solidFill>
                          <a:srgbClr val="090A0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90A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4624" name="Picture 2" descr="Photo: Mari Tefre/Svalbard Global Seed Vaul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600" y="3357563"/>
            <a:ext cx="3913188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23850" y="987425"/>
            <a:ext cx="7920038" cy="85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2011 г. в Арктический Генный банк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Svalbard Global Seed Vault</a:t>
            </a:r>
            <a:r>
              <a:rPr lang="ru-RU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 было заложено  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2219</a:t>
            </a:r>
            <a:r>
              <a:rPr lang="ru-RU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образцов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625" y="2143125"/>
          <a:ext cx="8429683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2968"/>
                <a:gridCol w="3800473"/>
                <a:gridCol w="3786242"/>
              </a:tblGrid>
              <a:tr h="370840">
                <a:tc>
                  <a:txBody>
                    <a:bodyPr/>
                    <a:lstStyle/>
                    <a:p>
                      <a:endParaRPr lang="ru-RU" sz="4000" b="0" cap="none" spc="0" dirty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none" spc="0" dirty="0" smtClean="0">
                          <a:ln>
                            <a:noFill/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СТРАНЫ</a:t>
                      </a:r>
                      <a:endParaRPr lang="ru-RU" sz="3200" b="1" cap="none" spc="0" dirty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none" spc="0" dirty="0" smtClean="0">
                          <a:ln>
                            <a:noFill/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ОБРАЗЦОВ</a:t>
                      </a:r>
                      <a:endParaRPr lang="ru-RU" sz="3200" b="1" cap="none" spc="0" dirty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0" cap="none" spc="0" dirty="0" smtClean="0">
                          <a:ln>
                            <a:noFill/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Trebuchet MS" pitchFamily="34" charset="0"/>
                        </a:rPr>
                        <a:t>1</a:t>
                      </a:r>
                      <a:r>
                        <a:rPr lang="ru-RU" sz="4000" b="0" cap="none" spc="0" dirty="0" smtClean="0">
                          <a:ln>
                            <a:noFill/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Trebuchet MS" pitchFamily="34" charset="0"/>
                        </a:rPr>
                        <a:t>.</a:t>
                      </a:r>
                      <a:endParaRPr lang="ru-RU" sz="4000" b="0" cap="none" spc="0" dirty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0" cap="none" spc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rebuchet MS" pitchFamily="34" charset="0"/>
                        </a:rPr>
                        <a:t>США</a:t>
                      </a:r>
                      <a:endParaRPr lang="ru-RU" sz="4000" b="0" cap="none" spc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0" cap="none" spc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rebuchet MS" pitchFamily="34" charset="0"/>
                        </a:rPr>
                        <a:t>508994 </a:t>
                      </a:r>
                      <a:endParaRPr lang="ru-RU" sz="4000" b="0" cap="none" spc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b="0" cap="none" spc="0" dirty="0" smtClean="0">
                          <a:ln>
                            <a:noFill/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Trebuchet MS" pitchFamily="34" charset="0"/>
                        </a:rPr>
                        <a:t>2. </a:t>
                      </a:r>
                      <a:endParaRPr lang="ru-RU" sz="4000" b="0" cap="none" spc="0" dirty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0" cap="none" spc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rebuchet MS" pitchFamily="34" charset="0"/>
                        </a:rPr>
                        <a:t>КИТАЙ</a:t>
                      </a:r>
                      <a:endParaRPr lang="ru-RU" sz="4000" b="0" cap="none" spc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0" cap="none" spc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rebuchet MS" pitchFamily="34" charset="0"/>
                        </a:rPr>
                        <a:t>391919</a:t>
                      </a:r>
                      <a:endParaRPr lang="ru-RU" sz="4000" b="0" cap="none" spc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b="0" cap="none" spc="0" dirty="0" smtClean="0">
                          <a:ln>
                            <a:noFill/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Trebuchet MS" pitchFamily="34" charset="0"/>
                        </a:rPr>
                        <a:t>3. </a:t>
                      </a:r>
                      <a:endParaRPr lang="ru-RU" sz="4000" b="0" cap="none" spc="0" dirty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0" cap="none" spc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rebuchet MS" pitchFamily="34" charset="0"/>
                        </a:rPr>
                        <a:t>ИНДИЯ</a:t>
                      </a:r>
                      <a:endParaRPr lang="ru-RU" sz="4000" b="0" cap="none" spc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0" cap="none" spc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rebuchet MS" pitchFamily="34" charset="0"/>
                        </a:rPr>
                        <a:t>366333</a:t>
                      </a:r>
                      <a:endParaRPr lang="ru-RU" sz="4000" b="0" cap="none" spc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b="0" cap="none" spc="0" dirty="0" smtClean="0">
                          <a:ln>
                            <a:noFill/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Trebuchet MS" pitchFamily="34" charset="0"/>
                        </a:rPr>
                        <a:t>4.</a:t>
                      </a:r>
                      <a:endParaRPr lang="ru-RU" sz="4000" b="0" cap="none" spc="0" dirty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cap="none" spc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rebuchet MS" pitchFamily="34" charset="0"/>
                        </a:rPr>
                        <a:t>РОССИЯ (ВИР)</a:t>
                      </a:r>
                      <a:endParaRPr lang="ru-RU" sz="4000" b="1" cap="none" spc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cap="none" spc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rebuchet MS" pitchFamily="34" charset="0"/>
                        </a:rPr>
                        <a:t>322238</a:t>
                      </a:r>
                      <a:endParaRPr lang="ru-RU" sz="4000" b="1" cap="none" spc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b="0" cap="none" spc="0" dirty="0" smtClean="0">
                          <a:ln>
                            <a:noFill/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Trebuchet MS" pitchFamily="34" charset="0"/>
                        </a:rPr>
                        <a:t>5. </a:t>
                      </a:r>
                      <a:endParaRPr lang="ru-RU" sz="4000" b="0" cap="none" spc="0" dirty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0" cap="none" spc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rebuchet MS" pitchFamily="34" charset="0"/>
                        </a:rPr>
                        <a:t>ЯПОНИЯ</a:t>
                      </a:r>
                      <a:endParaRPr lang="ru-RU" sz="4000" b="0" cap="none" spc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0" cap="none" spc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rebuchet MS" pitchFamily="34" charset="0"/>
                        </a:rPr>
                        <a:t>243463</a:t>
                      </a:r>
                      <a:endParaRPr lang="ru-RU" sz="4000" b="0" cap="none" spc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2938" y="395288"/>
            <a:ext cx="635793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5 основных </a:t>
            </a:r>
            <a:r>
              <a:rPr lang="ru-RU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генбанков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мира (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FAO, 20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10)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14313" y="1143000"/>
          <a:ext cx="8715436" cy="557182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5072077"/>
                <a:gridCol w="3643359"/>
              </a:tblGrid>
              <a:tr h="48825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Страна</a:t>
                      </a:r>
                      <a:endParaRPr lang="ru-RU" sz="2000" b="1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Образцов  </a:t>
                      </a:r>
                      <a:endParaRPr lang="ru-RU" sz="2000" b="1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953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РОССИЯ (ВИР)</a:t>
                      </a:r>
                      <a:endParaRPr lang="ru-RU" sz="20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</a:t>
                      </a:r>
                      <a:r>
                        <a:rPr lang="ru-RU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00</a:t>
                      </a:r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(54,1%)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953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УКРАИНА</a:t>
                      </a:r>
                      <a:endParaRPr lang="ru-RU" sz="20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</a:t>
                      </a:r>
                      <a:r>
                        <a:rPr lang="ru-RU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00</a:t>
                      </a:r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(21,7%)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953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УЗБЕКИСТАН</a:t>
                      </a:r>
                      <a:endParaRPr lang="ru-RU" sz="20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r>
                        <a:rPr lang="ru-RU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00</a:t>
                      </a:r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(9,2%)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953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КАЗАХСТАН</a:t>
                      </a:r>
                      <a:endParaRPr lang="ru-RU" sz="20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r>
                        <a:rPr lang="ru-RU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00</a:t>
                      </a:r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(5,8%)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953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БЕЛАРУСЬ</a:t>
                      </a:r>
                      <a:endParaRPr lang="ru-RU" sz="20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r>
                        <a:rPr lang="ru-RU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00</a:t>
                      </a:r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(5,3%)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953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ГРУЗИЯ</a:t>
                      </a:r>
                      <a:endParaRPr lang="ru-RU" sz="20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00</a:t>
                      </a:r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(1,1%)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953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АРМЕНИЯ</a:t>
                      </a:r>
                      <a:endParaRPr lang="ru-RU" sz="20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00</a:t>
                      </a:r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(0,9%)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953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МОЛДОВА</a:t>
                      </a:r>
                      <a:endParaRPr lang="ru-RU" sz="20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00</a:t>
                      </a:r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(0,9%)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953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КИРГИЗИЯ</a:t>
                      </a:r>
                      <a:endParaRPr lang="ru-RU" sz="20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00</a:t>
                      </a:r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(0,5%)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953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ТАДЖИКИСТАН</a:t>
                      </a:r>
                      <a:endParaRPr lang="ru-RU" sz="20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00</a:t>
                      </a:r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(0,5%)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8253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2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598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00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5813" y="285750"/>
            <a:ext cx="60721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КОЛЛЕКЦИИ СТРАН СНГ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63" y="292100"/>
            <a:ext cx="65008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Мировые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ex situ</a:t>
            </a:r>
            <a:r>
              <a:rPr lang="en-US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коллекции  10 экономически значимых культур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(FAO, 20</a:t>
            </a:r>
            <a:r>
              <a:rPr 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10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)</a:t>
            </a:r>
            <a:endParaRPr lang="ru-RU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85750" y="1214438"/>
          <a:ext cx="8572560" cy="554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7255"/>
                <a:gridCol w="3857652"/>
                <a:gridCol w="3857653"/>
              </a:tblGrid>
              <a:tr h="492922"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КУЛЬТУРЫ</a:t>
                      </a:r>
                      <a:endParaRPr lang="ru-RU" sz="2000" b="1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ОБРАЗЦОВ</a:t>
                      </a:r>
                      <a:endParaRPr lang="ru-RU" sz="2000" b="1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492922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1.</a:t>
                      </a:r>
                      <a:endParaRPr lang="ru-RU" sz="2700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700" b="1" dirty="0" smtClean="0">
                          <a:solidFill>
                            <a:srgbClr val="FF33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Пшеница</a:t>
                      </a:r>
                      <a:endParaRPr lang="ru-RU" sz="2700" b="1" dirty="0">
                        <a:solidFill>
                          <a:srgbClr val="FF33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dirty="0" smtClean="0">
                          <a:solidFill>
                            <a:srgbClr val="FF33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857940</a:t>
                      </a:r>
                      <a:endParaRPr lang="ru-RU" sz="2700" b="1" dirty="0">
                        <a:solidFill>
                          <a:srgbClr val="FF33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492922">
                <a:tc>
                  <a:txBody>
                    <a:bodyPr/>
                    <a:lstStyle/>
                    <a:p>
                      <a:pPr algn="ctr"/>
                      <a:r>
                        <a:rPr lang="ru-RU" sz="2700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2.</a:t>
                      </a:r>
                      <a:endParaRPr lang="ru-RU" sz="2700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700" b="1" dirty="0" smtClean="0">
                          <a:solidFill>
                            <a:srgbClr val="FF33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Рис</a:t>
                      </a:r>
                      <a:endParaRPr lang="ru-RU" sz="2700" b="1" dirty="0">
                        <a:solidFill>
                          <a:srgbClr val="FF33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dirty="0" smtClean="0">
                          <a:solidFill>
                            <a:srgbClr val="FF33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773847</a:t>
                      </a:r>
                      <a:endParaRPr lang="ru-RU" sz="2700" b="1" dirty="0">
                        <a:solidFill>
                          <a:srgbClr val="FF33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492922">
                <a:tc>
                  <a:txBody>
                    <a:bodyPr/>
                    <a:lstStyle/>
                    <a:p>
                      <a:pPr algn="ctr"/>
                      <a:r>
                        <a:rPr lang="ru-RU" sz="2700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3.</a:t>
                      </a:r>
                      <a:endParaRPr lang="ru-RU" sz="2700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700" b="1" dirty="0" smtClean="0">
                          <a:solidFill>
                            <a:srgbClr val="FF33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Кукуруза</a:t>
                      </a:r>
                      <a:endParaRPr lang="ru-RU" sz="2700" b="1" dirty="0">
                        <a:solidFill>
                          <a:srgbClr val="FF33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dirty="0" smtClean="0">
                          <a:solidFill>
                            <a:srgbClr val="FF33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327931</a:t>
                      </a:r>
                      <a:endParaRPr lang="ru-RU" sz="2700" b="1" dirty="0">
                        <a:solidFill>
                          <a:srgbClr val="FF33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492922">
                <a:tc>
                  <a:txBody>
                    <a:bodyPr/>
                    <a:lstStyle/>
                    <a:p>
                      <a:pPr algn="ctr"/>
                      <a:r>
                        <a:rPr lang="ru-RU" sz="2700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4.</a:t>
                      </a:r>
                      <a:endParaRPr lang="ru-RU" sz="2700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700" b="1" dirty="0" smtClean="0">
                          <a:solidFill>
                            <a:srgbClr val="FF33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Фасоль (бобы)</a:t>
                      </a:r>
                      <a:endParaRPr lang="ru-RU" sz="2700" b="1" dirty="0">
                        <a:solidFill>
                          <a:srgbClr val="FF33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dirty="0" smtClean="0">
                          <a:solidFill>
                            <a:srgbClr val="FF33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262369</a:t>
                      </a:r>
                      <a:endParaRPr lang="ru-RU" sz="2700" b="1" dirty="0">
                        <a:solidFill>
                          <a:srgbClr val="FF33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492922">
                <a:tc>
                  <a:txBody>
                    <a:bodyPr/>
                    <a:lstStyle/>
                    <a:p>
                      <a:pPr algn="ctr"/>
                      <a:r>
                        <a:rPr lang="ru-RU" sz="2700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5.</a:t>
                      </a:r>
                      <a:endParaRPr lang="ru-RU" sz="2700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700" b="1" dirty="0" smtClean="0">
                          <a:solidFill>
                            <a:srgbClr val="FF33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Сорго</a:t>
                      </a:r>
                      <a:endParaRPr lang="ru-RU" sz="2700" b="1" dirty="0">
                        <a:solidFill>
                          <a:srgbClr val="FF33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dirty="0" smtClean="0">
                          <a:solidFill>
                            <a:srgbClr val="FF33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235711</a:t>
                      </a:r>
                      <a:endParaRPr lang="ru-RU" sz="2700" b="1" dirty="0">
                        <a:solidFill>
                          <a:srgbClr val="FF33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492922">
                <a:tc>
                  <a:txBody>
                    <a:bodyPr/>
                    <a:lstStyle/>
                    <a:p>
                      <a:pPr algn="ctr"/>
                      <a:r>
                        <a:rPr lang="ru-RU" sz="2700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6.</a:t>
                      </a:r>
                      <a:endParaRPr lang="ru-RU" sz="2700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700" b="1" dirty="0" smtClean="0">
                          <a:solidFill>
                            <a:srgbClr val="FF33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Соя</a:t>
                      </a:r>
                      <a:endParaRPr lang="ru-RU" sz="2700" b="1" dirty="0">
                        <a:solidFill>
                          <a:srgbClr val="FF33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dirty="0" smtClean="0">
                          <a:solidFill>
                            <a:srgbClr val="FF33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229947 </a:t>
                      </a:r>
                      <a:endParaRPr lang="ru-RU" sz="2700" b="1" dirty="0">
                        <a:solidFill>
                          <a:srgbClr val="FF33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492922">
                <a:tc>
                  <a:txBody>
                    <a:bodyPr/>
                    <a:lstStyle/>
                    <a:p>
                      <a:pPr algn="ctr"/>
                      <a:r>
                        <a:rPr lang="ru-RU" sz="2700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7.</a:t>
                      </a:r>
                      <a:endParaRPr lang="ru-RU" sz="2700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700" b="1" dirty="0" smtClean="0">
                          <a:solidFill>
                            <a:srgbClr val="FF33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Овес</a:t>
                      </a:r>
                      <a:endParaRPr lang="ru-RU" sz="2700" b="1" dirty="0">
                        <a:solidFill>
                          <a:srgbClr val="FF33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dirty="0" smtClean="0">
                          <a:solidFill>
                            <a:srgbClr val="FF33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148260</a:t>
                      </a:r>
                      <a:endParaRPr lang="ru-RU" sz="2700" b="1" dirty="0">
                        <a:solidFill>
                          <a:srgbClr val="FF33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492922">
                <a:tc>
                  <a:txBody>
                    <a:bodyPr/>
                    <a:lstStyle/>
                    <a:p>
                      <a:pPr algn="ctr"/>
                      <a:r>
                        <a:rPr lang="ru-RU" sz="2700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8.</a:t>
                      </a:r>
                      <a:endParaRPr lang="ru-RU" sz="2700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700" b="1" dirty="0" smtClean="0">
                          <a:solidFill>
                            <a:srgbClr val="FF33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Арахис</a:t>
                      </a:r>
                      <a:endParaRPr lang="ru-RU" sz="2700" b="1" dirty="0">
                        <a:solidFill>
                          <a:srgbClr val="FF33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dirty="0" smtClean="0">
                          <a:solidFill>
                            <a:srgbClr val="FF33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128461</a:t>
                      </a:r>
                      <a:endParaRPr lang="ru-RU" sz="2700" b="1" dirty="0">
                        <a:solidFill>
                          <a:srgbClr val="FF33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492922">
                <a:tc>
                  <a:txBody>
                    <a:bodyPr/>
                    <a:lstStyle/>
                    <a:p>
                      <a:pPr algn="ctr"/>
                      <a:r>
                        <a:rPr lang="ru-RU" sz="2700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9.</a:t>
                      </a:r>
                      <a:endParaRPr lang="ru-RU" sz="2700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700" b="1" dirty="0" smtClean="0">
                          <a:solidFill>
                            <a:srgbClr val="FF33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Картофель</a:t>
                      </a:r>
                      <a:endParaRPr lang="ru-RU" sz="2700" b="1" dirty="0">
                        <a:solidFill>
                          <a:srgbClr val="FF33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dirty="0" smtClean="0">
                          <a:solidFill>
                            <a:srgbClr val="FF33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99253</a:t>
                      </a:r>
                      <a:endParaRPr lang="ru-RU" sz="2700" b="1" dirty="0">
                        <a:solidFill>
                          <a:srgbClr val="FF33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492922">
                <a:tc>
                  <a:txBody>
                    <a:bodyPr/>
                    <a:lstStyle/>
                    <a:p>
                      <a:pPr algn="ctr"/>
                      <a:r>
                        <a:rPr lang="ru-RU" sz="2700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10.</a:t>
                      </a:r>
                      <a:endParaRPr lang="ru-RU" sz="2700" dirty="0">
                        <a:solidFill>
                          <a:schemeClr val="tx1">
                            <a:lumMod val="10000"/>
                          </a:schemeClr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700" b="1" dirty="0" smtClean="0">
                          <a:solidFill>
                            <a:srgbClr val="FF33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Горох</a:t>
                      </a:r>
                      <a:endParaRPr lang="ru-RU" sz="2700" b="1" dirty="0">
                        <a:solidFill>
                          <a:srgbClr val="FF33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dirty="0" smtClean="0">
                          <a:solidFill>
                            <a:srgbClr val="FF3300"/>
                          </a:solidFill>
                          <a:latin typeface="Trebuchet MS" pitchFamily="34" charset="0"/>
                          <a:cs typeface="Times New Roman" pitchFamily="18" charset="0"/>
                        </a:rPr>
                        <a:t>93977</a:t>
                      </a:r>
                      <a:endParaRPr lang="ru-RU" sz="2700" b="1" dirty="0">
                        <a:solidFill>
                          <a:srgbClr val="FF33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79512" y="908720"/>
            <a:ext cx="8821613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Еще в  1917 году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 И. Вавилов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отметил, что процесс выбора возделываемых культурных растений в мировом земледелии все еще остается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“процессом почти стихийным, неупорядоченным”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он так определял  задачи растениеводства: </a:t>
            </a:r>
          </a:p>
          <a:p>
            <a:pPr algn="just" eaLnBrk="0" hangingPunct="0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исследования существующей культурной флоры в мировом масштабе в целях рационального использования растительных ресурсов Земного шара; 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Calibri" pitchFamily="34" charset="0"/>
              </a:rPr>
              <a:t>2.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использование дикой флоры (диких родичей), в смысле использования ее для введения в культуру новых ценных видов растений; 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Calibri" pitchFamily="34" charset="0"/>
              </a:rPr>
              <a:t>3.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сбор всех существующих сортов главнейших полевых культур и описание их – мировая перепись сортов, и создание хранилищ этих природных и культурных богатств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, и;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Calibri" pitchFamily="34" charset="0"/>
              </a:rPr>
              <a:t>4.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овладение синтезом органических форм.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692150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endParaRPr lang="ru-RU" sz="2000" b="1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ru-RU" sz="20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по данным </a:t>
            </a:r>
            <a:r>
              <a:rPr lang="en-US" sz="2000" b="1" dirty="0">
                <a:solidFill>
                  <a:srgbClr val="0000CC"/>
                </a:solidFill>
                <a:latin typeface="+mj-lt"/>
                <a:ea typeface="+mj-ea"/>
                <a:cs typeface="+mj-cs"/>
                <a:hlinkClick r:id="rId2"/>
              </a:rPr>
              <a:t>www.sevin.ru/collections/herbariums.html</a:t>
            </a:r>
            <a:r>
              <a:rPr lang="en-US" sz="20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и др.</a:t>
            </a:r>
          </a:p>
        </p:txBody>
      </p:sp>
      <p:graphicFrame>
        <p:nvGraphicFramePr>
          <p:cNvPr id="6" name="Group 211"/>
          <p:cNvGraphicFramePr>
            <a:graphicFrameLocks/>
          </p:cNvGraphicFramePr>
          <p:nvPr/>
        </p:nvGraphicFramePr>
        <p:xfrm>
          <a:off x="457200" y="1420813"/>
          <a:ext cx="8229600" cy="516572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794375"/>
                <a:gridCol w="1258888"/>
                <a:gridCol w="1176337"/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Название Гербария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Объем коллекций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Число типовых образцов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Гербарий Ботанического института им. В.Л. Комарова РАН (включая гербарий сосудистых растений, гербарий мохообразных и гербарий лишайников) (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LE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7160000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&gt;</a:t>
                      </a: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120000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Гербарий им. Д.П. Сырейщикова Биологического факультета Московского государственного университета (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MW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889400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&gt;</a:t>
                      </a: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4000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Гербарий кафедры ботаники Санкт-Петербургского государственного университета (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LECB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700000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&gt;</a:t>
                      </a: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500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</a:tr>
              <a:tr h="5114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Гербарий культурных растений мира и их диких родичей (включая сорные) ВИР им. Н.И. Вавилова (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WIR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674500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&gt;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456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</a:tr>
              <a:tr h="4943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Гербарий Главного ботанического сада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им. Н.В.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Цицина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 РАН (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MHA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570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&gt;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1500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Гербарий им. П.Н. Крылова Томского государственного университета (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TK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500000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&gt;</a:t>
                      </a: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1000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Гербарий Биолого-почвенного института ДВО РАН (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VLA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500000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?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</a:tr>
              <a:tr h="2047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</a:rPr>
                        <a:t>10993900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00113" y="260350"/>
            <a:ext cx="583247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Крупнейшие Гербарии России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32" name="AutoShape 20"/>
          <p:cNvSpPr>
            <a:spLocks noChangeArrowheads="1"/>
          </p:cNvSpPr>
          <p:nvPr/>
        </p:nvSpPr>
        <p:spPr bwMode="auto">
          <a:xfrm>
            <a:off x="5076825" y="5535613"/>
            <a:ext cx="3529013" cy="981075"/>
          </a:xfrm>
          <a:prstGeom prst="roundRect">
            <a:avLst>
              <a:gd name="adj" fmla="val 16667"/>
            </a:avLst>
          </a:prstGeom>
          <a:solidFill>
            <a:srgbClr val="DFE77D"/>
          </a:solidFill>
          <a:ln w="38100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5000"/>
              </a:spcBef>
              <a:defRPr/>
            </a:pPr>
            <a:r>
              <a:rPr lang="ru-RU" sz="800" dirty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algn="ctr">
              <a:spcBef>
                <a:spcPct val="55000"/>
              </a:spcBef>
              <a:defRPr/>
            </a:pP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IN SITU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spcBef>
                <a:spcPct val="55000"/>
              </a:spcBef>
              <a:defRPr/>
            </a:pPr>
            <a:endParaRPr lang="ru-RU" sz="20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9330" name="AutoShape 18"/>
          <p:cNvSpPr>
            <a:spLocks noChangeArrowheads="1"/>
          </p:cNvSpPr>
          <p:nvPr/>
        </p:nvSpPr>
        <p:spPr bwMode="auto">
          <a:xfrm>
            <a:off x="611188" y="5535613"/>
            <a:ext cx="3529012" cy="981075"/>
          </a:xfrm>
          <a:prstGeom prst="roundRect">
            <a:avLst>
              <a:gd name="adj" fmla="val 16667"/>
            </a:avLst>
          </a:prstGeom>
          <a:solidFill>
            <a:srgbClr val="DFE77D"/>
          </a:solidFill>
          <a:ln w="381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ru-RU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EX SITU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787900" y="1071546"/>
            <a:ext cx="4105275" cy="4608512"/>
            <a:chOff x="3016" y="1026"/>
            <a:chExt cx="2586" cy="2903"/>
          </a:xfrm>
          <a:solidFill>
            <a:srgbClr val="DFE77D"/>
          </a:solidFill>
        </p:grpSpPr>
        <p:sp>
          <p:nvSpPr>
            <p:cNvPr id="16395" name="AutoShape 12"/>
            <p:cNvSpPr>
              <a:spLocks noChangeArrowheads="1"/>
            </p:cNvSpPr>
            <p:nvPr/>
          </p:nvSpPr>
          <p:spPr bwMode="auto">
            <a:xfrm>
              <a:off x="3016" y="1026"/>
              <a:ext cx="2586" cy="2903"/>
            </a:xfrm>
            <a:prstGeom prst="flowChartAlternateProcess">
              <a:avLst/>
            </a:prstGeom>
            <a:grpFill/>
            <a:ln w="381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9326" name="AutoShape 14"/>
            <p:cNvSpPr>
              <a:spLocks noChangeArrowheads="1"/>
            </p:cNvSpPr>
            <p:nvPr/>
          </p:nvSpPr>
          <p:spPr bwMode="auto">
            <a:xfrm>
              <a:off x="3016" y="1026"/>
              <a:ext cx="2586" cy="499"/>
            </a:xfrm>
            <a:prstGeom prst="flowChartAlternateProcess">
              <a:avLst/>
            </a:prstGeom>
            <a:solidFill>
              <a:srgbClr val="FFC000"/>
            </a:solidFill>
            <a:ln w="38100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24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00FF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Динамичная</a:t>
              </a:r>
            </a:p>
          </p:txBody>
        </p:sp>
      </p:grpSp>
      <p:grpSp>
        <p:nvGrpSpPr>
          <p:cNvPr id="3" name="Группа 13"/>
          <p:cNvGrpSpPr>
            <a:grpSpLocks/>
          </p:cNvGrpSpPr>
          <p:nvPr/>
        </p:nvGrpSpPr>
        <p:grpSpPr bwMode="auto">
          <a:xfrm>
            <a:off x="323850" y="1071563"/>
            <a:ext cx="4105275" cy="4608512"/>
            <a:chOff x="323850" y="1071546"/>
            <a:chExt cx="4105275" cy="4608512"/>
          </a:xfrm>
        </p:grpSpPr>
        <p:sp>
          <p:nvSpPr>
            <p:cNvPr id="43017" name="AutoShape 3"/>
            <p:cNvSpPr>
              <a:spLocks noChangeArrowheads="1"/>
            </p:cNvSpPr>
            <p:nvPr/>
          </p:nvSpPr>
          <p:spPr bwMode="auto">
            <a:xfrm>
              <a:off x="323850" y="1071546"/>
              <a:ext cx="4105275" cy="4608512"/>
            </a:xfrm>
            <a:prstGeom prst="flowChartAlternateProcess">
              <a:avLst/>
            </a:prstGeom>
            <a:solidFill>
              <a:srgbClr val="DFE77D"/>
            </a:solidFill>
            <a:ln w="381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9319" name="AutoShape 7"/>
            <p:cNvSpPr>
              <a:spLocks noChangeArrowheads="1"/>
            </p:cNvSpPr>
            <p:nvPr/>
          </p:nvSpPr>
          <p:spPr bwMode="auto">
            <a:xfrm>
              <a:off x="323850" y="1071546"/>
              <a:ext cx="4105275" cy="792162"/>
            </a:xfrm>
            <a:prstGeom prst="flowChartAlternateProcess">
              <a:avLst/>
            </a:prstGeom>
            <a:solidFill>
              <a:srgbClr val="FFC000"/>
            </a:solidFill>
            <a:ln w="38100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24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00FF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Статичная</a:t>
              </a:r>
            </a:p>
          </p:txBody>
        </p:sp>
      </p:grpSp>
      <p:sp>
        <p:nvSpPr>
          <p:cNvPr id="14343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900113" y="53975"/>
            <a:ext cx="6048375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Стратегии сохранения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генетических ресурсов растений</a:t>
            </a:r>
          </a:p>
        </p:txBody>
      </p:sp>
      <p:sp>
        <p:nvSpPr>
          <p:cNvPr id="269317" name="Rectangle 5"/>
          <p:cNvSpPr>
            <a:spLocks noGrp="1" noChangeArrowheads="1"/>
          </p:cNvSpPr>
          <p:nvPr>
            <p:ph idx="1"/>
          </p:nvPr>
        </p:nvSpPr>
        <p:spPr>
          <a:xfrm>
            <a:off x="468313" y="2071688"/>
            <a:ext cx="3889375" cy="2919412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800" smtClean="0"/>
              <a:t>Сохранение компонентов биоразнообразия вне их естественных местообитаний, </a:t>
            </a:r>
            <a:br>
              <a:rPr lang="ru-RU" sz="2800" smtClean="0"/>
            </a:br>
            <a:r>
              <a:rPr lang="ru-RU" sz="2800" smtClean="0"/>
              <a:t>т.е. в коллекциях </a:t>
            </a:r>
            <a:br>
              <a:rPr lang="ru-RU" sz="2800" smtClean="0"/>
            </a:br>
            <a:r>
              <a:rPr lang="ru-RU" sz="2800" smtClean="0"/>
              <a:t>(генбанки, ботанические </a:t>
            </a:r>
            <a:br>
              <a:rPr lang="ru-RU" sz="2800" smtClean="0"/>
            </a:br>
            <a:r>
              <a:rPr lang="ru-RU" sz="2800" smtClean="0"/>
              <a:t>сады и пр.) </a:t>
            </a:r>
          </a:p>
        </p:txBody>
      </p:sp>
      <p:sp>
        <p:nvSpPr>
          <p:cNvPr id="269325" name="Rectangle 13"/>
          <p:cNvSpPr>
            <a:spLocks noChangeArrowheads="1"/>
          </p:cNvSpPr>
          <p:nvPr/>
        </p:nvSpPr>
        <p:spPr bwMode="auto">
          <a:xfrm>
            <a:off x="5005388" y="2500313"/>
            <a:ext cx="3673475" cy="25923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ru-RU" sz="3200">
                <a:solidFill>
                  <a:schemeClr val="tx2">
                    <a:lumMod val="50000"/>
                  </a:schemeClr>
                </a:solidFill>
              </a:rPr>
              <a:t>Сохранение отдельных таксонов в составе </a:t>
            </a:r>
            <a:br>
              <a:rPr lang="ru-RU" sz="320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>
                <a:solidFill>
                  <a:schemeClr val="tx2">
                    <a:lumMod val="50000"/>
                  </a:schemeClr>
                </a:solidFill>
              </a:rPr>
              <a:t>агро- и природных экосистем</a:t>
            </a:r>
            <a:endParaRPr lang="ru-RU" sz="3200" b="1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69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269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269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6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25" grpId="0" build="allAtOnce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Text Box 2"/>
          <p:cNvSpPr txBox="1">
            <a:spLocks noChangeArrowheads="1"/>
          </p:cNvSpPr>
          <p:nvPr/>
        </p:nvSpPr>
        <p:spPr bwMode="auto">
          <a:xfrm>
            <a:off x="4356100" y="1296988"/>
            <a:ext cx="4787900" cy="57150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000000">
                  <a:alpha val="71001"/>
                </a:srgbClr>
              </a:gs>
            </a:gsLst>
            <a:lin ang="5400000" scaled="1"/>
          </a:gradFill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6088" lvl="1" indent="-4763" defTabSz="720725">
              <a:buFontTx/>
              <a:buBlip>
                <a:blip r:embed="rId3"/>
              </a:buBlip>
            </a:pPr>
            <a:r>
              <a:rPr lang="en-US" sz="1600" dirty="0">
                <a:solidFill>
                  <a:srgbClr val="FFFFFF"/>
                </a:solidFill>
              </a:rPr>
              <a:t>   C</a:t>
            </a:r>
            <a:r>
              <a:rPr lang="ru-RU" sz="1600" dirty="0">
                <a:solidFill>
                  <a:srgbClr val="FFFFFF"/>
                </a:solidFill>
              </a:rPr>
              <a:t>охраняются лишь отдельные</a:t>
            </a:r>
            <a:r>
              <a:rPr lang="en-US" sz="1600" dirty="0">
                <a:solidFill>
                  <a:srgbClr val="FFFFFF"/>
                </a:solidFill>
              </a:rPr>
              <a:t/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     </a:t>
            </a:r>
            <a:r>
              <a:rPr lang="ru-RU" sz="1600" dirty="0">
                <a:solidFill>
                  <a:srgbClr val="FFFFFF"/>
                </a:solidFill>
              </a:rPr>
              <a:t>фрагменты популяций: отдельные</a:t>
            </a:r>
            <a:r>
              <a:rPr lang="en-US" sz="1600" dirty="0">
                <a:solidFill>
                  <a:srgbClr val="FFFFFF"/>
                </a:solidFill>
              </a:rPr>
              <a:t/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    </a:t>
            </a:r>
            <a:r>
              <a:rPr lang="ru-RU" sz="1600" dirty="0">
                <a:solidFill>
                  <a:srgbClr val="FFFFFF"/>
                </a:solidFill>
              </a:rPr>
              <a:t> растения, семена, ДНК, пыльца или</a:t>
            </a:r>
            <a:r>
              <a:rPr lang="en-US" sz="1600" dirty="0">
                <a:solidFill>
                  <a:srgbClr val="FFFFFF"/>
                </a:solidFill>
              </a:rPr>
              <a:t/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     </a:t>
            </a:r>
            <a:r>
              <a:rPr lang="ru-RU" sz="1600" dirty="0">
                <a:solidFill>
                  <a:srgbClr val="FFFFFF"/>
                </a:solidFill>
              </a:rPr>
              <a:t>вегетативные части  растений</a:t>
            </a:r>
            <a:r>
              <a:rPr lang="en-US" sz="1600" dirty="0">
                <a:solidFill>
                  <a:srgbClr val="FFFFFF"/>
                </a:solidFill>
              </a:rPr>
              <a:t>.</a:t>
            </a:r>
            <a:endParaRPr lang="ru-RU" sz="1600" dirty="0">
              <a:solidFill>
                <a:srgbClr val="FFFFFF"/>
              </a:solidFill>
            </a:endParaRPr>
          </a:p>
          <a:p>
            <a:pPr marL="446088" lvl="1" indent="-4763" defTabSz="720725"/>
            <a:endParaRPr lang="ru-RU" sz="1600" dirty="0">
              <a:solidFill>
                <a:srgbClr val="FFFFFF"/>
              </a:solidFill>
            </a:endParaRPr>
          </a:p>
          <a:p>
            <a:pPr marL="446088" lvl="1" indent="-4763" defTabSz="720725">
              <a:buFontTx/>
              <a:buBlip>
                <a:blip r:embed="rId3"/>
              </a:buBlip>
            </a:pPr>
            <a:r>
              <a:rPr lang="en-US" sz="1600" dirty="0">
                <a:solidFill>
                  <a:srgbClr val="FFFFFF"/>
                </a:solidFill>
              </a:rPr>
              <a:t>  </a:t>
            </a:r>
            <a:r>
              <a:rPr lang="ru-RU" sz="1600" dirty="0">
                <a:solidFill>
                  <a:srgbClr val="FFFFFF"/>
                </a:solidFill>
              </a:rPr>
              <a:t>Состав коллекции постепенно</a:t>
            </a:r>
            <a:r>
              <a:rPr lang="en-US" sz="1600" dirty="0">
                <a:solidFill>
                  <a:srgbClr val="FFFFFF"/>
                </a:solidFill>
              </a:rPr>
              <a:t/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    </a:t>
            </a:r>
            <a:r>
              <a:rPr lang="ru-RU" sz="1600" dirty="0">
                <a:solidFill>
                  <a:srgbClr val="FFFFFF"/>
                </a:solidFill>
              </a:rPr>
              <a:t>обедняется в связи с постоянным</a:t>
            </a:r>
            <a:r>
              <a:rPr lang="en-US" sz="1600" dirty="0">
                <a:solidFill>
                  <a:srgbClr val="FFFFFF"/>
                </a:solidFill>
              </a:rPr>
              <a:t/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    </a:t>
            </a:r>
            <a:r>
              <a:rPr lang="ru-RU" sz="1600" dirty="0">
                <a:solidFill>
                  <a:srgbClr val="FFFFFF"/>
                </a:solidFill>
              </a:rPr>
              <a:t>пересевом и механическими потерями</a:t>
            </a:r>
            <a:r>
              <a:rPr lang="en-US" sz="1600" dirty="0">
                <a:solidFill>
                  <a:srgbClr val="FFFFFF"/>
                </a:solidFill>
              </a:rPr>
              <a:t>.</a:t>
            </a:r>
          </a:p>
          <a:p>
            <a:pPr marL="446088" lvl="1" indent="-4763" defTabSz="720725">
              <a:buFontTx/>
              <a:buBlip>
                <a:blip r:embed="rId3"/>
              </a:buBlip>
            </a:pPr>
            <a:endParaRPr lang="ru-RU" sz="1600" dirty="0">
              <a:solidFill>
                <a:srgbClr val="FFFFFF"/>
              </a:solidFill>
            </a:endParaRPr>
          </a:p>
          <a:p>
            <a:pPr marL="446088" lvl="1" indent="-4763" defTabSz="720725">
              <a:buFontTx/>
              <a:buBlip>
                <a:blip r:embed="rId3"/>
              </a:buBlip>
            </a:pPr>
            <a:r>
              <a:rPr lang="en-US" sz="1600" dirty="0">
                <a:solidFill>
                  <a:srgbClr val="FFFFFF"/>
                </a:solidFill>
              </a:rPr>
              <a:t>  </a:t>
            </a:r>
            <a:r>
              <a:rPr lang="ru-RU" sz="1600" dirty="0" smtClean="0">
                <a:solidFill>
                  <a:srgbClr val="FFFFFF"/>
                </a:solidFill>
              </a:rPr>
              <a:t>Содержание </a:t>
            </a:r>
            <a:r>
              <a:rPr lang="en-US" sz="1600" b="1" i="1" dirty="0" smtClean="0">
                <a:solidFill>
                  <a:srgbClr val="FFFFFF"/>
                </a:solidFill>
              </a:rPr>
              <a:t>ex situ</a:t>
            </a:r>
            <a:r>
              <a:rPr lang="ru-RU" sz="1600" dirty="0" smtClean="0">
                <a:solidFill>
                  <a:srgbClr val="FFFFFF"/>
                </a:solidFill>
              </a:rPr>
              <a:t> </a:t>
            </a:r>
            <a:r>
              <a:rPr lang="ru-RU" sz="1600" dirty="0">
                <a:solidFill>
                  <a:srgbClr val="FFFFFF"/>
                </a:solidFill>
              </a:rPr>
              <a:t>коллекций и их</a:t>
            </a:r>
            <a:r>
              <a:rPr lang="en-US" sz="1600" dirty="0">
                <a:solidFill>
                  <a:srgbClr val="FFFFFF"/>
                </a:solidFill>
              </a:rPr>
              <a:t/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    </a:t>
            </a:r>
            <a:r>
              <a:rPr lang="ru-RU" sz="1600" dirty="0">
                <a:solidFill>
                  <a:srgbClr val="FFFFFF"/>
                </a:solidFill>
              </a:rPr>
              <a:t>поддержание в живом виде связано с</a:t>
            </a:r>
            <a:r>
              <a:rPr lang="en-US" sz="1600" dirty="0">
                <a:solidFill>
                  <a:srgbClr val="FFFFFF"/>
                </a:solidFill>
              </a:rPr>
              <a:t/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    </a:t>
            </a:r>
            <a:r>
              <a:rPr lang="ru-RU" sz="1600" dirty="0">
                <a:solidFill>
                  <a:srgbClr val="FFFFFF"/>
                </a:solidFill>
              </a:rPr>
              <a:t>большими финансовыми затратами</a:t>
            </a:r>
            <a:r>
              <a:rPr lang="en-US" sz="1600" dirty="0">
                <a:solidFill>
                  <a:srgbClr val="FFFFFF"/>
                </a:solidFill>
              </a:rPr>
              <a:t>.</a:t>
            </a:r>
            <a:br>
              <a:rPr lang="en-US" sz="1600" dirty="0">
                <a:solidFill>
                  <a:srgbClr val="FFFFFF"/>
                </a:solidFill>
              </a:rPr>
            </a:br>
            <a:endParaRPr lang="en-US" sz="1600" dirty="0">
              <a:solidFill>
                <a:srgbClr val="FFFFFF"/>
              </a:solidFill>
            </a:endParaRPr>
          </a:p>
          <a:p>
            <a:pPr marL="446088" lvl="1" indent="-4763" defTabSz="720725">
              <a:buFontTx/>
              <a:buBlip>
                <a:blip r:embed="rId3"/>
              </a:buBlip>
            </a:pPr>
            <a:r>
              <a:rPr lang="en-US" sz="1600" dirty="0">
                <a:solidFill>
                  <a:srgbClr val="FFFFFF"/>
                </a:solidFill>
              </a:rPr>
              <a:t>  </a:t>
            </a:r>
            <a:r>
              <a:rPr lang="ru-RU" sz="1600" dirty="0">
                <a:solidFill>
                  <a:srgbClr val="FFFFFF"/>
                </a:solidFill>
              </a:rPr>
              <a:t>Наличие штата научных сотрудников и</a:t>
            </a:r>
            <a:r>
              <a:rPr lang="en-US" sz="1600" dirty="0">
                <a:solidFill>
                  <a:srgbClr val="FFFFFF"/>
                </a:solidFill>
              </a:rPr>
              <a:t/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    </a:t>
            </a:r>
            <a:r>
              <a:rPr lang="ru-RU" sz="1600" dirty="0">
                <a:solidFill>
                  <a:srgbClr val="FFFFFF"/>
                </a:solidFill>
              </a:rPr>
              <a:t>технического персонала для работы с</a:t>
            </a:r>
            <a:r>
              <a:rPr lang="en-US" sz="1600" dirty="0">
                <a:solidFill>
                  <a:srgbClr val="FFFFFF"/>
                </a:solidFill>
              </a:rPr>
              <a:t/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    </a:t>
            </a:r>
            <a:r>
              <a:rPr lang="ru-RU" sz="1600" dirty="0">
                <a:solidFill>
                  <a:srgbClr val="FFFFFF"/>
                </a:solidFill>
              </a:rPr>
              <a:t>коллекцией и необходимость их</a:t>
            </a:r>
            <a:br>
              <a:rPr lang="ru-RU" sz="1600" dirty="0">
                <a:solidFill>
                  <a:srgbClr val="FFFFFF"/>
                </a:solidFill>
              </a:rPr>
            </a:br>
            <a:r>
              <a:rPr lang="ru-RU" sz="1600" dirty="0">
                <a:solidFill>
                  <a:srgbClr val="FFFFFF"/>
                </a:solidFill>
              </a:rPr>
              <a:t>    профессиональной подготовки.</a:t>
            </a:r>
          </a:p>
          <a:p>
            <a:pPr marL="446088" lvl="1" indent="-4763" defTabSz="720725">
              <a:buFontTx/>
              <a:buBlip>
                <a:blip r:embed="rId3"/>
              </a:buBlip>
            </a:pPr>
            <a:endParaRPr lang="ru-RU" sz="1600" dirty="0">
              <a:solidFill>
                <a:srgbClr val="FFFFFF"/>
              </a:solidFill>
            </a:endParaRPr>
          </a:p>
          <a:p>
            <a:pPr marL="446088" lvl="1" indent="-4763" defTabSz="720725">
              <a:buFontTx/>
              <a:buBlip>
                <a:blip r:embed="rId3"/>
              </a:buBlip>
            </a:pPr>
            <a:endParaRPr lang="ru-RU" sz="1600" dirty="0">
              <a:solidFill>
                <a:srgbClr val="FFFFFF"/>
              </a:solidFill>
            </a:endParaRPr>
          </a:p>
          <a:p>
            <a:pPr marL="446088" lvl="1" indent="-4763" defTabSz="720725">
              <a:buFontTx/>
              <a:buBlip>
                <a:blip r:embed="rId3"/>
              </a:buBlip>
            </a:pPr>
            <a:endParaRPr lang="ru-RU" sz="1600" dirty="0">
              <a:solidFill>
                <a:srgbClr val="FFFFFF"/>
              </a:solidFill>
            </a:endParaRPr>
          </a:p>
          <a:p>
            <a:pPr marL="446088" lvl="1" indent="-4763" defTabSz="720725">
              <a:buFontTx/>
              <a:buBlip>
                <a:blip r:embed="rId3"/>
              </a:buBlip>
            </a:pPr>
            <a:endParaRPr lang="ru-RU" sz="1600" dirty="0">
              <a:solidFill>
                <a:srgbClr val="FFFFFF"/>
              </a:solidFill>
            </a:endParaRPr>
          </a:p>
          <a:p>
            <a:pPr marL="446088" lvl="1" indent="-4763" defTabSz="720725">
              <a:buFontTx/>
              <a:buBlip>
                <a:blip r:embed="rId3"/>
              </a:buBlip>
            </a:pPr>
            <a:endParaRPr lang="ru-RU" sz="1600" dirty="0">
              <a:solidFill>
                <a:srgbClr val="FFFFFF"/>
              </a:solidFill>
            </a:endParaRPr>
          </a:p>
          <a:p>
            <a:pPr marL="446088" lvl="1" indent="-4763" defTabSz="720725">
              <a:buFontTx/>
              <a:buBlip>
                <a:blip r:embed="rId3"/>
              </a:buBlip>
            </a:pPr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68612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414463" y="714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 situ: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плюсы и минусы</a:t>
            </a:r>
          </a:p>
        </p:txBody>
      </p:sp>
      <p:sp>
        <p:nvSpPr>
          <p:cNvPr id="775172" name="Text Box 4"/>
          <p:cNvSpPr txBox="1">
            <a:spLocks noChangeArrowheads="1"/>
          </p:cNvSpPr>
          <p:nvPr/>
        </p:nvSpPr>
        <p:spPr bwMode="auto">
          <a:xfrm>
            <a:off x="0" y="1296988"/>
            <a:ext cx="4643438" cy="556101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34902"/>
                  <a:invGamma/>
                </a:schemeClr>
              </a:gs>
            </a:gsLst>
            <a:lin ang="5400000" scaled="1"/>
          </a:gradFill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31813" lvl="1" indent="-273050">
              <a:buFontTx/>
              <a:buBlip>
                <a:blip r:embed="rId4"/>
              </a:buBlip>
              <a:defRPr/>
            </a:pPr>
            <a:r>
              <a:rPr lang="ru-RU" dirty="0">
                <a:solidFill>
                  <a:srgbClr val="FFFFFF"/>
                </a:solidFill>
              </a:rPr>
              <a:t>Сосредоточенность </a:t>
            </a:r>
            <a:r>
              <a:rPr lang="ru-RU" sz="1600" dirty="0">
                <a:solidFill>
                  <a:srgbClr val="FFFFFF"/>
                </a:solidFill>
              </a:rPr>
              <a:t>растительного разнообразия как исходного материала в одном месте, в искусственно контролируемых условиях</a:t>
            </a:r>
            <a:r>
              <a:rPr lang="en-US" sz="1600" dirty="0">
                <a:solidFill>
                  <a:srgbClr val="FFFFFF"/>
                </a:solidFill>
              </a:rPr>
              <a:t>.</a:t>
            </a:r>
            <a:r>
              <a:rPr lang="ru-RU" sz="1600" dirty="0">
                <a:solidFill>
                  <a:srgbClr val="FFFFFF"/>
                </a:solidFill>
              </a:rPr>
              <a:t>    </a:t>
            </a:r>
          </a:p>
          <a:p>
            <a:pPr marL="531813" lvl="1" indent="-273050">
              <a:buFontTx/>
              <a:buBlip>
                <a:blip r:embed="rId4"/>
              </a:buBlip>
              <a:defRPr/>
            </a:pPr>
            <a:endParaRPr lang="ru-RU" sz="1600" dirty="0">
              <a:solidFill>
                <a:srgbClr val="FFFFFF"/>
              </a:solidFill>
            </a:endParaRPr>
          </a:p>
          <a:p>
            <a:pPr marL="531813" lvl="1" indent="-273050">
              <a:buFontTx/>
              <a:buBlip>
                <a:blip r:embed="rId4"/>
              </a:buBlip>
              <a:defRPr/>
            </a:pPr>
            <a:r>
              <a:rPr lang="ru-RU" sz="1600" dirty="0">
                <a:solidFill>
                  <a:srgbClr val="FFFFFF"/>
                </a:solidFill>
              </a:rPr>
              <a:t>Относительная безопасность и гарантия сохранения</a:t>
            </a:r>
            <a:r>
              <a:rPr lang="en-US" sz="1600" dirty="0">
                <a:solidFill>
                  <a:srgbClr val="FFFFFF"/>
                </a:solidFill>
              </a:rPr>
              <a:t>.</a:t>
            </a:r>
            <a:endParaRPr lang="ru-RU" sz="1600" dirty="0">
              <a:solidFill>
                <a:srgbClr val="FFFFFF"/>
              </a:solidFill>
            </a:endParaRPr>
          </a:p>
          <a:p>
            <a:pPr marL="531813" lvl="1" indent="-273050">
              <a:buFontTx/>
              <a:buBlip>
                <a:blip r:embed="rId4"/>
              </a:buBlip>
              <a:defRPr/>
            </a:pPr>
            <a:endParaRPr lang="ru-RU" sz="1600" dirty="0">
              <a:solidFill>
                <a:srgbClr val="FFFFFF"/>
              </a:solidFill>
            </a:endParaRPr>
          </a:p>
          <a:p>
            <a:pPr marL="531813" lvl="1" indent="-273050">
              <a:buFontTx/>
              <a:buBlip>
                <a:blip r:embed="rId4"/>
              </a:buBlip>
              <a:defRPr/>
            </a:pPr>
            <a:r>
              <a:rPr lang="ru-RU" sz="1600" dirty="0">
                <a:solidFill>
                  <a:srgbClr val="FFFFFF"/>
                </a:solidFill>
              </a:rPr>
              <a:t>Возможность последовательного и целенаправленного изучения, а также – ускоренного использования в селекции</a:t>
            </a:r>
            <a:r>
              <a:rPr lang="en-US" sz="1600" dirty="0">
                <a:solidFill>
                  <a:srgbClr val="FFFFFF"/>
                </a:solidFill>
              </a:rPr>
              <a:t>.</a:t>
            </a:r>
            <a:endParaRPr lang="ru-RU" sz="1600" dirty="0">
              <a:solidFill>
                <a:srgbClr val="FFFFFF"/>
              </a:solidFill>
            </a:endParaRPr>
          </a:p>
          <a:p>
            <a:pPr marL="531813" lvl="1" indent="-273050">
              <a:buFontTx/>
              <a:buBlip>
                <a:blip r:embed="rId4"/>
              </a:buBlip>
              <a:defRPr/>
            </a:pPr>
            <a:endParaRPr lang="ru-RU" sz="1600" dirty="0">
              <a:solidFill>
                <a:srgbClr val="FFFFFF"/>
              </a:solidFill>
            </a:endParaRPr>
          </a:p>
          <a:p>
            <a:pPr marL="531813" lvl="1" indent="-273050">
              <a:buFontTx/>
              <a:buBlip>
                <a:blip r:embed="rId4"/>
              </a:buBlip>
              <a:defRPr/>
            </a:pPr>
            <a:r>
              <a:rPr lang="ru-RU" sz="1600">
                <a:solidFill>
                  <a:srgbClr val="FFFFFF"/>
                </a:solidFill>
              </a:rPr>
              <a:t>Оперативная доступность для пользователя</a:t>
            </a:r>
            <a:r>
              <a:rPr lang="en-US" sz="1600" dirty="0">
                <a:solidFill>
                  <a:srgbClr val="FFFFFF"/>
                </a:solidFill>
              </a:rPr>
              <a:t>.</a:t>
            </a:r>
            <a:endParaRPr lang="ru-RU" sz="1600" dirty="0">
              <a:solidFill>
                <a:srgbClr val="FFFFFF"/>
              </a:solidFill>
            </a:endParaRPr>
          </a:p>
          <a:p>
            <a:pPr marL="531813" lvl="1" indent="-273050">
              <a:buFontTx/>
              <a:buBlip>
                <a:blip r:embed="rId4"/>
              </a:buBlip>
              <a:defRPr/>
            </a:pPr>
            <a:endParaRPr lang="ru-RU" sz="1600" dirty="0">
              <a:solidFill>
                <a:srgbClr val="FFFFFF"/>
              </a:solidFill>
            </a:endParaRPr>
          </a:p>
          <a:p>
            <a:pPr marL="531813" lvl="1" indent="-273050">
              <a:buFontTx/>
              <a:buBlip>
                <a:blip r:embed="rId4"/>
              </a:buBlip>
              <a:defRPr/>
            </a:pPr>
            <a:r>
              <a:rPr lang="ru-RU" sz="1600" dirty="0">
                <a:solidFill>
                  <a:srgbClr val="FFFFFF"/>
                </a:solidFill>
              </a:rPr>
              <a:t>Централизованное управление, возможность обработки данных, создание единой БД</a:t>
            </a:r>
            <a:r>
              <a:rPr lang="en-US" sz="1600" dirty="0">
                <a:solidFill>
                  <a:srgbClr val="FFFFFF"/>
                </a:solidFill>
              </a:rPr>
              <a:t>.</a:t>
            </a:r>
            <a:endParaRPr lang="ru-RU" sz="1600" dirty="0">
              <a:solidFill>
                <a:srgbClr val="FFFFFF"/>
              </a:solidFill>
            </a:endParaRPr>
          </a:p>
          <a:p>
            <a:pPr marL="531813" lvl="1" indent="-273050">
              <a:buFontTx/>
              <a:buBlip>
                <a:blip r:embed="rId4"/>
              </a:buBlip>
              <a:defRPr/>
            </a:pPr>
            <a:endParaRPr lang="ru-RU" sz="1600" dirty="0">
              <a:solidFill>
                <a:srgbClr val="FFFFFF"/>
              </a:solidFill>
            </a:endParaRPr>
          </a:p>
          <a:p>
            <a:pPr marL="531813" lvl="1" indent="-273050">
              <a:buFontTx/>
              <a:buBlip>
                <a:blip r:embed="rId4"/>
              </a:buBlip>
              <a:defRPr/>
            </a:pPr>
            <a:r>
              <a:rPr lang="ru-RU" sz="1600" dirty="0">
                <a:solidFill>
                  <a:srgbClr val="FFFFFF"/>
                </a:solidFill>
              </a:rPr>
              <a:t>Возможность постоянного учета и контроля</a:t>
            </a:r>
            <a:r>
              <a:rPr lang="ru-RU" dirty="0">
                <a:solidFill>
                  <a:srgbClr val="FFFFFF"/>
                </a:solidFill>
              </a:rPr>
              <a:t> за продвижением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>
                <a:solidFill>
                  <a:srgbClr val="FFFFFF"/>
                </a:solidFill>
              </a:rPr>
              <a:t>материала</a:t>
            </a:r>
            <a:r>
              <a:rPr lang="ru-RU" dirty="0">
                <a:solidFill>
                  <a:schemeClr val="tx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62665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7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7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5170" grpId="0" animBg="1"/>
      <p:bldP spid="77517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42963" y="714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situ: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smtClean="0">
                <a:solidFill>
                  <a:srgbClr val="FFF1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плюсы и минусы</a:t>
            </a:r>
          </a:p>
        </p:txBody>
      </p:sp>
      <p:sp>
        <p:nvSpPr>
          <p:cNvPr id="777219" name="Text Box 3"/>
          <p:cNvSpPr txBox="1">
            <a:spLocks noChangeArrowheads="1"/>
          </p:cNvSpPr>
          <p:nvPr/>
        </p:nvSpPr>
        <p:spPr bwMode="auto">
          <a:xfrm>
            <a:off x="0" y="1296988"/>
            <a:ext cx="4572000" cy="573563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31813" lvl="1" indent="-273050">
              <a:spcBef>
                <a:spcPct val="35000"/>
              </a:spcBef>
              <a:buFontTx/>
              <a:buBlip>
                <a:blip r:embed="rId3"/>
              </a:buBlip>
              <a:defRPr/>
            </a:pPr>
            <a:r>
              <a:rPr lang="ru-RU" sz="1600" dirty="0">
                <a:solidFill>
                  <a:srgbClr val="FFFFFF"/>
                </a:solidFill>
              </a:rPr>
              <a:t>В экосистемах продолжается процесс эволюции</a:t>
            </a:r>
            <a:r>
              <a:rPr lang="en-US" sz="1600" dirty="0">
                <a:solidFill>
                  <a:srgbClr val="FFFFFF"/>
                </a:solidFill>
              </a:rPr>
              <a:t>.</a:t>
            </a:r>
            <a:endParaRPr lang="ru-RU" sz="1600" dirty="0">
              <a:solidFill>
                <a:srgbClr val="FFFFFF"/>
              </a:solidFill>
            </a:endParaRPr>
          </a:p>
          <a:p>
            <a:pPr marL="531813" lvl="1" indent="-273050">
              <a:spcBef>
                <a:spcPct val="35000"/>
              </a:spcBef>
              <a:buFontTx/>
              <a:buBlip>
                <a:blip r:embed="rId3"/>
              </a:buBlip>
              <a:defRPr/>
            </a:pPr>
            <a:r>
              <a:rPr lang="ru-RU" sz="1600" dirty="0">
                <a:solidFill>
                  <a:srgbClr val="FFFFFF"/>
                </a:solidFill>
              </a:rPr>
              <a:t>Сохраняется </a:t>
            </a:r>
            <a:r>
              <a:rPr lang="ru-RU" sz="1600" dirty="0" err="1">
                <a:solidFill>
                  <a:srgbClr val="FFFFFF"/>
                </a:solidFill>
              </a:rPr>
              <a:t>ценоз</a:t>
            </a:r>
            <a:r>
              <a:rPr lang="ru-RU" sz="1600" dirty="0">
                <a:solidFill>
                  <a:srgbClr val="FFFFFF"/>
                </a:solidFill>
              </a:rPr>
              <a:t>; вид взаимодействует с окружающей средой</a:t>
            </a:r>
            <a:r>
              <a:rPr lang="en-US" sz="1600" dirty="0">
                <a:solidFill>
                  <a:srgbClr val="FFFFFF"/>
                </a:solidFill>
              </a:rPr>
              <a:t>.</a:t>
            </a:r>
            <a:endParaRPr lang="ru-RU" sz="1600" dirty="0">
              <a:solidFill>
                <a:srgbClr val="FFFFFF"/>
              </a:solidFill>
            </a:endParaRPr>
          </a:p>
          <a:p>
            <a:pPr marL="531813" lvl="1" indent="-273050">
              <a:spcBef>
                <a:spcPct val="35000"/>
              </a:spcBef>
              <a:buFontTx/>
              <a:buBlip>
                <a:blip r:embed="rId3"/>
              </a:buBlip>
              <a:defRPr/>
            </a:pPr>
            <a:r>
              <a:rPr lang="ru-RU" sz="1600" dirty="0">
                <a:solidFill>
                  <a:srgbClr val="FFFFFF"/>
                </a:solidFill>
              </a:rPr>
              <a:t>Генетический состав популяции не обедняется отбором отдельных элементов; только во всем своем многообразии, во взаимосвязи и сосуществовании популяций др. с др., сохраняется  таксон любого ранга, в т.ч. и вид.</a:t>
            </a:r>
          </a:p>
          <a:p>
            <a:pPr marL="531813" lvl="1" indent="-273050">
              <a:spcBef>
                <a:spcPct val="35000"/>
              </a:spcBef>
              <a:buFontTx/>
              <a:buBlip>
                <a:blip r:embed="rId3"/>
              </a:buBlip>
              <a:defRPr/>
            </a:pPr>
            <a:r>
              <a:rPr lang="ru-RU" sz="1600" dirty="0">
                <a:solidFill>
                  <a:srgbClr val="FFFFFF"/>
                </a:solidFill>
              </a:rPr>
              <a:t>Все компоненты </a:t>
            </a:r>
            <a:r>
              <a:rPr lang="ru-RU" sz="1600" dirty="0" err="1">
                <a:solidFill>
                  <a:srgbClr val="FFFFFF"/>
                </a:solidFill>
              </a:rPr>
              <a:t>биоразнообразия</a:t>
            </a:r>
            <a:r>
              <a:rPr lang="ru-RU" sz="1600" dirty="0">
                <a:solidFill>
                  <a:srgbClr val="FFFFFF"/>
                </a:solidFill>
              </a:rPr>
              <a:t> также находятся в тесной взаимосвязи друг с другом</a:t>
            </a:r>
            <a:r>
              <a:rPr lang="en-US" sz="1600" dirty="0">
                <a:solidFill>
                  <a:srgbClr val="FFFFFF"/>
                </a:solidFill>
              </a:rPr>
              <a:t>.</a:t>
            </a:r>
            <a:endParaRPr lang="ru-RU" sz="1600" dirty="0">
              <a:solidFill>
                <a:srgbClr val="FFFFFF"/>
              </a:solidFill>
            </a:endParaRPr>
          </a:p>
          <a:p>
            <a:pPr marL="531813" lvl="1" indent="-273050">
              <a:spcBef>
                <a:spcPct val="35000"/>
              </a:spcBef>
              <a:buFontTx/>
              <a:buBlip>
                <a:blip r:embed="rId3"/>
              </a:buBlip>
              <a:defRPr/>
            </a:pPr>
            <a:r>
              <a:rPr lang="ru-RU" sz="1600" dirty="0">
                <a:solidFill>
                  <a:srgbClr val="FFFFFF"/>
                </a:solidFill>
              </a:rPr>
              <a:t>Местное население может участвовать в процессе сохранения</a:t>
            </a:r>
            <a:r>
              <a:rPr lang="en-US" sz="1600" dirty="0">
                <a:solidFill>
                  <a:srgbClr val="FFFFFF"/>
                </a:solidFill>
              </a:rPr>
              <a:t>.</a:t>
            </a:r>
            <a:endParaRPr lang="ru-RU" sz="1600" dirty="0">
              <a:solidFill>
                <a:srgbClr val="FFFFFF"/>
              </a:solidFill>
            </a:endParaRPr>
          </a:p>
          <a:p>
            <a:pPr marL="531813" lvl="1" indent="-273050">
              <a:spcBef>
                <a:spcPct val="35000"/>
              </a:spcBef>
              <a:buFontTx/>
              <a:buBlip>
                <a:blip r:embed="rId3"/>
              </a:buBlip>
              <a:defRPr/>
            </a:pPr>
            <a:r>
              <a:rPr lang="ru-RU" dirty="0">
                <a:solidFill>
                  <a:srgbClr val="FFFFFF"/>
                </a:solidFill>
              </a:rPr>
              <a:t>Финансовые затраты меньше, чем  при сохранении </a:t>
            </a:r>
            <a:r>
              <a:rPr lang="en-US" b="1" i="1" dirty="0" smtClean="0">
                <a:solidFill>
                  <a:srgbClr val="FFFFFF"/>
                </a:solidFill>
              </a:rPr>
              <a:t>ex situ </a:t>
            </a:r>
            <a:r>
              <a:rPr lang="ru-RU" dirty="0" smtClean="0">
                <a:solidFill>
                  <a:srgbClr val="FFFFFF"/>
                </a:solidFill>
              </a:rPr>
              <a:t>коллекций</a:t>
            </a:r>
            <a:r>
              <a:rPr lang="en-US" dirty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  <a:p>
            <a:pPr marL="531813" lvl="1" indent="-273050">
              <a:spcBef>
                <a:spcPct val="35000"/>
              </a:spcBef>
              <a:buFontTx/>
              <a:buBlip>
                <a:blip r:embed="rId3"/>
              </a:buBlip>
              <a:defRPr/>
            </a:pPr>
            <a:endParaRPr lang="ru-RU" dirty="0">
              <a:solidFill>
                <a:srgbClr val="FFFFFF"/>
              </a:solidFill>
            </a:endParaRPr>
          </a:p>
          <a:p>
            <a:pPr marL="531813" lvl="1" indent="-273050">
              <a:spcBef>
                <a:spcPct val="35000"/>
              </a:spcBef>
              <a:buFontTx/>
              <a:buBlip>
                <a:blip r:embed="rId3"/>
              </a:buBlip>
              <a:defRPr/>
            </a:pP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777220" name="Text Box 4"/>
          <p:cNvSpPr txBox="1">
            <a:spLocks noChangeArrowheads="1"/>
          </p:cNvSpPr>
          <p:nvPr/>
        </p:nvSpPr>
        <p:spPr bwMode="auto">
          <a:xfrm>
            <a:off x="4572000" y="1296988"/>
            <a:ext cx="4572000" cy="5775325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000000">
                  <a:alpha val="62000"/>
                </a:srgbClr>
              </a:gs>
            </a:gsLst>
            <a:lin ang="5400000" scaled="1"/>
          </a:gradFill>
          <a:ln w="38100" algn="ctr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marL="446088" lvl="1" indent="-4763" defTabSz="720725">
              <a:buFontTx/>
              <a:buBlip>
                <a:blip r:embed="rId4"/>
              </a:buBlip>
            </a:pPr>
            <a:r>
              <a:rPr lang="en-US" sz="1600"/>
              <a:t>   </a:t>
            </a:r>
            <a:r>
              <a:rPr lang="ru-RU" sz="1600">
                <a:solidFill>
                  <a:srgbClr val="FFFFFF"/>
                </a:solidFill>
              </a:rPr>
              <a:t>Устойчивая и возрастающая угроза</a:t>
            </a:r>
            <a:r>
              <a:rPr lang="en-US" sz="1600">
                <a:solidFill>
                  <a:srgbClr val="FFFFFF"/>
                </a:solidFill>
              </a:rPr>
              <a:t/>
            </a:r>
            <a:br>
              <a:rPr lang="en-US" sz="1600">
                <a:solidFill>
                  <a:srgbClr val="FFFFFF"/>
                </a:solidFill>
              </a:rPr>
            </a:br>
            <a:r>
              <a:rPr lang="en-US" sz="1600">
                <a:solidFill>
                  <a:srgbClr val="FFFFFF"/>
                </a:solidFill>
              </a:rPr>
              <a:t>     </a:t>
            </a:r>
            <a:r>
              <a:rPr lang="ru-RU" sz="1600">
                <a:solidFill>
                  <a:srgbClr val="FFFFFF"/>
                </a:solidFill>
              </a:rPr>
              <a:t>исчезновения в связи с </a:t>
            </a:r>
            <a:r>
              <a:rPr lang="en-US" sz="1600">
                <a:solidFill>
                  <a:srgbClr val="FFFFFF"/>
                </a:solidFill>
              </a:rPr>
              <a:t/>
            </a:r>
            <a:br>
              <a:rPr lang="en-US" sz="1600">
                <a:solidFill>
                  <a:srgbClr val="FFFFFF"/>
                </a:solidFill>
              </a:rPr>
            </a:br>
            <a:r>
              <a:rPr lang="en-US" sz="1600">
                <a:solidFill>
                  <a:srgbClr val="FFFFFF"/>
                </a:solidFill>
              </a:rPr>
              <a:t>     </a:t>
            </a:r>
            <a:r>
              <a:rPr lang="ru-RU" sz="1600">
                <a:solidFill>
                  <a:srgbClr val="FFFFFF"/>
                </a:solidFill>
              </a:rPr>
              <a:t>антропогенным воздействием</a:t>
            </a:r>
            <a:r>
              <a:rPr lang="en-US" sz="1600">
                <a:solidFill>
                  <a:srgbClr val="FFFFFF"/>
                </a:solidFill>
              </a:rPr>
              <a:t>.</a:t>
            </a:r>
          </a:p>
          <a:p>
            <a:pPr marL="446088" lvl="1" indent="-4763" defTabSz="720725">
              <a:buFontTx/>
              <a:buBlip>
                <a:blip r:embed="rId4"/>
              </a:buBlip>
            </a:pPr>
            <a:endParaRPr lang="ru-RU" sz="1600">
              <a:solidFill>
                <a:srgbClr val="FFFFFF"/>
              </a:solidFill>
            </a:endParaRPr>
          </a:p>
          <a:p>
            <a:pPr marL="446088" lvl="1" indent="-4763" defTabSz="720725">
              <a:buFontTx/>
              <a:buBlip>
                <a:blip r:embed="rId4"/>
              </a:buBlip>
            </a:pPr>
            <a:r>
              <a:rPr lang="en-US" sz="1600">
                <a:solidFill>
                  <a:srgbClr val="FFFFFF"/>
                </a:solidFill>
              </a:rPr>
              <a:t>  </a:t>
            </a:r>
            <a:r>
              <a:rPr lang="ru-RU" sz="1600">
                <a:solidFill>
                  <a:srgbClr val="FFFFFF"/>
                </a:solidFill>
              </a:rPr>
              <a:t>Отсутствие единой национальной</a:t>
            </a:r>
            <a:r>
              <a:rPr lang="en-US" sz="1600">
                <a:solidFill>
                  <a:srgbClr val="FFFFFF"/>
                </a:solidFill>
              </a:rPr>
              <a:t/>
            </a:r>
            <a:br>
              <a:rPr lang="en-US" sz="1600">
                <a:solidFill>
                  <a:srgbClr val="FFFFFF"/>
                </a:solidFill>
              </a:rPr>
            </a:br>
            <a:r>
              <a:rPr lang="en-US" sz="1600">
                <a:solidFill>
                  <a:srgbClr val="FFFFFF"/>
                </a:solidFill>
              </a:rPr>
              <a:t>   </a:t>
            </a:r>
            <a:r>
              <a:rPr lang="ru-RU" sz="1600">
                <a:solidFill>
                  <a:srgbClr val="FFFFFF"/>
                </a:solidFill>
              </a:rPr>
              <a:t> стратегии сохранения и единой </a:t>
            </a:r>
            <a:r>
              <a:rPr lang="en-US" sz="1600">
                <a:solidFill>
                  <a:srgbClr val="FFFFFF"/>
                </a:solidFill>
              </a:rPr>
              <a:t/>
            </a:r>
            <a:br>
              <a:rPr lang="en-US" sz="1600">
                <a:solidFill>
                  <a:srgbClr val="FFFFFF"/>
                </a:solidFill>
              </a:rPr>
            </a:br>
            <a:r>
              <a:rPr lang="en-US" sz="1600">
                <a:solidFill>
                  <a:srgbClr val="FFFFFF"/>
                </a:solidFill>
              </a:rPr>
              <a:t>    </a:t>
            </a:r>
            <a:r>
              <a:rPr lang="ru-RU" sz="1600">
                <a:solidFill>
                  <a:srgbClr val="FFFFFF"/>
                </a:solidFill>
              </a:rPr>
              <a:t>методики исследований</a:t>
            </a:r>
            <a:r>
              <a:rPr lang="en-US" sz="1600">
                <a:solidFill>
                  <a:srgbClr val="FFFFFF"/>
                </a:solidFill>
              </a:rPr>
              <a:t>.</a:t>
            </a:r>
          </a:p>
          <a:p>
            <a:pPr marL="446088" lvl="1" indent="-4763" defTabSz="720725">
              <a:buFontTx/>
              <a:buBlip>
                <a:blip r:embed="rId4"/>
              </a:buBlip>
            </a:pPr>
            <a:endParaRPr lang="ru-RU" sz="1600">
              <a:solidFill>
                <a:srgbClr val="FFFFFF"/>
              </a:solidFill>
            </a:endParaRPr>
          </a:p>
          <a:p>
            <a:pPr marL="446088" lvl="1" indent="-4763" defTabSz="720725">
              <a:buFontTx/>
              <a:buBlip>
                <a:blip r:embed="rId4"/>
              </a:buBlip>
            </a:pPr>
            <a:r>
              <a:rPr lang="en-US" sz="1600">
                <a:solidFill>
                  <a:srgbClr val="FFFFFF"/>
                </a:solidFill>
              </a:rPr>
              <a:t>  </a:t>
            </a:r>
            <a:r>
              <a:rPr lang="ru-RU" sz="1600">
                <a:solidFill>
                  <a:srgbClr val="FFFFFF"/>
                </a:solidFill>
              </a:rPr>
              <a:t>Отсутствие методической базы для </a:t>
            </a:r>
            <a:r>
              <a:rPr lang="en-US" sz="1600">
                <a:solidFill>
                  <a:srgbClr val="FFFFFF"/>
                </a:solidFill>
              </a:rPr>
              <a:t/>
            </a:r>
            <a:br>
              <a:rPr lang="en-US" sz="1600">
                <a:solidFill>
                  <a:srgbClr val="FFFFFF"/>
                </a:solidFill>
              </a:rPr>
            </a:br>
            <a:r>
              <a:rPr lang="en-US" sz="1600">
                <a:solidFill>
                  <a:srgbClr val="FFFFFF"/>
                </a:solidFill>
              </a:rPr>
              <a:t>    </a:t>
            </a:r>
            <a:r>
              <a:rPr lang="ru-RU" sz="1600">
                <a:solidFill>
                  <a:srgbClr val="FFFFFF"/>
                </a:solidFill>
              </a:rPr>
              <a:t>проведения мониторинга, сохранения, </a:t>
            </a:r>
            <a:r>
              <a:rPr lang="en-US" sz="1600">
                <a:solidFill>
                  <a:srgbClr val="FFFFFF"/>
                </a:solidFill>
              </a:rPr>
              <a:t/>
            </a:r>
            <a:br>
              <a:rPr lang="en-US" sz="1600">
                <a:solidFill>
                  <a:srgbClr val="FFFFFF"/>
                </a:solidFill>
              </a:rPr>
            </a:br>
            <a:r>
              <a:rPr lang="en-US" sz="1600">
                <a:solidFill>
                  <a:srgbClr val="FFFFFF"/>
                </a:solidFill>
              </a:rPr>
              <a:t>    </a:t>
            </a:r>
            <a:r>
              <a:rPr lang="ru-RU" sz="1600">
                <a:solidFill>
                  <a:srgbClr val="FFFFFF"/>
                </a:solidFill>
              </a:rPr>
              <a:t>учета и контроля за компонентами </a:t>
            </a:r>
            <a:r>
              <a:rPr lang="en-US" sz="1600">
                <a:solidFill>
                  <a:srgbClr val="FFFFFF"/>
                </a:solidFill>
              </a:rPr>
              <a:t/>
            </a:r>
            <a:br>
              <a:rPr lang="en-US" sz="1600">
                <a:solidFill>
                  <a:srgbClr val="FFFFFF"/>
                </a:solidFill>
              </a:rPr>
            </a:br>
            <a:r>
              <a:rPr lang="en-US" sz="1600">
                <a:solidFill>
                  <a:srgbClr val="FFFFFF"/>
                </a:solidFill>
              </a:rPr>
              <a:t>    </a:t>
            </a:r>
            <a:r>
              <a:rPr lang="ru-RU" sz="1600">
                <a:solidFill>
                  <a:srgbClr val="FFFFFF"/>
                </a:solidFill>
              </a:rPr>
              <a:t>биоразнообразия; отсутствие БД</a:t>
            </a:r>
            <a:r>
              <a:rPr lang="en-US" sz="1600">
                <a:solidFill>
                  <a:srgbClr val="FFFFFF"/>
                </a:solidFill>
              </a:rPr>
              <a:t>.</a:t>
            </a:r>
          </a:p>
          <a:p>
            <a:pPr marL="446088" lvl="1" indent="-4763" defTabSz="720725">
              <a:buFontTx/>
              <a:buBlip>
                <a:blip r:embed="rId4"/>
              </a:buBlip>
            </a:pPr>
            <a:endParaRPr lang="en-US" sz="1600">
              <a:solidFill>
                <a:srgbClr val="FFFFFF"/>
              </a:solidFill>
            </a:endParaRPr>
          </a:p>
          <a:p>
            <a:pPr marL="446088" lvl="1" indent="-4763" defTabSz="720725">
              <a:buFontTx/>
              <a:buBlip>
                <a:blip r:embed="rId4"/>
              </a:buBlip>
            </a:pPr>
            <a:r>
              <a:rPr lang="en-US" sz="1600">
                <a:solidFill>
                  <a:srgbClr val="FFFFFF"/>
                </a:solidFill>
              </a:rPr>
              <a:t>  </a:t>
            </a:r>
            <a:r>
              <a:rPr lang="ru-RU" sz="1600">
                <a:solidFill>
                  <a:srgbClr val="FFFFFF"/>
                </a:solidFill>
              </a:rPr>
              <a:t>Отсутствие координирующего</a:t>
            </a:r>
            <a:r>
              <a:rPr lang="en-US" sz="1600">
                <a:solidFill>
                  <a:srgbClr val="FFFFFF"/>
                </a:solidFill>
              </a:rPr>
              <a:t/>
            </a:r>
            <a:br>
              <a:rPr lang="en-US" sz="1600">
                <a:solidFill>
                  <a:srgbClr val="FFFFFF"/>
                </a:solidFill>
              </a:rPr>
            </a:br>
            <a:r>
              <a:rPr lang="en-US" sz="1600">
                <a:solidFill>
                  <a:srgbClr val="FFFFFF"/>
                </a:solidFill>
              </a:rPr>
              <a:t>   </a:t>
            </a:r>
            <a:r>
              <a:rPr lang="ru-RU" sz="1600">
                <a:solidFill>
                  <a:srgbClr val="FFFFFF"/>
                </a:solidFill>
              </a:rPr>
              <a:t> учреждения и обеспечение его научной </a:t>
            </a:r>
            <a:r>
              <a:rPr lang="en-US" sz="1600">
                <a:solidFill>
                  <a:srgbClr val="FFFFFF"/>
                </a:solidFill>
              </a:rPr>
              <a:t/>
            </a:r>
            <a:br>
              <a:rPr lang="en-US" sz="1600">
                <a:solidFill>
                  <a:srgbClr val="FFFFFF"/>
                </a:solidFill>
              </a:rPr>
            </a:br>
            <a:r>
              <a:rPr lang="en-US" sz="1600">
                <a:solidFill>
                  <a:srgbClr val="FFFFFF"/>
                </a:solidFill>
              </a:rPr>
              <a:t>    </a:t>
            </a:r>
            <a:r>
              <a:rPr lang="ru-RU" sz="1600">
                <a:solidFill>
                  <a:srgbClr val="FFFFFF"/>
                </a:solidFill>
              </a:rPr>
              <a:t>базой для изучения</a:t>
            </a:r>
            <a:r>
              <a:rPr lang="en-US" sz="1600">
                <a:solidFill>
                  <a:srgbClr val="FFFFFF"/>
                </a:solidFill>
              </a:rPr>
              <a:t>.</a:t>
            </a:r>
          </a:p>
          <a:p>
            <a:pPr marL="446088" lvl="1" indent="-4763" defTabSz="720725">
              <a:buFontTx/>
              <a:buBlip>
                <a:blip r:embed="rId4"/>
              </a:buBlip>
            </a:pPr>
            <a:endParaRPr lang="en-US" sz="1600">
              <a:solidFill>
                <a:srgbClr val="FFFFFF"/>
              </a:solidFill>
            </a:endParaRPr>
          </a:p>
          <a:p>
            <a:pPr marL="446088" lvl="1" indent="-4763" defTabSz="720725">
              <a:buFontTx/>
              <a:buBlip>
                <a:blip r:embed="rId4"/>
              </a:buBlip>
            </a:pPr>
            <a:r>
              <a:rPr lang="en-US" sz="1600">
                <a:solidFill>
                  <a:srgbClr val="FFFFFF"/>
                </a:solidFill>
              </a:rPr>
              <a:t> </a:t>
            </a:r>
            <a:r>
              <a:rPr lang="ru-RU" sz="1600">
                <a:solidFill>
                  <a:srgbClr val="FFFFFF"/>
                </a:solidFill>
              </a:rPr>
              <a:t>Относительная труднодоступность и</a:t>
            </a:r>
            <a:r>
              <a:rPr lang="en-US" sz="1600">
                <a:solidFill>
                  <a:srgbClr val="FFFFFF"/>
                </a:solidFill>
              </a:rPr>
              <a:t/>
            </a:r>
            <a:br>
              <a:rPr lang="en-US" sz="1600">
                <a:solidFill>
                  <a:srgbClr val="FFFFFF"/>
                </a:solidFill>
              </a:rPr>
            </a:br>
            <a:r>
              <a:rPr lang="en-US" sz="1600">
                <a:solidFill>
                  <a:srgbClr val="FFFFFF"/>
                </a:solidFill>
              </a:rPr>
              <a:t>  </a:t>
            </a:r>
            <a:r>
              <a:rPr lang="ru-RU" sz="1600">
                <a:solidFill>
                  <a:srgbClr val="FFFFFF"/>
                </a:solidFill>
              </a:rPr>
              <a:t> неоперативность в получении </a:t>
            </a:r>
            <a:r>
              <a:rPr lang="en-US" sz="1600">
                <a:solidFill>
                  <a:srgbClr val="FFFFFF"/>
                </a:solidFill>
              </a:rPr>
              <a:t/>
            </a:r>
            <a:br>
              <a:rPr lang="en-US" sz="1600">
                <a:solidFill>
                  <a:srgbClr val="FFFFFF"/>
                </a:solidFill>
              </a:rPr>
            </a:br>
            <a:r>
              <a:rPr lang="en-US" sz="1600">
                <a:solidFill>
                  <a:srgbClr val="FFFFFF"/>
                </a:solidFill>
              </a:rPr>
              <a:t>   </a:t>
            </a:r>
            <a:r>
              <a:rPr lang="ru-RU" sz="1600">
                <a:solidFill>
                  <a:srgbClr val="FFFFFF"/>
                </a:solidFill>
              </a:rPr>
              <a:t>материала для пользователей. </a:t>
            </a:r>
          </a:p>
          <a:p>
            <a:pPr marL="446088" lvl="1" indent="-4763" defTabSz="720725">
              <a:buFontTx/>
              <a:buBlip>
                <a:blip r:embed="rId4"/>
              </a:buBlip>
            </a:pPr>
            <a:endParaRPr lang="ru-RU" sz="1600">
              <a:solidFill>
                <a:srgbClr val="FFFFFF"/>
              </a:solidFill>
            </a:endParaRPr>
          </a:p>
          <a:p>
            <a:pPr marL="446088" lvl="1" indent="-4763" defTabSz="720725">
              <a:buFontTx/>
              <a:buBlip>
                <a:blip r:embed="rId4"/>
              </a:buBlip>
            </a:pPr>
            <a:endParaRPr lang="ru-RU" sz="1600">
              <a:solidFill>
                <a:srgbClr val="FFCCCC"/>
              </a:solidFill>
            </a:endParaRPr>
          </a:p>
          <a:p>
            <a:pPr marL="446088" lvl="1" indent="-4763" defTabSz="720725">
              <a:buFontTx/>
              <a:buBlip>
                <a:blip r:embed="rId4"/>
              </a:buBlip>
            </a:pPr>
            <a:endParaRPr lang="ru-RU" sz="1600">
              <a:solidFill>
                <a:srgbClr val="FF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187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7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7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7219" grpId="0" animBg="1"/>
      <p:bldP spid="77722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57188" y="214313"/>
            <a:ext cx="7143750" cy="868362"/>
          </a:xfrm>
        </p:spPr>
        <p:txBody>
          <a:bodyPr/>
          <a:lstStyle/>
          <a:p>
            <a:pPr algn="ctr">
              <a:defRPr/>
            </a:pPr>
            <a:r>
              <a:rPr lang="ru-RU" sz="2800" dirty="0" smtClean="0">
                <a:solidFill>
                  <a:srgbClr val="FFF1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Стратегия</a:t>
            </a:r>
            <a:r>
              <a:rPr lang="ru-RU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situ</a:t>
            </a:r>
            <a:r>
              <a:rPr lang="ru-RU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rgbClr val="FFF1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сохранения ГРР</a:t>
            </a:r>
            <a:endParaRPr lang="ru-RU" sz="2800" i="1" dirty="0" smtClean="0">
              <a:solidFill>
                <a:srgbClr val="FFF1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8052" name="Picture 4"/>
          <p:cNvPicPr>
            <a:picLocks noChangeAspect="1" noChangeArrowheads="1"/>
          </p:cNvPicPr>
          <p:nvPr/>
        </p:nvPicPr>
        <p:blipFill>
          <a:blip r:embed="rId3" cstate="print"/>
          <a:srcRect t="8858" r="23991" b="27068"/>
          <a:stretch>
            <a:fillRect/>
          </a:stretch>
        </p:blipFill>
        <p:spPr bwMode="auto">
          <a:xfrm>
            <a:off x="307975" y="4371975"/>
            <a:ext cx="291465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3" name="Picture 5" descr="карт_6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1700" y="4433888"/>
            <a:ext cx="3616325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4" name="Picture 6" descr="Fragaria_vesc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0763" y="4443413"/>
            <a:ext cx="1527175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5" name="Picture 7"/>
          <p:cNvPicPr>
            <a:picLocks noChangeAspect="1" noChangeArrowheads="1"/>
          </p:cNvPicPr>
          <p:nvPr/>
        </p:nvPicPr>
        <p:blipFill>
          <a:blip r:embed="rId6" cstate="print"/>
          <a:srcRect t="8858" r="6274" b="12303"/>
          <a:stretch>
            <a:fillRect/>
          </a:stretch>
        </p:blipFill>
        <p:spPr bwMode="auto">
          <a:xfrm>
            <a:off x="246063" y="1598613"/>
            <a:ext cx="405130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4833938" y="1538288"/>
            <a:ext cx="3976687" cy="22891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ru-RU">
                <a:solidFill>
                  <a:srgbClr val="0000CC"/>
                </a:solidFill>
              </a:rPr>
              <a:t>Создана </a:t>
            </a:r>
            <a:r>
              <a:rPr lang="ru-RU" b="1">
                <a:solidFill>
                  <a:srgbClr val="0000CC"/>
                </a:solidFill>
              </a:rPr>
              <a:t>база данных</a:t>
            </a:r>
            <a:r>
              <a:rPr lang="ru-RU">
                <a:solidFill>
                  <a:srgbClr val="0000CC"/>
                </a:solidFill>
              </a:rPr>
              <a:t> с информацией о</a:t>
            </a:r>
            <a:r>
              <a:rPr lang="en-US">
                <a:solidFill>
                  <a:srgbClr val="0000CC"/>
                </a:solidFill>
              </a:rPr>
              <a:t>:</a:t>
            </a:r>
            <a:r>
              <a:rPr lang="ru-RU">
                <a:solidFill>
                  <a:srgbClr val="0000CC"/>
                </a:solidFill>
              </a:rPr>
              <a:t> </a:t>
            </a:r>
          </a:p>
          <a:p>
            <a:pPr>
              <a:buFontTx/>
              <a:buBlip>
                <a:blip r:embed="rId7"/>
              </a:buBlip>
            </a:pPr>
            <a:r>
              <a:rPr lang="ru-RU">
                <a:solidFill>
                  <a:srgbClr val="0000CC"/>
                </a:solidFill>
              </a:rPr>
              <a:t>  географическом</a:t>
            </a:r>
            <a:br>
              <a:rPr lang="ru-RU">
                <a:solidFill>
                  <a:srgbClr val="0000CC"/>
                </a:solidFill>
              </a:rPr>
            </a:br>
            <a:r>
              <a:rPr lang="ru-RU">
                <a:solidFill>
                  <a:srgbClr val="0000CC"/>
                </a:solidFill>
              </a:rPr>
              <a:t>    распространении видов</a:t>
            </a:r>
            <a:br>
              <a:rPr lang="ru-RU">
                <a:solidFill>
                  <a:srgbClr val="0000CC"/>
                </a:solidFill>
              </a:rPr>
            </a:br>
            <a:r>
              <a:rPr lang="ru-RU">
                <a:solidFill>
                  <a:srgbClr val="0000CC"/>
                </a:solidFill>
              </a:rPr>
              <a:t>    (карты ареалов)</a:t>
            </a:r>
            <a:r>
              <a:rPr lang="en-US">
                <a:solidFill>
                  <a:srgbClr val="0000CC"/>
                </a:solidFill>
              </a:rPr>
              <a:t>;</a:t>
            </a:r>
            <a:endParaRPr lang="ru-RU">
              <a:solidFill>
                <a:srgbClr val="0000CC"/>
              </a:solidFill>
            </a:endParaRPr>
          </a:p>
          <a:p>
            <a:pPr>
              <a:buFontTx/>
              <a:buBlip>
                <a:blip r:embed="rId7"/>
              </a:buBlip>
            </a:pPr>
            <a:r>
              <a:rPr lang="ru-RU">
                <a:solidFill>
                  <a:srgbClr val="0000CC"/>
                </a:solidFill>
              </a:rPr>
              <a:t>  таксономическом составе</a:t>
            </a:r>
            <a:r>
              <a:rPr lang="en-US">
                <a:solidFill>
                  <a:srgbClr val="0000CC"/>
                </a:solidFill>
              </a:rPr>
              <a:t>;</a:t>
            </a:r>
            <a:r>
              <a:rPr lang="ru-RU">
                <a:solidFill>
                  <a:srgbClr val="0000CC"/>
                </a:solidFill>
              </a:rPr>
              <a:t> </a:t>
            </a:r>
          </a:p>
          <a:p>
            <a:pPr>
              <a:buFontTx/>
              <a:buBlip>
                <a:blip r:embed="rId7"/>
              </a:buBlip>
            </a:pPr>
            <a:r>
              <a:rPr lang="ru-RU">
                <a:solidFill>
                  <a:srgbClr val="0000CC"/>
                </a:solidFill>
              </a:rPr>
              <a:t>  особенностях произрастания</a:t>
            </a:r>
            <a:r>
              <a:rPr lang="en-US">
                <a:solidFill>
                  <a:srgbClr val="0000CC"/>
                </a:solidFill>
              </a:rPr>
              <a:t>;</a:t>
            </a:r>
            <a:r>
              <a:rPr lang="ru-RU">
                <a:solidFill>
                  <a:srgbClr val="0000CC"/>
                </a:solidFill>
              </a:rPr>
              <a:t> </a:t>
            </a:r>
          </a:p>
          <a:p>
            <a:pPr>
              <a:buFontTx/>
              <a:buBlip>
                <a:blip r:embed="rId7"/>
              </a:buBlip>
            </a:pPr>
            <a:r>
              <a:rPr lang="ru-RU">
                <a:solidFill>
                  <a:srgbClr val="0000CC"/>
                </a:solidFill>
              </a:rPr>
              <a:t>  направлениях использования</a:t>
            </a:r>
            <a:r>
              <a:rPr lang="en-US">
                <a:solidFill>
                  <a:srgbClr val="0000CC"/>
                </a:solidFill>
              </a:rPr>
              <a:t>.</a:t>
            </a:r>
            <a:endParaRPr lang="ru-RU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491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8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8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8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58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58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1870075"/>
            <a:ext cx="9144000" cy="5127625"/>
            <a:chOff x="0" y="1178"/>
            <a:chExt cx="5760" cy="3230"/>
          </a:xfrm>
        </p:grpSpPr>
        <p:sp>
          <p:nvSpPr>
            <p:cNvPr id="2055" name="Rectangle 2"/>
            <p:cNvSpPr>
              <a:spLocks noChangeArrowheads="1"/>
            </p:cNvSpPr>
            <p:nvPr/>
          </p:nvSpPr>
          <p:spPr bwMode="auto">
            <a:xfrm>
              <a:off x="0" y="1178"/>
              <a:ext cx="5760" cy="31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graphicFrame>
          <p:nvGraphicFramePr>
            <p:cNvPr id="10" name="Object 4"/>
            <p:cNvGraphicFramePr>
              <a:graphicFrameLocks noChangeAspect="1"/>
            </p:cNvGraphicFramePr>
            <p:nvPr/>
          </p:nvGraphicFramePr>
          <p:xfrm>
            <a:off x="32" y="1512"/>
            <a:ext cx="2832" cy="26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1" name="Object 5"/>
            <p:cNvGraphicFramePr>
              <a:graphicFrameLocks noChangeAspect="1"/>
            </p:cNvGraphicFramePr>
            <p:nvPr/>
          </p:nvGraphicFramePr>
          <p:xfrm>
            <a:off x="3120" y="1648"/>
            <a:ext cx="2608" cy="27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056" name="Text Box 6"/>
            <p:cNvSpPr txBox="1">
              <a:spLocks noChangeArrowheads="1"/>
            </p:cNvSpPr>
            <p:nvPr/>
          </p:nvSpPr>
          <p:spPr bwMode="auto">
            <a:xfrm>
              <a:off x="295" y="1389"/>
              <a:ext cx="2404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b="1">
                  <a:solidFill>
                    <a:srgbClr val="339966"/>
                  </a:solidFill>
                </a:rPr>
                <a:t>Структура основных семейств</a:t>
              </a:r>
            </a:p>
            <a:p>
              <a:r>
                <a:rPr lang="ru-RU" b="1">
                  <a:solidFill>
                    <a:srgbClr val="339966"/>
                  </a:solidFill>
                </a:rPr>
                <a:t>по видам ДРКР (964)</a:t>
              </a:r>
            </a:p>
          </p:txBody>
        </p:sp>
        <p:sp>
          <p:nvSpPr>
            <p:cNvPr id="2057" name="Text Box 7"/>
            <p:cNvSpPr txBox="1">
              <a:spLocks noChangeArrowheads="1"/>
            </p:cNvSpPr>
            <p:nvPr/>
          </p:nvSpPr>
          <p:spPr bwMode="auto">
            <a:xfrm>
              <a:off x="3288" y="1389"/>
              <a:ext cx="2358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b="1">
                  <a:solidFill>
                    <a:srgbClr val="339966"/>
                  </a:solidFill>
                </a:rPr>
                <a:t>Структура основных родов</a:t>
              </a:r>
            </a:p>
            <a:p>
              <a:r>
                <a:rPr lang="ru-RU" b="1">
                  <a:solidFill>
                    <a:srgbClr val="339966"/>
                  </a:solidFill>
                </a:rPr>
                <a:t>по видам ДРКР (456)</a:t>
              </a:r>
            </a:p>
          </p:txBody>
        </p:sp>
      </p:grpSp>
      <p:sp>
        <p:nvSpPr>
          <p:cNvPr id="1030" name="Rectangle 8"/>
          <p:cNvSpPr>
            <a:spLocks noGrp="1" noRot="1" noChangeArrowheads="1"/>
          </p:cNvSpPr>
          <p:nvPr>
            <p:ph type="title"/>
          </p:nvPr>
        </p:nvSpPr>
        <p:spPr>
          <a:xfrm>
            <a:off x="785813" y="71438"/>
            <a:ext cx="6072187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Дикие родичи культурных </a:t>
            </a:r>
            <a:br>
              <a:rPr lang="ru-RU" sz="28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растений России</a:t>
            </a:r>
          </a:p>
        </p:txBody>
      </p:sp>
      <p:sp>
        <p:nvSpPr>
          <p:cNvPr id="306185" name="Text Box 9"/>
          <p:cNvSpPr txBox="1">
            <a:spLocks noChangeArrowheads="1"/>
          </p:cNvSpPr>
          <p:nvPr/>
        </p:nvSpPr>
        <p:spPr bwMode="auto">
          <a:xfrm>
            <a:off x="0" y="1412875"/>
            <a:ext cx="9144000" cy="547688"/>
          </a:xfrm>
          <a:prstGeom prst="rect">
            <a:avLst/>
          </a:prstGeom>
          <a:solidFill>
            <a:srgbClr val="FFFF00"/>
          </a:solidFill>
          <a:ln w="38100" algn="ctr">
            <a:solidFill>
              <a:schemeClr val="bg1"/>
            </a:solidFill>
            <a:miter lim="800000"/>
            <a:headEnd/>
            <a:tailEnd/>
          </a:ln>
        </p:spPr>
        <p:txBody>
          <a:bodyPr tIns="118800" bIns="118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i="1" dirty="0">
                <a:solidFill>
                  <a:schemeClr val="bg1">
                    <a:lumMod val="50000"/>
                  </a:schemeClr>
                </a:solidFill>
              </a:rPr>
              <a:t>1680 вида, 208 родов, 62 семейства</a:t>
            </a:r>
          </a:p>
        </p:txBody>
      </p:sp>
    </p:spTree>
    <p:extLst>
      <p:ext uri="{BB962C8B-B14F-4D97-AF65-F5344CB8AC3E}">
        <p14:creationId xmlns:p14="http://schemas.microsoft.com/office/powerpoint/2010/main" val="824034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6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18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42938" y="214313"/>
            <a:ext cx="7127875" cy="750887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Технологии </a:t>
            </a:r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situ</a:t>
            </a: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сохранения</a:t>
            </a:r>
          </a:p>
        </p:txBody>
      </p:sp>
      <p:graphicFrame>
        <p:nvGraphicFramePr>
          <p:cNvPr id="263301" name="Group 133"/>
          <p:cNvGraphicFramePr>
            <a:graphicFrameLocks noGrp="1"/>
          </p:cNvGraphicFramePr>
          <p:nvPr>
            <p:ph type="tbl" idx="1"/>
          </p:nvPr>
        </p:nvGraphicFramePr>
        <p:xfrm>
          <a:off x="468313" y="1773238"/>
          <a:ext cx="8229600" cy="4565588"/>
        </p:xfrm>
        <a:graphic>
          <a:graphicData uri="http://schemas.openxmlformats.org/drawingml/2006/table">
            <a:tbl>
              <a:tblPr/>
              <a:tblGrid>
                <a:gridCol w="4114800"/>
                <a:gridCol w="1933575"/>
                <a:gridCol w="2181225"/>
              </a:tblGrid>
              <a:tr h="1336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Genetic reserves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(сохранение в природе)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7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On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farm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(поддержание в культуре)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7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Home gardens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(выращивание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садах)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77D"/>
                    </a:solidFill>
                  </a:tcPr>
                </a:tc>
              </a:tr>
              <a:tr h="968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проходит без вмешательства или при минимальном вмешательстве человека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D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осуществляется человеком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2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проходит в естественных природных условиях и подчинен действию </a:t>
                      </a: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естественного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отбора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D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проходит в условиях, созданных человеком и подчиняется действию </a:t>
                      </a: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искусственного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отбора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68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требует больших финансовых, временных и других затрат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D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финансовых, временных и других затрат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17664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6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14348" y="238125"/>
            <a:ext cx="6572296" cy="868363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0" dirty="0" smtClean="0"/>
              <a:t>Стратегия хранения </a:t>
            </a:r>
            <a:r>
              <a:rPr lang="en-US" sz="2400" i="1" dirty="0" smtClean="0">
                <a:solidFill>
                  <a:srgbClr val="FF3300"/>
                </a:solidFill>
              </a:rPr>
              <a:t>ex situ</a:t>
            </a:r>
            <a:r>
              <a:rPr lang="ru-RU" sz="2400" i="1" dirty="0" smtClean="0">
                <a:solidFill>
                  <a:srgbClr val="FF3300"/>
                </a:solidFill>
              </a:rPr>
              <a:t> </a:t>
            </a:r>
            <a:r>
              <a:rPr lang="ru-RU" sz="2400" b="0" dirty="0" smtClean="0"/>
              <a:t>коллекций ВИР</a:t>
            </a:r>
            <a:endParaRPr lang="ru-RU" sz="2400" i="1" dirty="0" smtClean="0">
              <a:solidFill>
                <a:srgbClr val="FF3300"/>
              </a:solidFill>
            </a:endParaRPr>
          </a:p>
        </p:txBody>
      </p:sp>
      <p:sp>
        <p:nvSpPr>
          <p:cNvPr id="282629" name="AutoShape 5"/>
          <p:cNvSpPr>
            <a:spLocks noChangeArrowheads="1"/>
          </p:cNvSpPr>
          <p:nvPr/>
        </p:nvSpPr>
        <p:spPr bwMode="auto">
          <a:xfrm>
            <a:off x="5076825" y="1557338"/>
            <a:ext cx="3384550" cy="4751387"/>
          </a:xfrm>
          <a:prstGeom prst="flowChartAlternateProcess">
            <a:avLst/>
          </a:prstGeom>
          <a:gradFill rotWithShape="1">
            <a:gsLst>
              <a:gs pos="0">
                <a:srgbClr val="2D82FF"/>
              </a:gs>
              <a:gs pos="100000">
                <a:srgbClr val="CCECFF">
                  <a:alpha val="59000"/>
                </a:srgbClr>
              </a:gs>
            </a:gsLst>
            <a:lin ang="5400000" scaled="1"/>
          </a:gradFill>
          <a:ln w="381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82630" name="AutoShape 6"/>
          <p:cNvSpPr>
            <a:spLocks noChangeArrowheads="1"/>
          </p:cNvSpPr>
          <p:nvPr/>
        </p:nvSpPr>
        <p:spPr bwMode="auto">
          <a:xfrm>
            <a:off x="900113" y="1557338"/>
            <a:ext cx="3529012" cy="4751387"/>
          </a:xfrm>
          <a:prstGeom prst="flowChartAlternateProcess">
            <a:avLst/>
          </a:prstGeom>
          <a:gradFill rotWithShape="1">
            <a:gsLst>
              <a:gs pos="0">
                <a:srgbClr val="A37DD5"/>
              </a:gs>
              <a:gs pos="100000">
                <a:schemeClr val="accent6">
                  <a:lumMod val="60000"/>
                  <a:lumOff val="40000"/>
                  <a:alpha val="65000"/>
                </a:schemeClr>
              </a:gs>
            </a:gsLst>
            <a:lin ang="5400000" scaled="1"/>
          </a:gradFill>
          <a:ln w="381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8263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785786" y="2709863"/>
            <a:ext cx="3857652" cy="1655762"/>
          </a:xfrm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alpha val="39999"/>
                      </a:schemeClr>
                    </a:gs>
                    <a:gs pos="100000">
                      <a:schemeClr val="bg1">
                        <a:alpha val="2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63525" indent="-263525" eaLnBrk="1" hangingPunct="1">
              <a:buFont typeface="Wingdings" pitchFamily="2" charset="2"/>
              <a:buBlip>
                <a:blip r:embed="rId3"/>
              </a:buBlip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Низкотемпературное хранение семенных коллекции   (+4°С;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–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10°С).</a:t>
            </a:r>
          </a:p>
          <a:p>
            <a:pPr marL="263525" indent="-263525" eaLnBrk="1" hangingPunct="1">
              <a:buFont typeface="Wingdings" pitchFamily="2" charset="2"/>
              <a:buBlip>
                <a:blip r:embed="rId3"/>
              </a:buBlip>
              <a:defRPr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3525" indent="-263525" eaLnBrk="1" hangingPunct="1">
              <a:buFont typeface="Wingdings" pitchFamily="2" charset="2"/>
              <a:buBlip>
                <a:blip r:embed="rId3"/>
              </a:buBlip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Криогенное хранение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–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196°С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63525" indent="-263525" eaLnBrk="1" hangingPunct="1">
              <a:buFont typeface="Wingdings" pitchFamily="2" charset="2"/>
              <a:buBlip>
                <a:blip r:embed="rId3"/>
              </a:buBlip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3525" indent="-263525" eaLnBrk="1" hangingPunct="1">
              <a:buFont typeface="Wingdings" pitchFamily="2" charset="2"/>
              <a:buBlip>
                <a:blip r:embed="rId3"/>
              </a:buBlip>
              <a:defRPr/>
            </a:pPr>
            <a:r>
              <a:rPr 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vitro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хранение.</a:t>
            </a:r>
          </a:p>
        </p:txBody>
      </p:sp>
      <p:sp>
        <p:nvSpPr>
          <p:cNvPr id="282633" name="AutoShape 9"/>
          <p:cNvSpPr>
            <a:spLocks noChangeArrowheads="1"/>
          </p:cNvSpPr>
          <p:nvPr/>
        </p:nvSpPr>
        <p:spPr bwMode="auto">
          <a:xfrm>
            <a:off x="900113" y="1557338"/>
            <a:ext cx="3529012" cy="935037"/>
          </a:xfrm>
          <a:prstGeom prst="flowChartAlternateProcess">
            <a:avLst/>
          </a:prstGeom>
          <a:solidFill>
            <a:srgbClr val="FF6600"/>
          </a:solidFill>
          <a:ln w="381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Контролируемые </a:t>
            </a:r>
            <a:b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условия</a:t>
            </a:r>
          </a:p>
        </p:txBody>
      </p:sp>
      <p:sp>
        <p:nvSpPr>
          <p:cNvPr id="282634" name="AutoShape 10"/>
          <p:cNvSpPr>
            <a:spLocks noChangeArrowheads="1"/>
          </p:cNvSpPr>
          <p:nvPr/>
        </p:nvSpPr>
        <p:spPr bwMode="auto">
          <a:xfrm>
            <a:off x="5076825" y="1557338"/>
            <a:ext cx="3384550" cy="1008062"/>
          </a:xfrm>
          <a:prstGeom prst="flowChartAlternateProcess">
            <a:avLst/>
          </a:prstGeom>
          <a:solidFill>
            <a:srgbClr val="CC0000"/>
          </a:solidFill>
          <a:ln w="381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Неконтролируемые </a:t>
            </a:r>
            <a:b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условия</a:t>
            </a:r>
          </a:p>
        </p:txBody>
      </p:sp>
      <p:sp>
        <p:nvSpPr>
          <p:cNvPr id="282638" name="Rectangle 14"/>
          <p:cNvSpPr>
            <a:spLocks noChangeArrowheads="1"/>
          </p:cNvSpPr>
          <p:nvPr/>
        </p:nvSpPr>
        <p:spPr bwMode="auto">
          <a:xfrm>
            <a:off x="5219700" y="2709862"/>
            <a:ext cx="3352828" cy="307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alpha val="39999"/>
                      </a:schemeClr>
                    </a:gs>
                    <a:gs pos="100000">
                      <a:schemeClr val="bg1">
                        <a:alpha val="2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82563" indent="-182563" algn="l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/>
            </a:pPr>
            <a:r>
              <a:rPr lang="ru-RU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Хранение в полевых условиях </a:t>
            </a:r>
            <a:r>
              <a:rPr lang="ru-RU" sz="20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клональных</a:t>
            </a:r>
            <a:r>
              <a:rPr lang="ru-RU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др. коллекций</a:t>
            </a:r>
            <a:r>
              <a:rPr lang="ru-RU" sz="2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182563" indent="-182563" algn="l">
              <a:spcBef>
                <a:spcPct val="20000"/>
              </a:spcBef>
              <a:buClr>
                <a:schemeClr val="hlink"/>
              </a:buClr>
              <a:defRPr/>
            </a:pPr>
            <a:endParaRPr lang="ru-RU" sz="2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563" indent="-182563" algn="l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/>
            </a:pPr>
            <a:r>
              <a:rPr lang="ru-RU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Хранение семенных коллекций при </a:t>
            </a:r>
            <a:r>
              <a:rPr lang="ru-RU" sz="2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комнатной </a:t>
            </a:r>
            <a:r>
              <a:rPr lang="ru-RU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температуре</a:t>
            </a:r>
            <a:r>
              <a:rPr lang="ru-RU" sz="2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182563" indent="-182563" algn="l">
              <a:spcBef>
                <a:spcPct val="20000"/>
              </a:spcBef>
              <a:buClr>
                <a:schemeClr val="hlink"/>
              </a:buClr>
              <a:defRPr/>
            </a:pPr>
            <a:endParaRPr lang="ru-RU" sz="2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563" indent="-182563" algn="l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/>
            </a:pPr>
            <a:r>
              <a:rPr lang="ru-RU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Хранение </a:t>
            </a:r>
            <a:r>
              <a:rPr lang="ru-RU" sz="20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ультрасухих</a:t>
            </a:r>
            <a:r>
              <a:rPr lang="ru-RU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семян (</a:t>
            </a:r>
            <a:r>
              <a:rPr 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</a:t>
            </a:r>
            <a:r>
              <a:rPr lang="ru-RU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dry seeds</a:t>
            </a:r>
            <a:r>
              <a:rPr lang="ru-RU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  <a:p>
            <a:pPr marL="182563" indent="-182563" algn="l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5"/>
              </a:buBlip>
              <a:defRPr/>
            </a:pPr>
            <a:endParaRPr lang="ru-RU" sz="2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2555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2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2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2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2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2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2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2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2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2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2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2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26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26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26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2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2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2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2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2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2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2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2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2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2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2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9" grpId="0" animBg="1"/>
      <p:bldP spid="282630" grpId="0" animBg="1"/>
      <p:bldP spid="282631" grpId="0" build="p"/>
      <p:bldP spid="282633" grpId="0" animBg="1"/>
      <p:bldP spid="282634" grpId="0" animBg="1"/>
      <p:bldP spid="282638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27088" y="260350"/>
            <a:ext cx="5956300" cy="8636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 восстановления всхожести семенных коллекций</a:t>
            </a:r>
          </a:p>
        </p:txBody>
      </p:sp>
      <p:sp>
        <p:nvSpPr>
          <p:cNvPr id="28467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838200" y="1196975"/>
            <a:ext cx="8007350" cy="5184775"/>
          </a:xfrm>
          <a:solidFill>
            <a:srgbClr val="FFFFFF"/>
          </a:solidFill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smtClean="0"/>
              <a:t>Ключевые параметры:</a:t>
            </a:r>
            <a:br>
              <a:rPr lang="ru-RU" sz="2400" b="1" smtClean="0"/>
            </a:br>
            <a:endParaRPr lang="ru-RU" sz="2400" b="1" smtClean="0"/>
          </a:p>
          <a:p>
            <a:pPr lvl="1" eaLnBrk="1" hangingPunct="1">
              <a:lnSpc>
                <a:spcPct val="80000"/>
              </a:lnSpc>
              <a:spcAft>
                <a:spcPct val="40000"/>
              </a:spcAft>
              <a:buFont typeface="Wingdings" pitchFamily="2" charset="2"/>
              <a:buBlip>
                <a:blip r:embed="rId3"/>
              </a:buBlip>
            </a:pPr>
            <a:r>
              <a:rPr lang="ru-RU" sz="2000" smtClean="0"/>
              <a:t>Основной критерий пересева образца – критическая всхожесть (50% от исходной).</a:t>
            </a:r>
          </a:p>
          <a:p>
            <a:pPr lvl="1" eaLnBrk="1" hangingPunct="1">
              <a:lnSpc>
                <a:spcPct val="80000"/>
              </a:lnSpc>
              <a:spcAft>
                <a:spcPct val="40000"/>
              </a:spcAft>
              <a:buFont typeface="Wingdings" pitchFamily="2" charset="2"/>
              <a:buBlip>
                <a:blip r:embed="rId3"/>
              </a:buBlip>
            </a:pPr>
            <a:r>
              <a:rPr lang="ru-RU" sz="2000" smtClean="0"/>
              <a:t>Выбор географического места пересева.</a:t>
            </a:r>
          </a:p>
          <a:p>
            <a:pPr lvl="1" eaLnBrk="1" hangingPunct="1">
              <a:lnSpc>
                <a:spcPct val="80000"/>
              </a:lnSpc>
              <a:spcAft>
                <a:spcPct val="40000"/>
              </a:spcAft>
              <a:buFont typeface="Wingdings" pitchFamily="2" charset="2"/>
              <a:buBlip>
                <a:blip r:embed="rId3"/>
              </a:buBlip>
            </a:pPr>
            <a:r>
              <a:rPr lang="ru-RU" sz="2000" smtClean="0"/>
              <a:t>Оптимальный  объем выборки образца.</a:t>
            </a:r>
          </a:p>
          <a:p>
            <a:pPr lvl="1" eaLnBrk="1" hangingPunct="1">
              <a:lnSpc>
                <a:spcPct val="80000"/>
              </a:lnSpc>
              <a:spcAft>
                <a:spcPct val="40000"/>
              </a:spcAft>
              <a:buFont typeface="Wingdings" pitchFamily="2" charset="2"/>
              <a:buBlip>
                <a:blip r:embed="rId3"/>
              </a:buBlip>
            </a:pPr>
            <a:r>
              <a:rPr lang="ru-RU" sz="2000" b="1" smtClean="0">
                <a:solidFill>
                  <a:srgbClr val="C00000"/>
                </a:solidFill>
              </a:rPr>
              <a:t>Пространственная изоляция и контроль пыльцевого режима для перекрестноопыляемых растений.</a:t>
            </a:r>
          </a:p>
          <a:p>
            <a:pPr lvl="1" eaLnBrk="1" hangingPunct="1">
              <a:lnSpc>
                <a:spcPct val="80000"/>
              </a:lnSpc>
              <a:spcAft>
                <a:spcPct val="40000"/>
              </a:spcAft>
              <a:buFont typeface="Wingdings" pitchFamily="2" charset="2"/>
              <a:buBlip>
                <a:blip r:embed="rId3"/>
              </a:buBlip>
            </a:pPr>
            <a:r>
              <a:rPr lang="ru-RU" sz="2000" smtClean="0"/>
              <a:t>Щадящая (ручная) уборка семян.</a:t>
            </a:r>
          </a:p>
          <a:p>
            <a:pPr lvl="1" eaLnBrk="1" hangingPunct="1">
              <a:lnSpc>
                <a:spcPct val="80000"/>
              </a:lnSpc>
              <a:spcAft>
                <a:spcPct val="40000"/>
              </a:spcAft>
              <a:buFont typeface="Wingdings" pitchFamily="2" charset="2"/>
              <a:buBlip>
                <a:blip r:embed="rId3"/>
              </a:buBlip>
            </a:pPr>
            <a:r>
              <a:rPr lang="ru-RU" sz="2000" smtClean="0"/>
              <a:t>Полевая сушка семян. </a:t>
            </a:r>
          </a:p>
          <a:p>
            <a:pPr lvl="1" eaLnBrk="1" hangingPunct="1">
              <a:lnSpc>
                <a:spcPct val="80000"/>
              </a:lnSpc>
              <a:spcAft>
                <a:spcPct val="40000"/>
              </a:spcAft>
              <a:buFont typeface="Wingdings" pitchFamily="2" charset="2"/>
              <a:buBlip>
                <a:blip r:embed="rId3"/>
              </a:buBlip>
            </a:pPr>
            <a:r>
              <a:rPr lang="ru-RU" sz="2000" smtClean="0"/>
              <a:t>Сушка семян в контролируемых условиях.</a:t>
            </a:r>
          </a:p>
          <a:p>
            <a:pPr lvl="1" eaLnBrk="1" hangingPunct="1">
              <a:lnSpc>
                <a:spcPct val="80000"/>
              </a:lnSpc>
              <a:spcAft>
                <a:spcPct val="40000"/>
              </a:spcAft>
              <a:buFont typeface="Wingdings" pitchFamily="2" charset="2"/>
              <a:buBlip>
                <a:blip r:embed="rId3"/>
              </a:buBlip>
            </a:pPr>
            <a:r>
              <a:rPr lang="ru-RU" sz="2000" smtClean="0"/>
              <a:t>Фитосанитарный контроль и проверка жизнеспособности  размноженных семян.</a:t>
            </a:r>
          </a:p>
          <a:p>
            <a:pPr lvl="1" eaLnBrk="1" hangingPunct="1">
              <a:lnSpc>
                <a:spcPct val="80000"/>
              </a:lnSpc>
              <a:spcAft>
                <a:spcPct val="40000"/>
              </a:spcAft>
              <a:buFont typeface="Wingdings" pitchFamily="2" charset="2"/>
              <a:buBlip>
                <a:blip r:embed="rId3"/>
              </a:buBlip>
            </a:pPr>
            <a:r>
              <a:rPr lang="ru-RU" sz="2000" smtClean="0"/>
              <a:t>Упаковка и закладка на хранение.</a:t>
            </a:r>
          </a:p>
        </p:txBody>
      </p:sp>
    </p:spTree>
    <p:extLst>
      <p:ext uri="{BB962C8B-B14F-4D97-AF65-F5344CB8AC3E}">
        <p14:creationId xmlns:p14="http://schemas.microsoft.com/office/powerpoint/2010/main" val="1501360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46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4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4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4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4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4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4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4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4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5" grpId="0" build="p" bldLvl="2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69963" y="260350"/>
            <a:ext cx="5883275" cy="8636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 низкотемпературного хранения семенных коллекций</a:t>
            </a:r>
          </a:p>
        </p:txBody>
      </p:sp>
      <p:sp>
        <p:nvSpPr>
          <p:cNvPr id="28569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755650" y="1125538"/>
            <a:ext cx="7837488" cy="4608512"/>
          </a:xfrm>
          <a:solidFill>
            <a:srgbClr val="F0F7C9"/>
          </a:solidFill>
          <a:ln w="38100">
            <a:solidFill>
              <a:srgbClr val="000000"/>
            </a:solidFill>
          </a:ln>
        </p:spPr>
        <p:txBody>
          <a:bodyPr tIns="154800" bIns="154800"/>
          <a:lstStyle/>
          <a:p>
            <a:pPr marL="446088" indent="-354013" algn="ctr" defTabSz="617538" eaLnBrk="1" hangingPunct="1">
              <a:lnSpc>
                <a:spcPct val="80000"/>
              </a:lnSpc>
              <a:buFont typeface="Wingdings" pitchFamily="2" charset="2"/>
              <a:buNone/>
              <a:tabLst>
                <a:tab pos="4217988" algn="ctr"/>
                <a:tab pos="6550025" algn="ctr"/>
              </a:tabLst>
              <a:defRPr/>
            </a:pPr>
            <a:r>
              <a:rPr lang="ru-RU" sz="2000" dirty="0" smtClean="0"/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	</a:t>
            </a:r>
            <a:r>
              <a:rPr lang="ru-RU" sz="2000" b="1" dirty="0" smtClean="0">
                <a:solidFill>
                  <a:schemeClr val="tx2"/>
                </a:solidFill>
              </a:rPr>
              <a:t>                                                    Хранение </a:t>
            </a:r>
          </a:p>
          <a:p>
            <a:pPr marL="0" indent="0" defTabSz="617538" eaLnBrk="1" hangingPunct="1">
              <a:lnSpc>
                <a:spcPct val="80000"/>
              </a:lnSpc>
              <a:buFont typeface="Wingdings" pitchFamily="2" charset="2"/>
              <a:buNone/>
              <a:tabLst>
                <a:tab pos="4217988" algn="ctr"/>
                <a:tab pos="6550025" algn="ctr"/>
              </a:tabLst>
              <a:defRPr/>
            </a:pPr>
            <a:r>
              <a:rPr lang="ru-RU" sz="2000" b="1" dirty="0" smtClean="0">
                <a:solidFill>
                  <a:schemeClr val="tx2"/>
                </a:solidFill>
              </a:rPr>
              <a:t>   Ключевые параметры</a:t>
            </a:r>
          </a:p>
          <a:p>
            <a:pPr marL="446088" indent="-354013" defTabSz="617538" eaLnBrk="1" hangingPunct="1">
              <a:lnSpc>
                <a:spcPct val="80000"/>
              </a:lnSpc>
              <a:buFont typeface="Wingdings" pitchFamily="2" charset="2"/>
              <a:buNone/>
              <a:tabLst>
                <a:tab pos="4217988" algn="ctr"/>
                <a:tab pos="6550025" algn="ctr"/>
              </a:tabLst>
              <a:defRPr/>
            </a:pPr>
            <a:r>
              <a:rPr lang="ru-RU" sz="2000" b="1" dirty="0" smtClean="0">
                <a:solidFill>
                  <a:schemeClr val="tx2"/>
                </a:solidFill>
              </a:rPr>
              <a:t>		базовое	оперативное</a:t>
            </a:r>
          </a:p>
          <a:p>
            <a:pPr marL="446088" indent="-354013" defTabSz="617538" eaLnBrk="1" hangingPunct="1">
              <a:lnSpc>
                <a:spcPct val="80000"/>
              </a:lnSpc>
              <a:buFont typeface="Wingdings" pitchFamily="2" charset="2"/>
              <a:buNone/>
              <a:tabLst>
                <a:tab pos="4217988" algn="ctr"/>
                <a:tab pos="6550025" algn="ctr"/>
              </a:tabLst>
              <a:defRPr/>
            </a:pPr>
            <a:endParaRPr lang="ru-RU" sz="2000" b="1" dirty="0" smtClean="0"/>
          </a:p>
          <a:p>
            <a:pPr marL="446088" indent="-354013" defTabSz="617538" eaLnBrk="1" hangingPunct="1">
              <a:lnSpc>
                <a:spcPct val="80000"/>
              </a:lnSpc>
              <a:buFont typeface="Wingdings" pitchFamily="2" charset="2"/>
              <a:buNone/>
              <a:tabLst>
                <a:tab pos="4217988" algn="ctr"/>
                <a:tab pos="6550025" algn="ctr"/>
              </a:tabLst>
              <a:defRPr/>
            </a:pPr>
            <a:r>
              <a:rPr lang="ru-RU" sz="2000" b="1" dirty="0" smtClean="0">
                <a:solidFill>
                  <a:schemeClr val="tx2"/>
                </a:solidFill>
              </a:rPr>
              <a:t>1. </a:t>
            </a:r>
            <a:r>
              <a:rPr lang="ru-RU" sz="2000" b="1" dirty="0" smtClean="0">
                <a:solidFill>
                  <a:srgbClr val="FF0000"/>
                </a:solidFill>
              </a:rPr>
              <a:t>Размер выборки</a:t>
            </a:r>
            <a:r>
              <a:rPr lang="ru-RU" sz="2000" b="1" dirty="0" smtClean="0"/>
              <a:t>	+	</a:t>
            </a:r>
            <a:r>
              <a:rPr lang="ru-RU" sz="1600" b="1" dirty="0" smtClean="0">
                <a:cs typeface="Arial" pitchFamily="34" charset="0"/>
              </a:rPr>
              <a:t>–</a:t>
            </a:r>
            <a:endParaRPr lang="ru-RU" sz="2000" b="1" dirty="0" smtClean="0"/>
          </a:p>
          <a:p>
            <a:pPr marL="446088" indent="-354013" defTabSz="617538" eaLnBrk="1" hangingPunct="1">
              <a:lnSpc>
                <a:spcPct val="80000"/>
              </a:lnSpc>
              <a:buFont typeface="Wingdings" pitchFamily="2" charset="2"/>
              <a:buNone/>
              <a:tabLst>
                <a:tab pos="4217988" algn="ctr"/>
                <a:tab pos="6550025" algn="ctr"/>
              </a:tabLst>
              <a:defRPr/>
            </a:pPr>
            <a:r>
              <a:rPr lang="ru-RU" sz="2000" b="1" dirty="0" smtClean="0"/>
              <a:t>2. Сушка семян	+ 	+</a:t>
            </a:r>
          </a:p>
          <a:p>
            <a:pPr marL="446088" indent="-354013" defTabSz="617538" eaLnBrk="1" hangingPunct="1">
              <a:lnSpc>
                <a:spcPct val="80000"/>
              </a:lnSpc>
              <a:buFont typeface="Wingdings" pitchFamily="2" charset="2"/>
              <a:buNone/>
              <a:tabLst>
                <a:tab pos="4217988" algn="ctr"/>
                <a:tab pos="6550025" algn="ctr"/>
              </a:tabLst>
              <a:defRPr/>
            </a:pPr>
            <a:r>
              <a:rPr lang="ru-RU" sz="2000" b="1" dirty="0" smtClean="0"/>
              <a:t>3. Влажность семян	4-7%	4-7%</a:t>
            </a:r>
          </a:p>
          <a:p>
            <a:pPr marL="446088" indent="-354013" defTabSz="617538" eaLnBrk="1" hangingPunct="1">
              <a:lnSpc>
                <a:spcPct val="80000"/>
              </a:lnSpc>
              <a:buFont typeface="Wingdings" pitchFamily="2" charset="2"/>
              <a:buNone/>
              <a:tabLst>
                <a:tab pos="4217988" algn="ctr"/>
                <a:tab pos="6550025" algn="ctr"/>
              </a:tabLst>
              <a:defRPr/>
            </a:pPr>
            <a:r>
              <a:rPr lang="ru-RU" sz="2000" b="1" dirty="0" smtClean="0"/>
              <a:t>3. Проверка всхожести	+	+/</a:t>
            </a:r>
            <a:r>
              <a:rPr lang="ru-RU" sz="1600" b="1" dirty="0" smtClean="0">
                <a:cs typeface="Arial" pitchFamily="34" charset="0"/>
              </a:rPr>
              <a:t>–</a:t>
            </a:r>
            <a:endParaRPr lang="ru-RU" sz="2000" b="1" dirty="0" smtClean="0"/>
          </a:p>
          <a:p>
            <a:pPr marL="446088" indent="-354013" defTabSz="617538" eaLnBrk="1" hangingPunct="1">
              <a:lnSpc>
                <a:spcPct val="80000"/>
              </a:lnSpc>
              <a:buFont typeface="Wingdings" pitchFamily="2" charset="2"/>
              <a:buNone/>
              <a:tabLst>
                <a:tab pos="4217988" algn="ctr"/>
                <a:tab pos="6550025" algn="ctr"/>
              </a:tabLst>
              <a:defRPr/>
            </a:pPr>
            <a:r>
              <a:rPr lang="ru-RU" sz="2000" b="1" dirty="0" smtClean="0"/>
              <a:t>4. Герметичная упаковка	+	+</a:t>
            </a:r>
          </a:p>
          <a:p>
            <a:pPr marL="446088" indent="-354013" defTabSz="617538" eaLnBrk="1" hangingPunct="1">
              <a:lnSpc>
                <a:spcPct val="80000"/>
              </a:lnSpc>
              <a:buFont typeface="Wingdings" pitchFamily="2" charset="2"/>
              <a:buNone/>
              <a:tabLst>
                <a:tab pos="4217988" algn="ctr"/>
                <a:tab pos="6550025" algn="ctr"/>
              </a:tabLst>
              <a:defRPr/>
            </a:pPr>
            <a:r>
              <a:rPr lang="ru-RU" sz="2000" b="1" dirty="0" smtClean="0"/>
              <a:t>5. Температурный режим	-10°С	+4°С</a:t>
            </a:r>
          </a:p>
          <a:p>
            <a:pPr marL="446088" indent="-354013" defTabSz="617538" eaLnBrk="1" hangingPunct="1">
              <a:lnSpc>
                <a:spcPct val="80000"/>
              </a:lnSpc>
              <a:buFont typeface="Wingdings" pitchFamily="2" charset="2"/>
              <a:buNone/>
              <a:tabLst>
                <a:tab pos="4217988" algn="ctr"/>
                <a:tab pos="6550025" algn="ctr"/>
              </a:tabLst>
              <a:defRPr/>
            </a:pPr>
            <a:r>
              <a:rPr lang="ru-RU" sz="2000" b="1" dirty="0" smtClean="0"/>
              <a:t>6. Мониторинг </a:t>
            </a:r>
          </a:p>
          <a:p>
            <a:pPr marL="446088" indent="-354013" defTabSz="617538" eaLnBrk="1" hangingPunct="1">
              <a:lnSpc>
                <a:spcPct val="80000"/>
              </a:lnSpc>
              <a:buFont typeface="Wingdings" pitchFamily="2" charset="2"/>
              <a:buNone/>
              <a:tabLst>
                <a:tab pos="4217988" algn="ctr"/>
                <a:tab pos="6550025" algn="ctr"/>
              </a:tabLst>
              <a:defRPr/>
            </a:pPr>
            <a:r>
              <a:rPr lang="ru-RU" sz="2000" b="1" dirty="0" smtClean="0"/>
              <a:t>    жизнеспособности     	+	+/</a:t>
            </a:r>
            <a:r>
              <a:rPr lang="ru-RU" sz="1600" b="1" dirty="0" smtClean="0">
                <a:cs typeface="Arial" pitchFamily="34" charset="0"/>
              </a:rPr>
              <a:t>–</a:t>
            </a:r>
            <a:endParaRPr lang="ru-RU" sz="2000" b="1" dirty="0" smtClean="0"/>
          </a:p>
          <a:p>
            <a:pPr marL="446088" indent="-354013" defTabSz="617538" eaLnBrk="1" hangingPunct="1">
              <a:lnSpc>
                <a:spcPct val="80000"/>
              </a:lnSpc>
              <a:buFont typeface="Wingdings" pitchFamily="2" charset="2"/>
              <a:buNone/>
              <a:tabLst>
                <a:tab pos="4217988" algn="ctr"/>
                <a:tab pos="6550025" algn="ctr"/>
              </a:tabLst>
              <a:defRPr/>
            </a:pPr>
            <a:r>
              <a:rPr lang="ru-RU" sz="2000" b="1" dirty="0" smtClean="0"/>
              <a:t>7. Гарантированный</a:t>
            </a:r>
          </a:p>
          <a:p>
            <a:pPr marL="446088" indent="-354013" defTabSz="617538" eaLnBrk="1" hangingPunct="1">
              <a:lnSpc>
                <a:spcPct val="80000"/>
              </a:lnSpc>
              <a:buFont typeface="Wingdings" pitchFamily="2" charset="2"/>
              <a:buNone/>
              <a:tabLst>
                <a:tab pos="4217988" algn="ctr"/>
                <a:tab pos="6550025" algn="ctr"/>
              </a:tabLst>
              <a:defRPr/>
            </a:pPr>
            <a:r>
              <a:rPr lang="ru-RU" sz="2000" b="1" dirty="0" smtClean="0"/>
              <a:t>    срок хранения, лет           	25-50	10-25</a:t>
            </a:r>
          </a:p>
        </p:txBody>
      </p:sp>
      <p:sp>
        <p:nvSpPr>
          <p:cNvPr id="285700" name="Line 4"/>
          <p:cNvSpPr>
            <a:spLocks noChangeShapeType="1"/>
          </p:cNvSpPr>
          <p:nvPr/>
        </p:nvSpPr>
        <p:spPr bwMode="auto">
          <a:xfrm>
            <a:off x="4140200" y="1125538"/>
            <a:ext cx="0" cy="460851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5701" name="Line 5"/>
          <p:cNvSpPr>
            <a:spLocks noChangeShapeType="1"/>
          </p:cNvSpPr>
          <p:nvPr/>
        </p:nvSpPr>
        <p:spPr bwMode="auto">
          <a:xfrm>
            <a:off x="744538" y="2278063"/>
            <a:ext cx="78486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5703" name="Line 7"/>
          <p:cNvSpPr>
            <a:spLocks noChangeShapeType="1"/>
          </p:cNvSpPr>
          <p:nvPr/>
        </p:nvSpPr>
        <p:spPr bwMode="auto">
          <a:xfrm>
            <a:off x="4129088" y="1774825"/>
            <a:ext cx="44640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5704" name="Line 8"/>
          <p:cNvSpPr>
            <a:spLocks noChangeShapeType="1"/>
          </p:cNvSpPr>
          <p:nvPr/>
        </p:nvSpPr>
        <p:spPr bwMode="auto">
          <a:xfrm>
            <a:off x="6229350" y="1773238"/>
            <a:ext cx="0" cy="396081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755650" y="5734050"/>
            <a:ext cx="7848600" cy="865188"/>
            <a:chOff x="567" y="3775"/>
            <a:chExt cx="4944" cy="545"/>
          </a:xfrm>
        </p:grpSpPr>
        <p:grpSp>
          <p:nvGrpSpPr>
            <p:cNvPr id="49161" name="Group 36"/>
            <p:cNvGrpSpPr>
              <a:grpSpLocks/>
            </p:cNvGrpSpPr>
            <p:nvPr/>
          </p:nvGrpSpPr>
          <p:grpSpPr bwMode="auto">
            <a:xfrm>
              <a:off x="567" y="3775"/>
              <a:ext cx="4944" cy="545"/>
              <a:chOff x="567" y="3775"/>
              <a:chExt cx="4944" cy="545"/>
            </a:xfrm>
          </p:grpSpPr>
          <p:sp>
            <p:nvSpPr>
              <p:cNvPr id="49174" name="Rectangle 10"/>
              <p:cNvSpPr>
                <a:spLocks noChangeArrowheads="1"/>
              </p:cNvSpPr>
              <p:nvPr/>
            </p:nvSpPr>
            <p:spPr bwMode="auto">
              <a:xfrm>
                <a:off x="567" y="3775"/>
                <a:ext cx="4944" cy="545"/>
              </a:xfrm>
              <a:prstGeom prst="rect">
                <a:avLst/>
              </a:prstGeom>
              <a:solidFill>
                <a:srgbClr val="99CCFF"/>
              </a:solidFill>
              <a:ln w="25400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9175" name="Rectangle 11"/>
              <p:cNvSpPr>
                <a:spLocks noChangeArrowheads="1"/>
              </p:cNvSpPr>
              <p:nvPr/>
            </p:nvSpPr>
            <p:spPr bwMode="auto">
              <a:xfrm>
                <a:off x="1292" y="3866"/>
                <a:ext cx="4174" cy="366"/>
              </a:xfrm>
              <a:prstGeom prst="rect">
                <a:avLst/>
              </a:prstGeom>
              <a:noFill/>
              <a:ln w="25400" algn="ctr">
                <a:noFill/>
                <a:miter lim="800000"/>
                <a:headEnd/>
                <a:tailEnd/>
              </a:ln>
            </p:spPr>
            <p:txBody>
              <a:bodyPr lIns="780804" anchor="ctr">
                <a:spAutoFit/>
              </a:bodyPr>
              <a:lstStyle/>
              <a:p>
                <a:r>
                  <a:rPr lang="ru-RU" sz="1600" b="1" dirty="0">
                    <a:solidFill>
                      <a:srgbClr val="000000"/>
                    </a:solidFill>
                  </a:rPr>
                  <a:t>Расчетный объем низкотемпературных хранилищ ВИР – </a:t>
                </a:r>
                <a:r>
                  <a:rPr lang="ru-RU" sz="1600" b="1" dirty="0" smtClean="0">
                    <a:solidFill>
                      <a:srgbClr val="000000"/>
                    </a:solidFill>
                  </a:rPr>
                  <a:t>800-1200 </a:t>
                </a:r>
                <a:r>
                  <a:rPr lang="ru-RU" sz="1600" b="1" dirty="0">
                    <a:solidFill>
                      <a:srgbClr val="000000"/>
                    </a:solidFill>
                  </a:rPr>
                  <a:t>тыс. единиц хранения.</a:t>
                </a:r>
              </a:p>
            </p:txBody>
          </p:sp>
        </p:grpSp>
        <p:sp>
          <p:nvSpPr>
            <p:cNvPr id="49162" name="Rectangle 24"/>
            <p:cNvSpPr>
              <a:spLocks noChangeArrowheads="1"/>
            </p:cNvSpPr>
            <p:nvPr/>
          </p:nvSpPr>
          <p:spPr bwMode="auto">
            <a:xfrm>
              <a:off x="703" y="3866"/>
              <a:ext cx="317" cy="363"/>
            </a:xfrm>
            <a:prstGeom prst="rect">
              <a:avLst/>
            </a:prstGeom>
            <a:solidFill>
              <a:srgbClr val="FFFFFF"/>
            </a:solidFill>
            <a:ln w="381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163" name="Line 25"/>
            <p:cNvSpPr>
              <a:spLocks noChangeShapeType="1"/>
            </p:cNvSpPr>
            <p:nvPr/>
          </p:nvSpPr>
          <p:spPr bwMode="auto">
            <a:xfrm>
              <a:off x="703" y="3957"/>
              <a:ext cx="317" cy="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164" name="Line 26"/>
            <p:cNvSpPr>
              <a:spLocks noChangeShapeType="1"/>
            </p:cNvSpPr>
            <p:nvPr/>
          </p:nvSpPr>
          <p:spPr bwMode="auto">
            <a:xfrm>
              <a:off x="703" y="4093"/>
              <a:ext cx="317" cy="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165" name="Line 27"/>
            <p:cNvSpPr>
              <a:spLocks noChangeShapeType="1"/>
            </p:cNvSpPr>
            <p:nvPr/>
          </p:nvSpPr>
          <p:spPr bwMode="auto">
            <a:xfrm>
              <a:off x="861" y="3859"/>
              <a:ext cx="0" cy="363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166" name="Rectangle 28"/>
            <p:cNvSpPr>
              <a:spLocks noChangeArrowheads="1"/>
            </p:cNvSpPr>
            <p:nvPr/>
          </p:nvSpPr>
          <p:spPr bwMode="auto">
            <a:xfrm>
              <a:off x="1020" y="3866"/>
              <a:ext cx="317" cy="363"/>
            </a:xfrm>
            <a:prstGeom prst="rect">
              <a:avLst/>
            </a:prstGeom>
            <a:solidFill>
              <a:srgbClr val="FFFFFF"/>
            </a:solidFill>
            <a:ln w="381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167" name="Line 29"/>
            <p:cNvSpPr>
              <a:spLocks noChangeShapeType="1"/>
            </p:cNvSpPr>
            <p:nvPr/>
          </p:nvSpPr>
          <p:spPr bwMode="auto">
            <a:xfrm>
              <a:off x="1020" y="3957"/>
              <a:ext cx="317" cy="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168" name="Line 30"/>
            <p:cNvSpPr>
              <a:spLocks noChangeShapeType="1"/>
            </p:cNvSpPr>
            <p:nvPr/>
          </p:nvSpPr>
          <p:spPr bwMode="auto">
            <a:xfrm>
              <a:off x="1020" y="4093"/>
              <a:ext cx="317" cy="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169" name="Line 31"/>
            <p:cNvSpPr>
              <a:spLocks noChangeShapeType="1"/>
            </p:cNvSpPr>
            <p:nvPr/>
          </p:nvSpPr>
          <p:spPr bwMode="auto">
            <a:xfrm>
              <a:off x="1178" y="3859"/>
              <a:ext cx="0" cy="363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170" name="Rectangle 32"/>
            <p:cNvSpPr>
              <a:spLocks noChangeArrowheads="1"/>
            </p:cNvSpPr>
            <p:nvPr/>
          </p:nvSpPr>
          <p:spPr bwMode="auto">
            <a:xfrm>
              <a:off x="1338" y="3866"/>
              <a:ext cx="317" cy="363"/>
            </a:xfrm>
            <a:prstGeom prst="rect">
              <a:avLst/>
            </a:prstGeom>
            <a:solidFill>
              <a:srgbClr val="FFFFFF"/>
            </a:solidFill>
            <a:ln w="381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171" name="Line 33"/>
            <p:cNvSpPr>
              <a:spLocks noChangeShapeType="1"/>
            </p:cNvSpPr>
            <p:nvPr/>
          </p:nvSpPr>
          <p:spPr bwMode="auto">
            <a:xfrm>
              <a:off x="1338" y="3957"/>
              <a:ext cx="317" cy="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172" name="Line 34"/>
            <p:cNvSpPr>
              <a:spLocks noChangeShapeType="1"/>
            </p:cNvSpPr>
            <p:nvPr/>
          </p:nvSpPr>
          <p:spPr bwMode="auto">
            <a:xfrm>
              <a:off x="1338" y="4093"/>
              <a:ext cx="317" cy="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173" name="Line 35"/>
            <p:cNvSpPr>
              <a:spLocks noChangeShapeType="1"/>
            </p:cNvSpPr>
            <p:nvPr/>
          </p:nvSpPr>
          <p:spPr bwMode="auto">
            <a:xfrm>
              <a:off x="1496" y="3859"/>
              <a:ext cx="0" cy="363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41816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569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56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856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5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5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85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5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5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85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5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5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85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5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5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85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5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5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285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5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5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285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5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5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85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5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5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85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5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5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85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5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5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285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5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5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285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5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5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285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5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5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285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5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5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285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285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5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5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285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5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5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1000"/>
                                        <p:tgtEl>
                                          <p:spTgt spid="285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699" grpId="0" build="p" animBg="1"/>
      <p:bldP spid="285700" grpId="0" animBg="1"/>
      <p:bldP spid="285701" grpId="0" animBg="1"/>
      <p:bldP spid="285703" grpId="0" animBg="1"/>
      <p:bldP spid="28570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4071938" y="1328738"/>
            <a:ext cx="4786312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 dirty="0">
                <a:solidFill>
                  <a:srgbClr val="0000CC"/>
                </a:solidFill>
              </a:rPr>
              <a:t>Мобилизация мировых сортовых ресурсов, широкое использование исходных сортовых богатств всего земного шара для практической селекции является первоочередной задачей.</a:t>
            </a:r>
          </a:p>
          <a:p>
            <a:pPr>
              <a:spcBef>
                <a:spcPct val="50000"/>
              </a:spcBef>
            </a:pPr>
            <a:endParaRPr lang="ru-RU" sz="2400" b="1" i="1" dirty="0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r>
              <a:rPr lang="ru-RU" sz="2400" b="1" i="1" dirty="0">
                <a:solidFill>
                  <a:srgbClr val="0000CC"/>
                </a:solidFill>
              </a:rPr>
              <a:t>Н. И. ВАВИЛОВ</a:t>
            </a:r>
          </a:p>
          <a:p>
            <a:pPr>
              <a:spcBef>
                <a:spcPct val="50000"/>
              </a:spcBef>
            </a:pPr>
            <a:r>
              <a:rPr lang="ru-RU" dirty="0">
                <a:solidFill>
                  <a:srgbClr val="0000CC"/>
                </a:solidFill>
              </a:rPr>
              <a:t>(«Растительные ресурсы Земли и работа ВИР по их использованию», 1931 г.)</a:t>
            </a:r>
          </a:p>
        </p:txBody>
      </p:sp>
      <p:pic>
        <p:nvPicPr>
          <p:cNvPr id="9221" name="Picture 5" descr="сканирование00080"/>
          <p:cNvPicPr>
            <a:picLocks noChangeAspect="1" noChangeArrowheads="1"/>
          </p:cNvPicPr>
          <p:nvPr/>
        </p:nvPicPr>
        <p:blipFill>
          <a:blip r:embed="rId2" cstate="print"/>
          <a:srcRect r="11176"/>
          <a:stretch>
            <a:fillRect/>
          </a:stretch>
        </p:blipFill>
        <p:spPr bwMode="auto">
          <a:xfrm>
            <a:off x="468313" y="1306513"/>
            <a:ext cx="3308350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55650" y="71438"/>
            <a:ext cx="6192838" cy="1143000"/>
          </a:xfrm>
        </p:spPr>
        <p:txBody>
          <a:bodyPr/>
          <a:lstStyle/>
          <a:p>
            <a:pPr algn="ctr"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Современная технология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хранения </a:t>
            </a:r>
            <a:r>
              <a:rPr 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ультрасухих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семян </a:t>
            </a:r>
          </a:p>
        </p:txBody>
      </p:sp>
      <p:sp>
        <p:nvSpPr>
          <p:cNvPr id="28160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571500" y="1214438"/>
            <a:ext cx="8358188" cy="5383212"/>
          </a:xfrm>
          <a:solidFill>
            <a:srgbClr val="FFFFFF"/>
          </a:solidFill>
        </p:spPr>
        <p:txBody>
          <a:bodyPr tIns="154800" bIns="154800"/>
          <a:lstStyle/>
          <a:p>
            <a:pPr algn="ctr">
              <a:lnSpc>
                <a:spcPct val="80000"/>
              </a:lnSpc>
              <a:spcAft>
                <a:spcPct val="25000"/>
              </a:spcAft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0000FF"/>
                </a:solidFill>
              </a:rPr>
              <a:t>	</a:t>
            </a:r>
            <a:r>
              <a:rPr lang="ru-RU" sz="2800" b="1" dirty="0">
                <a:solidFill>
                  <a:srgbClr val="0000FF"/>
                </a:solidFill>
              </a:rPr>
              <a:t>Ключевые параметры: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стандартное качество семян;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влажность семян – 0,5 – 1,5%;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герметичная упаковка;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мониторинг жизнеспособности хранимых семян.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80000"/>
              </a:lnSpc>
              <a:defRPr/>
            </a:pPr>
            <a:endParaRPr lang="ru-RU" sz="1400" dirty="0"/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/>
              <a:t>	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Гарантированный период хранение при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комнатной температуре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—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более 100 лет.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600" dirty="0"/>
          </a:p>
          <a:p>
            <a:pPr algn="ctr">
              <a:lnSpc>
                <a:spcPct val="80000"/>
              </a:lnSpc>
              <a:spcAft>
                <a:spcPct val="40000"/>
              </a:spcAft>
              <a:buFont typeface="Wingdings" pitchFamily="2" charset="2"/>
              <a:buNone/>
              <a:defRPr/>
            </a:pPr>
            <a:r>
              <a:rPr lang="en-US" sz="2000" b="1" dirty="0"/>
              <a:t>	</a:t>
            </a:r>
            <a:r>
              <a:rPr lang="ru-RU" sz="2800" b="1" dirty="0">
                <a:solidFill>
                  <a:srgbClr val="0000FF"/>
                </a:solidFill>
              </a:rPr>
              <a:t>Проблемы:</a:t>
            </a:r>
            <a:endParaRPr lang="en-US" sz="2800" b="1" dirty="0">
              <a:solidFill>
                <a:srgbClr val="0000FF"/>
              </a:solidFill>
            </a:endParaRPr>
          </a:p>
          <a:p>
            <a:pPr lvl="1">
              <a:lnSpc>
                <a:spcPct val="80000"/>
              </a:lnSpc>
              <a:spcBef>
                <a:spcPct val="40000"/>
              </a:spcBef>
              <a:spcAft>
                <a:spcPct val="20000"/>
              </a:spcAft>
              <a:buFont typeface="Wingdings" pitchFamily="2" charset="2"/>
              <a:buBlip>
                <a:blip r:embed="rId4"/>
              </a:buBlip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семена не всех видов растений сохраняют жизнеспособность при критической сушке;</a:t>
            </a:r>
          </a:p>
          <a:p>
            <a:pPr lvl="1">
              <a:lnSpc>
                <a:spcPct val="80000"/>
              </a:lnSpc>
              <a:spcBef>
                <a:spcPct val="40000"/>
              </a:spcBef>
              <a:spcAft>
                <a:spcPct val="20000"/>
              </a:spcAft>
              <a:buFont typeface="Wingdings" pitchFamily="2" charset="2"/>
              <a:buBlip>
                <a:blip r:embed="rId4"/>
              </a:buBlip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сложная процедура вывода семян после длительного хранения и получения жизнеспособных проростков. </a:t>
            </a:r>
          </a:p>
        </p:txBody>
      </p:sp>
    </p:spTree>
    <p:extLst>
      <p:ext uri="{BB962C8B-B14F-4D97-AF65-F5344CB8AC3E}">
        <p14:creationId xmlns:p14="http://schemas.microsoft.com/office/powerpoint/2010/main" val="3495940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16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1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1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1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1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1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1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1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03" grpId="0" build="p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503" name="Text Box 31"/>
          <p:cNvSpPr txBox="1">
            <a:spLocks noChangeArrowheads="1"/>
          </p:cNvSpPr>
          <p:nvPr/>
        </p:nvSpPr>
        <p:spPr bwMode="auto">
          <a:xfrm>
            <a:off x="755650" y="303213"/>
            <a:ext cx="6208713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Эколого-географическая сеть ВИР в 2012 г.</a:t>
            </a:r>
          </a:p>
        </p:txBody>
      </p:sp>
      <p:grpSp>
        <p:nvGrpSpPr>
          <p:cNvPr id="31747" name="Группа 1"/>
          <p:cNvGrpSpPr>
            <a:grpSpLocks/>
          </p:cNvGrpSpPr>
          <p:nvPr/>
        </p:nvGrpSpPr>
        <p:grpSpPr bwMode="auto">
          <a:xfrm>
            <a:off x="0" y="1184275"/>
            <a:ext cx="9070975" cy="5538788"/>
            <a:chOff x="0" y="908050"/>
            <a:chExt cx="9144000" cy="5815013"/>
          </a:xfrm>
        </p:grpSpPr>
        <p:pic>
          <p:nvPicPr>
            <p:cNvPr id="31748" name="Picture 4" descr="Rotation of сканирование000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908050"/>
              <a:ext cx="9144000" cy="5815013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1749" name="Freeform 5"/>
            <p:cNvSpPr>
              <a:spLocks/>
            </p:cNvSpPr>
            <p:nvPr/>
          </p:nvSpPr>
          <p:spPr bwMode="auto">
            <a:xfrm>
              <a:off x="911225" y="4706938"/>
              <a:ext cx="987425" cy="1535112"/>
            </a:xfrm>
            <a:custGeom>
              <a:avLst/>
              <a:gdLst>
                <a:gd name="T0" fmla="*/ 2147483647 w 622"/>
                <a:gd name="T1" fmla="*/ 2147483647 h 967"/>
                <a:gd name="T2" fmla="*/ 0 w 622"/>
                <a:gd name="T3" fmla="*/ 0 h 967"/>
                <a:gd name="T4" fmla="*/ 2147483647 w 622"/>
                <a:gd name="T5" fmla="*/ 2147483647 h 967"/>
                <a:gd name="T6" fmla="*/ 2147483647 w 622"/>
                <a:gd name="T7" fmla="*/ 2147483647 h 9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2"/>
                <a:gd name="T13" fmla="*/ 0 h 967"/>
                <a:gd name="T14" fmla="*/ 622 w 622"/>
                <a:gd name="T15" fmla="*/ 967 h 9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2" h="967">
                  <a:moveTo>
                    <a:pt x="622" y="959"/>
                  </a:moveTo>
                  <a:lnTo>
                    <a:pt x="0" y="0"/>
                  </a:lnTo>
                  <a:lnTo>
                    <a:pt x="422" y="967"/>
                  </a:lnTo>
                  <a:lnTo>
                    <a:pt x="622" y="959"/>
                  </a:lnTo>
                  <a:close/>
                </a:path>
              </a:pathLst>
            </a:custGeom>
            <a:solidFill>
              <a:srgbClr val="FCEA6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0" name="Text Box 6"/>
            <p:cNvSpPr txBox="1">
              <a:spLocks noChangeArrowheads="1"/>
            </p:cNvSpPr>
            <p:nvPr/>
          </p:nvSpPr>
          <p:spPr bwMode="auto">
            <a:xfrm>
              <a:off x="1258888" y="6237288"/>
              <a:ext cx="1800225" cy="323850"/>
            </a:xfrm>
            <a:prstGeom prst="rect">
              <a:avLst/>
            </a:prstGeom>
            <a:solidFill>
              <a:srgbClr val="FCEA64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</a:rPr>
                <a:t>Дагестанская ОС</a:t>
              </a:r>
            </a:p>
          </p:txBody>
        </p:sp>
        <p:sp>
          <p:nvSpPr>
            <p:cNvPr id="31751" name="Freeform 7"/>
            <p:cNvSpPr>
              <a:spLocks/>
            </p:cNvSpPr>
            <p:nvPr/>
          </p:nvSpPr>
          <p:spPr bwMode="auto">
            <a:xfrm>
              <a:off x="1631950" y="3498850"/>
              <a:ext cx="1301750" cy="234950"/>
            </a:xfrm>
            <a:custGeom>
              <a:avLst/>
              <a:gdLst>
                <a:gd name="T0" fmla="*/ 2147483647 w 820"/>
                <a:gd name="T1" fmla="*/ 0 h 148"/>
                <a:gd name="T2" fmla="*/ 0 w 820"/>
                <a:gd name="T3" fmla="*/ 2147483647 h 148"/>
                <a:gd name="T4" fmla="*/ 0 w 820"/>
                <a:gd name="T5" fmla="*/ 2147483647 h 148"/>
                <a:gd name="T6" fmla="*/ 2147483647 w 820"/>
                <a:gd name="T7" fmla="*/ 2147483647 h 148"/>
                <a:gd name="T8" fmla="*/ 2147483647 w 820"/>
                <a:gd name="T9" fmla="*/ 0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0"/>
                <a:gd name="T16" fmla="*/ 0 h 148"/>
                <a:gd name="T17" fmla="*/ 820 w 820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0" h="148">
                  <a:moveTo>
                    <a:pt x="820" y="0"/>
                  </a:moveTo>
                  <a:lnTo>
                    <a:pt x="0" y="124"/>
                  </a:lnTo>
                  <a:lnTo>
                    <a:pt x="0" y="148"/>
                  </a:lnTo>
                  <a:lnTo>
                    <a:pt x="812" y="100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rgbClr val="FCEA6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2" name="Freeform 8"/>
            <p:cNvSpPr>
              <a:spLocks/>
            </p:cNvSpPr>
            <p:nvPr/>
          </p:nvSpPr>
          <p:spPr bwMode="auto">
            <a:xfrm>
              <a:off x="1323975" y="4181475"/>
              <a:ext cx="2281238" cy="914400"/>
            </a:xfrm>
            <a:custGeom>
              <a:avLst/>
              <a:gdLst>
                <a:gd name="T0" fmla="*/ 2147483647 w 1437"/>
                <a:gd name="T1" fmla="*/ 2147483647 h 576"/>
                <a:gd name="T2" fmla="*/ 2147483647 w 1437"/>
                <a:gd name="T3" fmla="*/ 0 h 576"/>
                <a:gd name="T4" fmla="*/ 0 w 1437"/>
                <a:gd name="T5" fmla="*/ 2147483647 h 576"/>
                <a:gd name="T6" fmla="*/ 2147483647 w 1437"/>
                <a:gd name="T7" fmla="*/ 2147483647 h 576"/>
                <a:gd name="T8" fmla="*/ 2147483647 w 1437"/>
                <a:gd name="T9" fmla="*/ 2147483647 h 576"/>
                <a:gd name="T10" fmla="*/ 2147483647 w 1437"/>
                <a:gd name="T11" fmla="*/ 2147483647 h 5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7"/>
                <a:gd name="T19" fmla="*/ 0 h 576"/>
                <a:gd name="T20" fmla="*/ 1437 w 1437"/>
                <a:gd name="T21" fmla="*/ 576 h 5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7" h="576">
                  <a:moveTo>
                    <a:pt x="1428" y="438"/>
                  </a:moveTo>
                  <a:lnTo>
                    <a:pt x="48" y="0"/>
                  </a:lnTo>
                  <a:lnTo>
                    <a:pt x="0" y="6"/>
                  </a:lnTo>
                  <a:lnTo>
                    <a:pt x="1410" y="576"/>
                  </a:lnTo>
                  <a:lnTo>
                    <a:pt x="1437" y="525"/>
                  </a:lnTo>
                  <a:lnTo>
                    <a:pt x="1428" y="438"/>
                  </a:lnTo>
                  <a:close/>
                </a:path>
              </a:pathLst>
            </a:custGeom>
            <a:solidFill>
              <a:srgbClr val="FCEA6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3" name="Text Box 9"/>
            <p:cNvSpPr txBox="1">
              <a:spLocks noChangeArrowheads="1"/>
            </p:cNvSpPr>
            <p:nvPr/>
          </p:nvSpPr>
          <p:spPr bwMode="auto">
            <a:xfrm>
              <a:off x="3563938" y="4833938"/>
              <a:ext cx="1871662" cy="323126"/>
            </a:xfrm>
            <a:prstGeom prst="rect">
              <a:avLst/>
            </a:prstGeom>
            <a:solidFill>
              <a:srgbClr val="FCEA64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>
                  <a:solidFill>
                    <a:srgbClr val="090A02"/>
                  </a:solidFill>
                </a:rPr>
                <a:t>Волгоградская ОС</a:t>
              </a:r>
            </a:p>
          </p:txBody>
        </p:sp>
        <p:sp>
          <p:nvSpPr>
            <p:cNvPr id="31754" name="Freeform 10"/>
            <p:cNvSpPr>
              <a:spLocks/>
            </p:cNvSpPr>
            <p:nvPr/>
          </p:nvSpPr>
          <p:spPr bwMode="auto">
            <a:xfrm>
              <a:off x="1651000" y="2501900"/>
              <a:ext cx="1343025" cy="165100"/>
            </a:xfrm>
            <a:custGeom>
              <a:avLst/>
              <a:gdLst>
                <a:gd name="T0" fmla="*/ 2147483647 w 846"/>
                <a:gd name="T1" fmla="*/ 2147483647 h 104"/>
                <a:gd name="T2" fmla="*/ 2147483647 w 846"/>
                <a:gd name="T3" fmla="*/ 0 h 104"/>
                <a:gd name="T4" fmla="*/ 0 w 846"/>
                <a:gd name="T5" fmla="*/ 2147483647 h 104"/>
                <a:gd name="T6" fmla="*/ 2147483647 w 846"/>
                <a:gd name="T7" fmla="*/ 2147483647 h 104"/>
                <a:gd name="T8" fmla="*/ 2147483647 w 846"/>
                <a:gd name="T9" fmla="*/ 214748364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6"/>
                <a:gd name="T16" fmla="*/ 0 h 104"/>
                <a:gd name="T17" fmla="*/ 846 w 846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6" h="104">
                  <a:moveTo>
                    <a:pt x="842" y="3"/>
                  </a:moveTo>
                  <a:lnTo>
                    <a:pt x="32" y="0"/>
                  </a:lnTo>
                  <a:lnTo>
                    <a:pt x="0" y="20"/>
                  </a:lnTo>
                  <a:lnTo>
                    <a:pt x="846" y="104"/>
                  </a:lnTo>
                  <a:lnTo>
                    <a:pt x="842" y="3"/>
                  </a:lnTo>
                  <a:close/>
                </a:path>
              </a:pathLst>
            </a:custGeom>
            <a:solidFill>
              <a:srgbClr val="FCEA6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5" name="Freeform 12"/>
            <p:cNvSpPr>
              <a:spLocks/>
            </p:cNvSpPr>
            <p:nvPr/>
          </p:nvSpPr>
          <p:spPr bwMode="auto">
            <a:xfrm>
              <a:off x="1266825" y="4410075"/>
              <a:ext cx="2330450" cy="1020763"/>
            </a:xfrm>
            <a:custGeom>
              <a:avLst/>
              <a:gdLst>
                <a:gd name="T0" fmla="*/ 0 w 1468"/>
                <a:gd name="T1" fmla="*/ 2147483647 h 643"/>
                <a:gd name="T2" fmla="*/ 2147483647 w 1468"/>
                <a:gd name="T3" fmla="*/ 2147483647 h 643"/>
                <a:gd name="T4" fmla="*/ 2147483647 w 1468"/>
                <a:gd name="T5" fmla="*/ 2147483647 h 643"/>
                <a:gd name="T6" fmla="*/ 0 w 1468"/>
                <a:gd name="T7" fmla="*/ 0 h 643"/>
                <a:gd name="T8" fmla="*/ 0 w 1468"/>
                <a:gd name="T9" fmla="*/ 2147483647 h 6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68"/>
                <a:gd name="T16" fmla="*/ 0 h 643"/>
                <a:gd name="T17" fmla="*/ 1468 w 1468"/>
                <a:gd name="T18" fmla="*/ 643 h 6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68" h="643">
                  <a:moveTo>
                    <a:pt x="0" y="30"/>
                  </a:moveTo>
                  <a:lnTo>
                    <a:pt x="1468" y="643"/>
                  </a:lnTo>
                  <a:lnTo>
                    <a:pt x="1468" y="517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CEA6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6" name="Text Box 13"/>
            <p:cNvSpPr txBox="1">
              <a:spLocks noChangeArrowheads="1"/>
            </p:cNvSpPr>
            <p:nvPr/>
          </p:nvSpPr>
          <p:spPr bwMode="auto">
            <a:xfrm>
              <a:off x="3563938" y="5157788"/>
              <a:ext cx="1871662" cy="323126"/>
            </a:xfrm>
            <a:prstGeom prst="rect">
              <a:avLst/>
            </a:prstGeom>
            <a:solidFill>
              <a:srgbClr val="FCEA64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</a:rPr>
                <a:t>Астраханская ОС</a:t>
              </a:r>
            </a:p>
          </p:txBody>
        </p:sp>
        <p:sp>
          <p:nvSpPr>
            <p:cNvPr id="31757" name="Text Box 14"/>
            <p:cNvSpPr txBox="1">
              <a:spLocks noChangeArrowheads="1"/>
            </p:cNvSpPr>
            <p:nvPr/>
          </p:nvSpPr>
          <p:spPr bwMode="auto">
            <a:xfrm>
              <a:off x="2916238" y="2420938"/>
              <a:ext cx="1692568" cy="323126"/>
            </a:xfrm>
            <a:prstGeom prst="rect">
              <a:avLst/>
            </a:prstGeom>
            <a:solidFill>
              <a:srgbClr val="FCEA64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 b="1">
                  <a:solidFill>
                    <a:srgbClr val="FF0000"/>
                  </a:solidFill>
                </a:rPr>
                <a:t>Павловская ОС</a:t>
              </a:r>
            </a:p>
          </p:txBody>
        </p:sp>
        <p:sp>
          <p:nvSpPr>
            <p:cNvPr id="31758" name="Freeform 15"/>
            <p:cNvSpPr>
              <a:spLocks/>
            </p:cNvSpPr>
            <p:nvPr/>
          </p:nvSpPr>
          <p:spPr bwMode="auto">
            <a:xfrm>
              <a:off x="641350" y="3975100"/>
              <a:ext cx="2390775" cy="163513"/>
            </a:xfrm>
            <a:custGeom>
              <a:avLst/>
              <a:gdLst>
                <a:gd name="T0" fmla="*/ 2147483647 w 1506"/>
                <a:gd name="T1" fmla="*/ 2147483647 h 103"/>
                <a:gd name="T2" fmla="*/ 2147483647 w 1506"/>
                <a:gd name="T3" fmla="*/ 0 h 103"/>
                <a:gd name="T4" fmla="*/ 2147483647 w 1506"/>
                <a:gd name="T5" fmla="*/ 2147483647 h 103"/>
                <a:gd name="T6" fmla="*/ 0 w 1506"/>
                <a:gd name="T7" fmla="*/ 2147483647 h 103"/>
                <a:gd name="T8" fmla="*/ 2147483647 w 1506"/>
                <a:gd name="T9" fmla="*/ 2147483647 h 103"/>
                <a:gd name="T10" fmla="*/ 2147483647 w 1506"/>
                <a:gd name="T11" fmla="*/ 2147483647 h 103"/>
                <a:gd name="T12" fmla="*/ 2147483647 w 1506"/>
                <a:gd name="T13" fmla="*/ 2147483647 h 1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103"/>
                <a:gd name="T23" fmla="*/ 1506 w 1506"/>
                <a:gd name="T24" fmla="*/ 103 h 10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103">
                  <a:moveTo>
                    <a:pt x="1449" y="40"/>
                  </a:moveTo>
                  <a:lnTo>
                    <a:pt x="1428" y="0"/>
                  </a:lnTo>
                  <a:lnTo>
                    <a:pt x="40" y="4"/>
                  </a:lnTo>
                  <a:lnTo>
                    <a:pt x="0" y="32"/>
                  </a:lnTo>
                  <a:lnTo>
                    <a:pt x="1424" y="88"/>
                  </a:lnTo>
                  <a:lnTo>
                    <a:pt x="1506" y="103"/>
                  </a:lnTo>
                  <a:lnTo>
                    <a:pt x="1449" y="40"/>
                  </a:lnTo>
                  <a:close/>
                </a:path>
              </a:pathLst>
            </a:custGeom>
            <a:solidFill>
              <a:srgbClr val="FCEA6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9" name="Freeform 16"/>
            <p:cNvSpPr>
              <a:spLocks/>
            </p:cNvSpPr>
            <p:nvPr/>
          </p:nvSpPr>
          <p:spPr bwMode="auto">
            <a:xfrm>
              <a:off x="2408238" y="1920875"/>
              <a:ext cx="554037" cy="234950"/>
            </a:xfrm>
            <a:custGeom>
              <a:avLst/>
              <a:gdLst>
                <a:gd name="T0" fmla="*/ 2147483647 w 349"/>
                <a:gd name="T1" fmla="*/ 0 h 148"/>
                <a:gd name="T2" fmla="*/ 0 w 349"/>
                <a:gd name="T3" fmla="*/ 2147483647 h 148"/>
                <a:gd name="T4" fmla="*/ 2147483647 w 349"/>
                <a:gd name="T5" fmla="*/ 2147483647 h 148"/>
                <a:gd name="T6" fmla="*/ 2147483647 w 349"/>
                <a:gd name="T7" fmla="*/ 2147483647 h 148"/>
                <a:gd name="T8" fmla="*/ 2147483647 w 349"/>
                <a:gd name="T9" fmla="*/ 0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9"/>
                <a:gd name="T16" fmla="*/ 0 h 148"/>
                <a:gd name="T17" fmla="*/ 349 w 349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9" h="148">
                  <a:moveTo>
                    <a:pt x="345" y="0"/>
                  </a:moveTo>
                  <a:lnTo>
                    <a:pt x="0" y="105"/>
                  </a:lnTo>
                  <a:lnTo>
                    <a:pt x="9" y="148"/>
                  </a:lnTo>
                  <a:lnTo>
                    <a:pt x="349" y="101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FCEA6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60" name="Freeform 17"/>
            <p:cNvSpPr>
              <a:spLocks/>
            </p:cNvSpPr>
            <p:nvPr/>
          </p:nvSpPr>
          <p:spPr bwMode="auto">
            <a:xfrm rot="-6365309">
              <a:off x="7610475" y="4422775"/>
              <a:ext cx="1079500" cy="819150"/>
            </a:xfrm>
            <a:custGeom>
              <a:avLst/>
              <a:gdLst>
                <a:gd name="T0" fmla="*/ 2147483647 w 1071"/>
                <a:gd name="T1" fmla="*/ 2147483647 h 516"/>
                <a:gd name="T2" fmla="*/ 2147483647 w 1071"/>
                <a:gd name="T3" fmla="*/ 0 h 516"/>
                <a:gd name="T4" fmla="*/ 0 w 1071"/>
                <a:gd name="T5" fmla="*/ 2147483647 h 516"/>
                <a:gd name="T6" fmla="*/ 2147483647 w 1071"/>
                <a:gd name="T7" fmla="*/ 2147483647 h 516"/>
                <a:gd name="T8" fmla="*/ 2147483647 w 1071"/>
                <a:gd name="T9" fmla="*/ 2147483647 h 516"/>
                <a:gd name="T10" fmla="*/ 2147483647 w 1071"/>
                <a:gd name="T11" fmla="*/ 2147483647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71"/>
                <a:gd name="T19" fmla="*/ 0 h 516"/>
                <a:gd name="T20" fmla="*/ 1071 w 1071"/>
                <a:gd name="T21" fmla="*/ 516 h 5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71" h="516">
                  <a:moveTo>
                    <a:pt x="1014" y="384"/>
                  </a:moveTo>
                  <a:lnTo>
                    <a:pt x="18" y="0"/>
                  </a:lnTo>
                  <a:lnTo>
                    <a:pt x="0" y="24"/>
                  </a:lnTo>
                  <a:lnTo>
                    <a:pt x="1014" y="516"/>
                  </a:lnTo>
                  <a:lnTo>
                    <a:pt x="1071" y="447"/>
                  </a:lnTo>
                  <a:lnTo>
                    <a:pt x="1014" y="384"/>
                  </a:lnTo>
                  <a:close/>
                </a:path>
              </a:pathLst>
            </a:custGeom>
            <a:solidFill>
              <a:srgbClr val="FCEA6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61" name="Oval 18"/>
            <p:cNvSpPr>
              <a:spLocks noChangeArrowheads="1"/>
            </p:cNvSpPr>
            <p:nvPr/>
          </p:nvSpPr>
          <p:spPr bwMode="auto">
            <a:xfrm>
              <a:off x="611188" y="3860800"/>
              <a:ext cx="146050" cy="146050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62" name="Oval 19"/>
            <p:cNvSpPr>
              <a:spLocks noChangeArrowheads="1"/>
            </p:cNvSpPr>
            <p:nvPr/>
          </p:nvSpPr>
          <p:spPr bwMode="auto">
            <a:xfrm>
              <a:off x="1547813" y="2420938"/>
              <a:ext cx="146050" cy="146050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63" name="Oval 20"/>
            <p:cNvSpPr>
              <a:spLocks noChangeArrowheads="1"/>
            </p:cNvSpPr>
            <p:nvPr/>
          </p:nvSpPr>
          <p:spPr bwMode="auto">
            <a:xfrm>
              <a:off x="1547813" y="3644900"/>
              <a:ext cx="146050" cy="146050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64" name="Oval 21"/>
            <p:cNvSpPr>
              <a:spLocks noChangeArrowheads="1"/>
            </p:cNvSpPr>
            <p:nvPr/>
          </p:nvSpPr>
          <p:spPr bwMode="auto">
            <a:xfrm>
              <a:off x="539750" y="4005263"/>
              <a:ext cx="146050" cy="146050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65" name="Oval 22"/>
            <p:cNvSpPr>
              <a:spLocks noChangeArrowheads="1"/>
            </p:cNvSpPr>
            <p:nvPr/>
          </p:nvSpPr>
          <p:spPr bwMode="auto">
            <a:xfrm>
              <a:off x="827088" y="4652963"/>
              <a:ext cx="146050" cy="146050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66" name="Oval 23"/>
            <p:cNvSpPr>
              <a:spLocks noChangeArrowheads="1"/>
            </p:cNvSpPr>
            <p:nvPr/>
          </p:nvSpPr>
          <p:spPr bwMode="auto">
            <a:xfrm>
              <a:off x="7812088" y="5373688"/>
              <a:ext cx="146050" cy="146050"/>
            </a:xfrm>
            <a:prstGeom prst="ellipse">
              <a:avLst/>
            </a:prstGeom>
            <a:solidFill>
              <a:srgbClr val="FF0000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67" name="Oval 24"/>
            <p:cNvSpPr>
              <a:spLocks noChangeArrowheads="1"/>
            </p:cNvSpPr>
            <p:nvPr/>
          </p:nvSpPr>
          <p:spPr bwMode="auto">
            <a:xfrm>
              <a:off x="1187450" y="4365625"/>
              <a:ext cx="146050" cy="146050"/>
            </a:xfrm>
            <a:prstGeom prst="ellipse">
              <a:avLst/>
            </a:prstGeom>
            <a:solidFill>
              <a:srgbClr val="FF0000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68" name="Oval 25"/>
            <p:cNvSpPr>
              <a:spLocks noChangeArrowheads="1"/>
            </p:cNvSpPr>
            <p:nvPr/>
          </p:nvSpPr>
          <p:spPr bwMode="auto">
            <a:xfrm>
              <a:off x="1265238" y="4102100"/>
              <a:ext cx="146050" cy="146050"/>
            </a:xfrm>
            <a:prstGeom prst="ellipse">
              <a:avLst/>
            </a:prstGeom>
            <a:solidFill>
              <a:srgbClr val="FF0000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69" name="Oval 26"/>
            <p:cNvSpPr>
              <a:spLocks noChangeArrowheads="1"/>
            </p:cNvSpPr>
            <p:nvPr/>
          </p:nvSpPr>
          <p:spPr bwMode="auto">
            <a:xfrm>
              <a:off x="2339975" y="2060575"/>
              <a:ext cx="146050" cy="146050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70" name="Text Box 27"/>
            <p:cNvSpPr txBox="1">
              <a:spLocks noChangeArrowheads="1"/>
            </p:cNvSpPr>
            <p:nvPr/>
          </p:nvSpPr>
          <p:spPr bwMode="auto">
            <a:xfrm>
              <a:off x="2916238" y="1844675"/>
              <a:ext cx="1800225" cy="323850"/>
            </a:xfrm>
            <a:prstGeom prst="rect">
              <a:avLst/>
            </a:prstGeom>
            <a:solidFill>
              <a:srgbClr val="FCEA64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</a:rPr>
                <a:t>Полярный филиал</a:t>
              </a:r>
            </a:p>
          </p:txBody>
        </p:sp>
        <p:sp>
          <p:nvSpPr>
            <p:cNvPr id="31771" name="Text Box 28"/>
            <p:cNvSpPr txBox="1">
              <a:spLocks noChangeArrowheads="1"/>
            </p:cNvSpPr>
            <p:nvPr/>
          </p:nvSpPr>
          <p:spPr bwMode="auto">
            <a:xfrm>
              <a:off x="2916238" y="3429000"/>
              <a:ext cx="1871662" cy="323850"/>
            </a:xfrm>
            <a:prstGeom prst="rect">
              <a:avLst/>
            </a:prstGeom>
            <a:solidFill>
              <a:srgbClr val="FCEA64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</a:rPr>
                <a:t>Екатерининская ОС</a:t>
              </a:r>
            </a:p>
          </p:txBody>
        </p:sp>
        <p:sp>
          <p:nvSpPr>
            <p:cNvPr id="31772" name="Text Box 29"/>
            <p:cNvSpPr txBox="1">
              <a:spLocks noChangeArrowheads="1"/>
            </p:cNvSpPr>
            <p:nvPr/>
          </p:nvSpPr>
          <p:spPr bwMode="auto">
            <a:xfrm>
              <a:off x="2916238" y="3832225"/>
              <a:ext cx="1800225" cy="549314"/>
            </a:xfrm>
            <a:prstGeom prst="rect">
              <a:avLst/>
            </a:prstGeom>
            <a:solidFill>
              <a:srgbClr val="FCEA64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</a:rPr>
                <a:t>Кубанская ОС</a:t>
              </a:r>
            </a:p>
            <a:p>
              <a:r>
                <a:rPr lang="ru-RU" sz="1400" b="1">
                  <a:solidFill>
                    <a:srgbClr val="FF0000"/>
                  </a:solidFill>
                </a:rPr>
                <a:t>Майкопская ОС</a:t>
              </a:r>
            </a:p>
          </p:txBody>
        </p:sp>
        <p:sp>
          <p:nvSpPr>
            <p:cNvPr id="31773" name="Freeform 32"/>
            <p:cNvSpPr>
              <a:spLocks/>
            </p:cNvSpPr>
            <p:nvPr/>
          </p:nvSpPr>
          <p:spPr bwMode="auto">
            <a:xfrm rot="-6065623">
              <a:off x="1056481" y="1759745"/>
              <a:ext cx="1127125" cy="144462"/>
            </a:xfrm>
            <a:custGeom>
              <a:avLst/>
              <a:gdLst>
                <a:gd name="T0" fmla="*/ 2147483647 w 846"/>
                <a:gd name="T1" fmla="*/ 2147483647 h 104"/>
                <a:gd name="T2" fmla="*/ 2147483647 w 846"/>
                <a:gd name="T3" fmla="*/ 0 h 104"/>
                <a:gd name="T4" fmla="*/ 0 w 846"/>
                <a:gd name="T5" fmla="*/ 2147483647 h 104"/>
                <a:gd name="T6" fmla="*/ 2147483647 w 846"/>
                <a:gd name="T7" fmla="*/ 2147483647 h 104"/>
                <a:gd name="T8" fmla="*/ 2147483647 w 846"/>
                <a:gd name="T9" fmla="*/ 214748364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6"/>
                <a:gd name="T16" fmla="*/ 0 h 104"/>
                <a:gd name="T17" fmla="*/ 846 w 846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6" h="104">
                  <a:moveTo>
                    <a:pt x="842" y="3"/>
                  </a:moveTo>
                  <a:lnTo>
                    <a:pt x="32" y="0"/>
                  </a:lnTo>
                  <a:lnTo>
                    <a:pt x="0" y="20"/>
                  </a:lnTo>
                  <a:lnTo>
                    <a:pt x="846" y="104"/>
                  </a:lnTo>
                  <a:lnTo>
                    <a:pt x="842" y="3"/>
                  </a:lnTo>
                  <a:close/>
                </a:path>
              </a:pathLst>
            </a:custGeom>
            <a:solidFill>
              <a:srgbClr val="FCEA6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74" name="Text Box 33"/>
            <p:cNvSpPr txBox="1">
              <a:spLocks noChangeArrowheads="1"/>
            </p:cNvSpPr>
            <p:nvPr/>
          </p:nvSpPr>
          <p:spPr bwMode="auto">
            <a:xfrm>
              <a:off x="420688" y="1184275"/>
              <a:ext cx="2279650" cy="323850"/>
            </a:xfrm>
            <a:prstGeom prst="rect">
              <a:avLst/>
            </a:prstGeom>
            <a:solidFill>
              <a:srgbClr val="FCEA64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</a:rPr>
                <a:t>Пушкинский филиал</a:t>
              </a:r>
            </a:p>
          </p:txBody>
        </p:sp>
        <p:sp>
          <p:nvSpPr>
            <p:cNvPr id="31775" name="Oval 34"/>
            <p:cNvSpPr>
              <a:spLocks noChangeArrowheads="1"/>
            </p:cNvSpPr>
            <p:nvPr/>
          </p:nvSpPr>
          <p:spPr bwMode="auto">
            <a:xfrm>
              <a:off x="1598613" y="2319338"/>
              <a:ext cx="146050" cy="146050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76" name="Text Box 35"/>
            <p:cNvSpPr txBox="1">
              <a:spLocks noChangeArrowheads="1"/>
            </p:cNvSpPr>
            <p:nvPr/>
          </p:nvSpPr>
          <p:spPr bwMode="auto">
            <a:xfrm>
              <a:off x="7019925" y="4005263"/>
              <a:ext cx="2051050" cy="323850"/>
            </a:xfrm>
            <a:prstGeom prst="rect">
              <a:avLst/>
            </a:prstGeom>
            <a:solidFill>
              <a:srgbClr val="FCEA64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</a:rPr>
                <a:t>Дальневосточная ОС</a:t>
              </a:r>
            </a:p>
          </p:txBody>
        </p:sp>
        <p:sp>
          <p:nvSpPr>
            <p:cNvPr id="31777" name="Oval 36"/>
            <p:cNvSpPr>
              <a:spLocks noChangeArrowheads="1"/>
            </p:cNvSpPr>
            <p:nvPr/>
          </p:nvSpPr>
          <p:spPr bwMode="auto">
            <a:xfrm>
              <a:off x="674688" y="3721100"/>
              <a:ext cx="146050" cy="146050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78" name="Freeform 37"/>
            <p:cNvSpPr>
              <a:spLocks/>
            </p:cNvSpPr>
            <p:nvPr/>
          </p:nvSpPr>
          <p:spPr bwMode="auto">
            <a:xfrm rot="-4938237">
              <a:off x="338931" y="3269457"/>
              <a:ext cx="696913" cy="234950"/>
            </a:xfrm>
            <a:custGeom>
              <a:avLst/>
              <a:gdLst>
                <a:gd name="T0" fmla="*/ 2147483647 w 820"/>
                <a:gd name="T1" fmla="*/ 0 h 148"/>
                <a:gd name="T2" fmla="*/ 0 w 820"/>
                <a:gd name="T3" fmla="*/ 2147483647 h 148"/>
                <a:gd name="T4" fmla="*/ 0 w 820"/>
                <a:gd name="T5" fmla="*/ 2147483647 h 148"/>
                <a:gd name="T6" fmla="*/ 2147483647 w 820"/>
                <a:gd name="T7" fmla="*/ 2147483647 h 148"/>
                <a:gd name="T8" fmla="*/ 2147483647 w 820"/>
                <a:gd name="T9" fmla="*/ 0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0"/>
                <a:gd name="T16" fmla="*/ 0 h 148"/>
                <a:gd name="T17" fmla="*/ 820 w 820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0" h="148">
                  <a:moveTo>
                    <a:pt x="820" y="0"/>
                  </a:moveTo>
                  <a:lnTo>
                    <a:pt x="0" y="124"/>
                  </a:lnTo>
                  <a:lnTo>
                    <a:pt x="0" y="148"/>
                  </a:lnTo>
                  <a:lnTo>
                    <a:pt x="812" y="100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rgbClr val="FCEA6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79" name="Text Box 38"/>
            <p:cNvSpPr txBox="1">
              <a:spLocks noChangeArrowheads="1"/>
            </p:cNvSpPr>
            <p:nvPr/>
          </p:nvSpPr>
          <p:spPr bwMode="auto">
            <a:xfrm>
              <a:off x="117475" y="2619375"/>
              <a:ext cx="1087438" cy="536575"/>
            </a:xfrm>
            <a:prstGeom prst="rect">
              <a:avLst/>
            </a:prstGeom>
            <a:solidFill>
              <a:srgbClr val="FCEA64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</a:rPr>
                <a:t>Кубанский</a:t>
              </a:r>
            </a:p>
            <a:p>
              <a:r>
                <a:rPr lang="ru-RU" sz="1400">
                  <a:solidFill>
                    <a:srgbClr val="000000"/>
                  </a:solidFill>
                </a:rPr>
                <a:t>филиал</a:t>
              </a:r>
            </a:p>
          </p:txBody>
        </p:sp>
        <p:sp>
          <p:nvSpPr>
            <p:cNvPr id="31780" name="Freeform 39"/>
            <p:cNvSpPr>
              <a:spLocks/>
            </p:cNvSpPr>
            <p:nvPr/>
          </p:nvSpPr>
          <p:spPr bwMode="auto">
            <a:xfrm>
              <a:off x="438150" y="4857750"/>
              <a:ext cx="374650" cy="958850"/>
            </a:xfrm>
            <a:custGeom>
              <a:avLst/>
              <a:gdLst>
                <a:gd name="T0" fmla="*/ 2147483647 w 236"/>
                <a:gd name="T1" fmla="*/ 2147483647 h 604"/>
                <a:gd name="T2" fmla="*/ 2147483647 w 236"/>
                <a:gd name="T3" fmla="*/ 0 h 604"/>
                <a:gd name="T4" fmla="*/ 0 w 236"/>
                <a:gd name="T5" fmla="*/ 2147483647 h 604"/>
                <a:gd name="T6" fmla="*/ 2147483647 w 236"/>
                <a:gd name="T7" fmla="*/ 2147483647 h 6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6"/>
                <a:gd name="T13" fmla="*/ 0 h 604"/>
                <a:gd name="T14" fmla="*/ 236 w 236"/>
                <a:gd name="T15" fmla="*/ 604 h 6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6" h="604">
                  <a:moveTo>
                    <a:pt x="152" y="592"/>
                  </a:moveTo>
                  <a:lnTo>
                    <a:pt x="236" y="0"/>
                  </a:lnTo>
                  <a:lnTo>
                    <a:pt x="0" y="604"/>
                  </a:lnTo>
                  <a:lnTo>
                    <a:pt x="152" y="592"/>
                  </a:lnTo>
                  <a:close/>
                </a:path>
              </a:pathLst>
            </a:custGeom>
            <a:solidFill>
              <a:srgbClr val="FCEA6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81" name="Text Box 40"/>
            <p:cNvSpPr txBox="1">
              <a:spLocks noChangeArrowheads="1"/>
            </p:cNvSpPr>
            <p:nvPr/>
          </p:nvSpPr>
          <p:spPr bwMode="auto">
            <a:xfrm>
              <a:off x="107950" y="5661025"/>
              <a:ext cx="1079500" cy="738188"/>
            </a:xfrm>
            <a:prstGeom prst="rect">
              <a:avLst/>
            </a:prstGeom>
            <a:solidFill>
              <a:srgbClr val="FCEA64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 b="1">
                  <a:solidFill>
                    <a:srgbClr val="0066FF"/>
                  </a:solidFill>
                </a:rPr>
                <a:t>ФГУП «Красная звезда</a:t>
              </a:r>
              <a:r>
                <a:rPr lang="ru-RU" sz="1400">
                  <a:solidFill>
                    <a:srgbClr val="0066FF"/>
                  </a:solidFill>
                </a:rPr>
                <a:t>»</a:t>
              </a:r>
            </a:p>
          </p:txBody>
        </p:sp>
        <p:sp>
          <p:nvSpPr>
            <p:cNvPr id="31782" name="Oval 41"/>
            <p:cNvSpPr>
              <a:spLocks noChangeArrowheads="1"/>
            </p:cNvSpPr>
            <p:nvPr/>
          </p:nvSpPr>
          <p:spPr bwMode="auto">
            <a:xfrm>
              <a:off x="738188" y="4805363"/>
              <a:ext cx="146050" cy="146050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83" name="Freeform 42"/>
            <p:cNvSpPr>
              <a:spLocks/>
            </p:cNvSpPr>
            <p:nvPr/>
          </p:nvSpPr>
          <p:spPr bwMode="auto">
            <a:xfrm>
              <a:off x="609600" y="4386263"/>
              <a:ext cx="1493838" cy="793750"/>
            </a:xfrm>
            <a:custGeom>
              <a:avLst/>
              <a:gdLst>
                <a:gd name="T0" fmla="*/ 2147483647 w 941"/>
                <a:gd name="T1" fmla="*/ 2147483647 h 500"/>
                <a:gd name="T2" fmla="*/ 0 w 941"/>
                <a:gd name="T3" fmla="*/ 0 h 500"/>
                <a:gd name="T4" fmla="*/ 2147483647 w 941"/>
                <a:gd name="T5" fmla="*/ 2147483647 h 500"/>
                <a:gd name="T6" fmla="*/ 2147483647 w 941"/>
                <a:gd name="T7" fmla="*/ 2147483647 h 5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1"/>
                <a:gd name="T13" fmla="*/ 0 h 500"/>
                <a:gd name="T14" fmla="*/ 941 w 941"/>
                <a:gd name="T15" fmla="*/ 500 h 5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1" h="500">
                  <a:moveTo>
                    <a:pt x="941" y="492"/>
                  </a:moveTo>
                  <a:lnTo>
                    <a:pt x="0" y="0"/>
                  </a:lnTo>
                  <a:lnTo>
                    <a:pt x="741" y="500"/>
                  </a:lnTo>
                  <a:lnTo>
                    <a:pt x="941" y="492"/>
                  </a:lnTo>
                  <a:close/>
                </a:path>
              </a:pathLst>
            </a:custGeom>
            <a:solidFill>
              <a:srgbClr val="FCEA6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84" name="Oval 43"/>
            <p:cNvSpPr>
              <a:spLocks noChangeArrowheads="1"/>
            </p:cNvSpPr>
            <p:nvPr/>
          </p:nvSpPr>
          <p:spPr bwMode="auto">
            <a:xfrm>
              <a:off x="522288" y="4281488"/>
              <a:ext cx="146050" cy="146050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85" name="Text Box 44"/>
            <p:cNvSpPr txBox="1">
              <a:spLocks noChangeArrowheads="1"/>
            </p:cNvSpPr>
            <p:nvPr/>
          </p:nvSpPr>
          <p:spPr bwMode="auto">
            <a:xfrm>
              <a:off x="1692275" y="5157788"/>
              <a:ext cx="1152525" cy="536575"/>
            </a:xfrm>
            <a:prstGeom prst="rect">
              <a:avLst/>
            </a:prstGeom>
            <a:solidFill>
              <a:srgbClr val="FCEA64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</a:rPr>
                <a:t>Адлерская </a:t>
              </a:r>
            </a:p>
            <a:p>
              <a:r>
                <a:rPr lang="ru-RU" sz="1400">
                  <a:solidFill>
                    <a:srgbClr val="000000"/>
                  </a:solidFill>
                </a:rPr>
                <a:t>ОС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5692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73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350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Группа 56"/>
          <p:cNvGrpSpPr>
            <a:grpSpLocks/>
          </p:cNvGrpSpPr>
          <p:nvPr/>
        </p:nvGrpSpPr>
        <p:grpSpPr bwMode="auto">
          <a:xfrm>
            <a:off x="71438" y="1214438"/>
            <a:ext cx="9072562" cy="5365750"/>
            <a:chOff x="146177" y="753212"/>
            <a:chExt cx="9136063" cy="5815013"/>
          </a:xfrm>
        </p:grpSpPr>
        <p:pic>
          <p:nvPicPr>
            <p:cNvPr id="32776" name="Picture 4" descr="Rotation of сканирование0003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146177" y="753212"/>
              <a:ext cx="9136063" cy="5815013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2777" name="Freeform 6"/>
            <p:cNvSpPr>
              <a:spLocks/>
            </p:cNvSpPr>
            <p:nvPr/>
          </p:nvSpPr>
          <p:spPr bwMode="auto">
            <a:xfrm>
              <a:off x="3276600" y="2636838"/>
              <a:ext cx="963613" cy="1828800"/>
            </a:xfrm>
            <a:custGeom>
              <a:avLst/>
              <a:gdLst>
                <a:gd name="T0" fmla="*/ 2147483647 w 607"/>
                <a:gd name="T1" fmla="*/ 0 h 1152"/>
                <a:gd name="T2" fmla="*/ 0 w 607"/>
                <a:gd name="T3" fmla="*/ 2147483647 h 1152"/>
                <a:gd name="T4" fmla="*/ 2147483647 w 607"/>
                <a:gd name="T5" fmla="*/ 2147483647 h 1152"/>
                <a:gd name="T6" fmla="*/ 2147483647 w 607"/>
                <a:gd name="T7" fmla="*/ 2147483647 h 1152"/>
                <a:gd name="T8" fmla="*/ 2147483647 w 607"/>
                <a:gd name="T9" fmla="*/ 0 h 1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7"/>
                <a:gd name="T16" fmla="*/ 0 h 1152"/>
                <a:gd name="T17" fmla="*/ 607 w 607"/>
                <a:gd name="T18" fmla="*/ 1152 h 11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7" h="1152">
                  <a:moveTo>
                    <a:pt x="428" y="0"/>
                  </a:moveTo>
                  <a:lnTo>
                    <a:pt x="0" y="1133"/>
                  </a:lnTo>
                  <a:lnTo>
                    <a:pt x="33" y="1152"/>
                  </a:lnTo>
                  <a:lnTo>
                    <a:pt x="607" y="2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rgbClr val="FCEA6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778" name="Text Box 7"/>
            <p:cNvSpPr txBox="1">
              <a:spLocks noChangeArrowheads="1"/>
            </p:cNvSpPr>
            <p:nvPr/>
          </p:nvSpPr>
          <p:spPr bwMode="auto">
            <a:xfrm>
              <a:off x="3708400" y="2420938"/>
              <a:ext cx="1223963" cy="323850"/>
            </a:xfrm>
            <a:prstGeom prst="rect">
              <a:avLst/>
            </a:prstGeom>
            <a:solidFill>
              <a:srgbClr val="FCEA64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</a:rPr>
                <a:t>Тюменский</a:t>
              </a:r>
            </a:p>
          </p:txBody>
        </p:sp>
        <p:sp>
          <p:nvSpPr>
            <p:cNvPr id="32779" name="Freeform 8"/>
            <p:cNvSpPr>
              <a:spLocks/>
            </p:cNvSpPr>
            <p:nvPr/>
          </p:nvSpPr>
          <p:spPr bwMode="auto">
            <a:xfrm>
              <a:off x="1333500" y="2132013"/>
              <a:ext cx="1668463" cy="1587500"/>
            </a:xfrm>
            <a:custGeom>
              <a:avLst/>
              <a:gdLst>
                <a:gd name="T0" fmla="*/ 2147483647 w 1051"/>
                <a:gd name="T1" fmla="*/ 0 h 1000"/>
                <a:gd name="T2" fmla="*/ 0 w 1051"/>
                <a:gd name="T3" fmla="*/ 2147483647 h 1000"/>
                <a:gd name="T4" fmla="*/ 2147483647 w 1051"/>
                <a:gd name="T5" fmla="*/ 2147483647 h 1000"/>
                <a:gd name="T6" fmla="*/ 2147483647 w 1051"/>
                <a:gd name="T7" fmla="*/ 2147483647 h 1000"/>
                <a:gd name="T8" fmla="*/ 2147483647 w 1051"/>
                <a:gd name="T9" fmla="*/ 0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1"/>
                <a:gd name="T16" fmla="*/ 0 h 1000"/>
                <a:gd name="T17" fmla="*/ 1051 w 1051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1" h="1000">
                  <a:moveTo>
                    <a:pt x="872" y="0"/>
                  </a:moveTo>
                  <a:lnTo>
                    <a:pt x="0" y="971"/>
                  </a:lnTo>
                  <a:lnTo>
                    <a:pt x="9" y="1000"/>
                  </a:lnTo>
                  <a:lnTo>
                    <a:pt x="1051" y="24"/>
                  </a:lnTo>
                  <a:lnTo>
                    <a:pt x="872" y="0"/>
                  </a:lnTo>
                  <a:close/>
                </a:path>
              </a:pathLst>
            </a:custGeom>
            <a:solidFill>
              <a:srgbClr val="FCEA6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780" name="Text Box 9"/>
            <p:cNvSpPr txBox="1">
              <a:spLocks noChangeArrowheads="1"/>
            </p:cNvSpPr>
            <p:nvPr/>
          </p:nvSpPr>
          <p:spPr bwMode="auto">
            <a:xfrm>
              <a:off x="2484438" y="1989138"/>
              <a:ext cx="1223962" cy="323850"/>
            </a:xfrm>
            <a:prstGeom prst="rect">
              <a:avLst/>
            </a:prstGeom>
            <a:solidFill>
              <a:srgbClr val="FCEA64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</a:rPr>
                <a:t>Кинельский</a:t>
              </a:r>
            </a:p>
          </p:txBody>
        </p:sp>
        <p:sp>
          <p:nvSpPr>
            <p:cNvPr id="32781" name="Freeform 10"/>
            <p:cNvSpPr>
              <a:spLocks/>
            </p:cNvSpPr>
            <p:nvPr/>
          </p:nvSpPr>
          <p:spPr bwMode="auto">
            <a:xfrm>
              <a:off x="1590675" y="1704975"/>
              <a:ext cx="847725" cy="1531938"/>
            </a:xfrm>
            <a:custGeom>
              <a:avLst/>
              <a:gdLst>
                <a:gd name="T0" fmla="*/ 2147483647 w 534"/>
                <a:gd name="T1" fmla="*/ 0 h 965"/>
                <a:gd name="T2" fmla="*/ 0 w 534"/>
                <a:gd name="T3" fmla="*/ 2147483647 h 965"/>
                <a:gd name="T4" fmla="*/ 2147483647 w 534"/>
                <a:gd name="T5" fmla="*/ 2147483647 h 965"/>
                <a:gd name="T6" fmla="*/ 2147483647 w 534"/>
                <a:gd name="T7" fmla="*/ 0 h 965"/>
                <a:gd name="T8" fmla="*/ 2147483647 w 534"/>
                <a:gd name="T9" fmla="*/ 0 h 9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4"/>
                <a:gd name="T16" fmla="*/ 0 h 965"/>
                <a:gd name="T17" fmla="*/ 534 w 534"/>
                <a:gd name="T18" fmla="*/ 965 h 9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4" h="965">
                  <a:moveTo>
                    <a:pt x="390" y="0"/>
                  </a:moveTo>
                  <a:lnTo>
                    <a:pt x="0" y="946"/>
                  </a:lnTo>
                  <a:lnTo>
                    <a:pt x="33" y="965"/>
                  </a:lnTo>
                  <a:lnTo>
                    <a:pt x="534" y="0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FCEA6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782" name="Text Box 11"/>
            <p:cNvSpPr txBox="1">
              <a:spLocks noChangeArrowheads="1"/>
            </p:cNvSpPr>
            <p:nvPr/>
          </p:nvSpPr>
          <p:spPr bwMode="auto">
            <a:xfrm>
              <a:off x="1908175" y="1557338"/>
              <a:ext cx="1295400" cy="323850"/>
            </a:xfrm>
            <a:prstGeom prst="rect">
              <a:avLst/>
            </a:prstGeom>
            <a:solidFill>
              <a:srgbClr val="FCEA64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</a:rPr>
                <a:t>Торжокский</a:t>
              </a:r>
            </a:p>
          </p:txBody>
        </p:sp>
        <p:sp>
          <p:nvSpPr>
            <p:cNvPr id="32783" name="Freeform 14"/>
            <p:cNvSpPr>
              <a:spLocks/>
            </p:cNvSpPr>
            <p:nvPr/>
          </p:nvSpPr>
          <p:spPr bwMode="auto">
            <a:xfrm>
              <a:off x="1266825" y="3933825"/>
              <a:ext cx="736600" cy="1316038"/>
            </a:xfrm>
            <a:custGeom>
              <a:avLst/>
              <a:gdLst>
                <a:gd name="T0" fmla="*/ 2147483647 w 464"/>
                <a:gd name="T1" fmla="*/ 2147483647 h 829"/>
                <a:gd name="T2" fmla="*/ 0 w 464"/>
                <a:gd name="T3" fmla="*/ 0 h 829"/>
                <a:gd name="T4" fmla="*/ 0 w 464"/>
                <a:gd name="T5" fmla="*/ 2147483647 h 829"/>
                <a:gd name="T6" fmla="*/ 2147483647 w 464"/>
                <a:gd name="T7" fmla="*/ 2147483647 h 829"/>
                <a:gd name="T8" fmla="*/ 2147483647 w 464"/>
                <a:gd name="T9" fmla="*/ 2147483647 h 829"/>
                <a:gd name="T10" fmla="*/ 2147483647 w 464"/>
                <a:gd name="T11" fmla="*/ 2147483647 h 8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4"/>
                <a:gd name="T19" fmla="*/ 0 h 829"/>
                <a:gd name="T20" fmla="*/ 464 w 464"/>
                <a:gd name="T21" fmla="*/ 829 h 8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4" h="829">
                  <a:moveTo>
                    <a:pt x="464" y="652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455" y="829"/>
                  </a:lnTo>
                  <a:lnTo>
                    <a:pt x="450" y="781"/>
                  </a:lnTo>
                  <a:lnTo>
                    <a:pt x="464" y="652"/>
                  </a:lnTo>
                  <a:close/>
                </a:path>
              </a:pathLst>
            </a:custGeom>
            <a:solidFill>
              <a:srgbClr val="FCEA6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784" name="Freeform 15"/>
            <p:cNvSpPr>
              <a:spLocks/>
            </p:cNvSpPr>
            <p:nvPr/>
          </p:nvSpPr>
          <p:spPr bwMode="auto">
            <a:xfrm>
              <a:off x="1228725" y="4229100"/>
              <a:ext cx="920750" cy="1455738"/>
            </a:xfrm>
            <a:custGeom>
              <a:avLst/>
              <a:gdLst>
                <a:gd name="T0" fmla="*/ 2147483647 w 580"/>
                <a:gd name="T1" fmla="*/ 2147483647 h 917"/>
                <a:gd name="T2" fmla="*/ 2147483647 w 580"/>
                <a:gd name="T3" fmla="*/ 2147483647 h 917"/>
                <a:gd name="T4" fmla="*/ 2147483647 w 580"/>
                <a:gd name="T5" fmla="*/ 0 h 917"/>
                <a:gd name="T6" fmla="*/ 0 w 580"/>
                <a:gd name="T7" fmla="*/ 2147483647 h 917"/>
                <a:gd name="T8" fmla="*/ 2147483647 w 580"/>
                <a:gd name="T9" fmla="*/ 2147483647 h 917"/>
                <a:gd name="T10" fmla="*/ 2147483647 w 580"/>
                <a:gd name="T11" fmla="*/ 2147483647 h 9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0"/>
                <a:gd name="T19" fmla="*/ 0 h 917"/>
                <a:gd name="T20" fmla="*/ 580 w 580"/>
                <a:gd name="T21" fmla="*/ 917 h 9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0" h="917">
                  <a:moveTo>
                    <a:pt x="580" y="821"/>
                  </a:moveTo>
                  <a:lnTo>
                    <a:pt x="479" y="730"/>
                  </a:lnTo>
                  <a:lnTo>
                    <a:pt x="36" y="0"/>
                  </a:lnTo>
                  <a:lnTo>
                    <a:pt x="0" y="12"/>
                  </a:lnTo>
                  <a:lnTo>
                    <a:pt x="484" y="917"/>
                  </a:lnTo>
                  <a:lnTo>
                    <a:pt x="580" y="821"/>
                  </a:lnTo>
                  <a:close/>
                </a:path>
              </a:pathLst>
            </a:custGeom>
            <a:solidFill>
              <a:srgbClr val="FCEA6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785" name="Freeform 16"/>
            <p:cNvSpPr>
              <a:spLocks/>
            </p:cNvSpPr>
            <p:nvPr/>
          </p:nvSpPr>
          <p:spPr bwMode="auto">
            <a:xfrm>
              <a:off x="1095375" y="4438650"/>
              <a:ext cx="893763" cy="1673225"/>
            </a:xfrm>
            <a:custGeom>
              <a:avLst/>
              <a:gdLst>
                <a:gd name="T0" fmla="*/ 2147483647 w 563"/>
                <a:gd name="T1" fmla="*/ 2147483647 h 1054"/>
                <a:gd name="T2" fmla="*/ 2147483647 w 563"/>
                <a:gd name="T3" fmla="*/ 0 h 1054"/>
                <a:gd name="T4" fmla="*/ 0 w 563"/>
                <a:gd name="T5" fmla="*/ 2147483647 h 1054"/>
                <a:gd name="T6" fmla="*/ 2147483647 w 563"/>
                <a:gd name="T7" fmla="*/ 2147483647 h 1054"/>
                <a:gd name="T8" fmla="*/ 2147483647 w 563"/>
                <a:gd name="T9" fmla="*/ 2147483647 h 10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3"/>
                <a:gd name="T16" fmla="*/ 0 h 1054"/>
                <a:gd name="T17" fmla="*/ 563 w 563"/>
                <a:gd name="T18" fmla="*/ 1054 h 10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3" h="1054">
                  <a:moveTo>
                    <a:pt x="563" y="900"/>
                  </a:moveTo>
                  <a:lnTo>
                    <a:pt x="24" y="0"/>
                  </a:lnTo>
                  <a:lnTo>
                    <a:pt x="0" y="12"/>
                  </a:lnTo>
                  <a:lnTo>
                    <a:pt x="563" y="1054"/>
                  </a:lnTo>
                  <a:lnTo>
                    <a:pt x="563" y="900"/>
                  </a:lnTo>
                  <a:close/>
                </a:path>
              </a:pathLst>
            </a:custGeom>
            <a:solidFill>
              <a:srgbClr val="FCEA6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786" name="Text Box 17"/>
            <p:cNvSpPr txBox="1">
              <a:spLocks noChangeArrowheads="1"/>
            </p:cNvSpPr>
            <p:nvPr/>
          </p:nvSpPr>
          <p:spPr bwMode="auto">
            <a:xfrm>
              <a:off x="1944589" y="5011265"/>
              <a:ext cx="1584325" cy="323850"/>
            </a:xfrm>
            <a:prstGeom prst="rect">
              <a:avLst/>
            </a:prstGeom>
            <a:solidFill>
              <a:srgbClr val="FCEA64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</a:rPr>
                <a:t>Волгоградский</a:t>
              </a:r>
            </a:p>
          </p:txBody>
        </p:sp>
        <p:sp>
          <p:nvSpPr>
            <p:cNvPr id="32787" name="Text Box 18"/>
            <p:cNvSpPr txBox="1">
              <a:spLocks noChangeArrowheads="1"/>
            </p:cNvSpPr>
            <p:nvPr/>
          </p:nvSpPr>
          <p:spPr bwMode="auto">
            <a:xfrm>
              <a:off x="1942894" y="5461606"/>
              <a:ext cx="1584325" cy="323850"/>
            </a:xfrm>
            <a:prstGeom prst="rect">
              <a:avLst/>
            </a:prstGeom>
            <a:solidFill>
              <a:srgbClr val="FCEA64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</a:rPr>
                <a:t>Прикаспийский</a:t>
              </a:r>
            </a:p>
          </p:txBody>
        </p:sp>
        <p:sp>
          <p:nvSpPr>
            <p:cNvPr id="32788" name="Text Box 19"/>
            <p:cNvSpPr txBox="1">
              <a:spLocks noChangeArrowheads="1"/>
            </p:cNvSpPr>
            <p:nvPr/>
          </p:nvSpPr>
          <p:spPr bwMode="auto">
            <a:xfrm>
              <a:off x="1944589" y="5926121"/>
              <a:ext cx="1584325" cy="323850"/>
            </a:xfrm>
            <a:prstGeom prst="rect">
              <a:avLst/>
            </a:prstGeom>
            <a:solidFill>
              <a:srgbClr val="FCEA64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</a:rPr>
                <a:t>Буденновский</a:t>
              </a:r>
            </a:p>
          </p:txBody>
        </p:sp>
        <p:sp>
          <p:nvSpPr>
            <p:cNvPr id="32789" name="Oval 20"/>
            <p:cNvSpPr>
              <a:spLocks noChangeArrowheads="1"/>
            </p:cNvSpPr>
            <p:nvPr/>
          </p:nvSpPr>
          <p:spPr bwMode="auto">
            <a:xfrm>
              <a:off x="1258888" y="3644900"/>
              <a:ext cx="146050" cy="146050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90" name="Oval 21"/>
            <p:cNvSpPr>
              <a:spLocks noChangeArrowheads="1"/>
            </p:cNvSpPr>
            <p:nvPr/>
          </p:nvSpPr>
          <p:spPr bwMode="auto">
            <a:xfrm>
              <a:off x="3213100" y="4394200"/>
              <a:ext cx="146050" cy="146050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91" name="Oval 22"/>
            <p:cNvSpPr>
              <a:spLocks noChangeArrowheads="1"/>
            </p:cNvSpPr>
            <p:nvPr/>
          </p:nvSpPr>
          <p:spPr bwMode="auto">
            <a:xfrm>
              <a:off x="1547813" y="3141663"/>
              <a:ext cx="146050" cy="146050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92" name="Oval 24"/>
            <p:cNvSpPr>
              <a:spLocks noChangeArrowheads="1"/>
            </p:cNvSpPr>
            <p:nvPr/>
          </p:nvSpPr>
          <p:spPr bwMode="auto">
            <a:xfrm>
              <a:off x="1187450" y="4149725"/>
              <a:ext cx="146050" cy="146050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93" name="Oval 25"/>
            <p:cNvSpPr>
              <a:spLocks noChangeArrowheads="1"/>
            </p:cNvSpPr>
            <p:nvPr/>
          </p:nvSpPr>
          <p:spPr bwMode="auto">
            <a:xfrm>
              <a:off x="1042988" y="4365625"/>
              <a:ext cx="146050" cy="146050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94" name="Oval 26"/>
            <p:cNvSpPr>
              <a:spLocks noChangeArrowheads="1"/>
            </p:cNvSpPr>
            <p:nvPr/>
          </p:nvSpPr>
          <p:spPr bwMode="auto">
            <a:xfrm>
              <a:off x="1187450" y="3860800"/>
              <a:ext cx="146050" cy="146050"/>
            </a:xfrm>
            <a:prstGeom prst="ellipse">
              <a:avLst/>
            </a:prstGeom>
            <a:solidFill>
              <a:srgbClr val="FF0000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95" name="Freeform 8"/>
            <p:cNvSpPr>
              <a:spLocks/>
            </p:cNvSpPr>
            <p:nvPr/>
          </p:nvSpPr>
          <p:spPr bwMode="auto">
            <a:xfrm>
              <a:off x="468312" y="3143248"/>
              <a:ext cx="174597" cy="863602"/>
            </a:xfrm>
            <a:custGeom>
              <a:avLst/>
              <a:gdLst>
                <a:gd name="T0" fmla="*/ 0 w 120"/>
                <a:gd name="T1" fmla="*/ 2147483647 h 954"/>
                <a:gd name="T2" fmla="*/ 2147483647 w 120"/>
                <a:gd name="T3" fmla="*/ 2147483647 h 954"/>
                <a:gd name="T4" fmla="*/ 2147483647 w 120"/>
                <a:gd name="T5" fmla="*/ 2147483647 h 954"/>
                <a:gd name="T6" fmla="*/ 2147483647 w 120"/>
                <a:gd name="T7" fmla="*/ 0 h 954"/>
                <a:gd name="T8" fmla="*/ 0 w 120"/>
                <a:gd name="T9" fmla="*/ 2147483647 h 9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954"/>
                <a:gd name="T17" fmla="*/ 120 w 120"/>
                <a:gd name="T18" fmla="*/ 954 h 9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954">
                  <a:moveTo>
                    <a:pt x="0" y="48"/>
                  </a:moveTo>
                  <a:lnTo>
                    <a:pt x="69" y="954"/>
                  </a:lnTo>
                  <a:lnTo>
                    <a:pt x="113" y="952"/>
                  </a:lnTo>
                  <a:lnTo>
                    <a:pt x="120" y="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FF99">
                <a:alpha val="56078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51435" tIns="25718" rIns="51435" bIns="25718"/>
            <a:lstStyle/>
            <a:p>
              <a:endParaRPr lang="ru-RU"/>
            </a:p>
          </p:txBody>
        </p:sp>
        <p:sp>
          <p:nvSpPr>
            <p:cNvPr id="32796" name="Text Box 9"/>
            <p:cNvSpPr txBox="1">
              <a:spLocks noChangeArrowheads="1"/>
            </p:cNvSpPr>
            <p:nvPr/>
          </p:nvSpPr>
          <p:spPr bwMode="auto">
            <a:xfrm>
              <a:off x="214282" y="2946400"/>
              <a:ext cx="1082672" cy="482600"/>
            </a:xfrm>
            <a:prstGeom prst="rect">
              <a:avLst/>
            </a:prstGeom>
            <a:gradFill rotWithShape="1">
              <a:gsLst>
                <a:gs pos="0">
                  <a:srgbClr val="FBE439"/>
                </a:gs>
                <a:gs pos="100000">
                  <a:srgbClr val="FDF5B2"/>
                </a:gs>
              </a:gsLst>
              <a:lin ang="5400000" scaled="1"/>
            </a:gra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1435" tIns="25718" rIns="51435" bIns="25718">
              <a:spAutoFit/>
            </a:bodyPr>
            <a:lstStyle/>
            <a:p>
              <a:pPr algn="ctr"/>
              <a:r>
                <a:rPr lang="ru-RU" sz="1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Кабардино-Балкарский</a:t>
              </a:r>
            </a:p>
          </p:txBody>
        </p:sp>
        <p:sp>
          <p:nvSpPr>
            <p:cNvPr id="32797" name="Freeform 11"/>
            <p:cNvSpPr>
              <a:spLocks/>
            </p:cNvSpPr>
            <p:nvPr/>
          </p:nvSpPr>
          <p:spPr bwMode="auto">
            <a:xfrm>
              <a:off x="2711450" y="3762375"/>
              <a:ext cx="557213" cy="234950"/>
            </a:xfrm>
            <a:custGeom>
              <a:avLst/>
              <a:gdLst>
                <a:gd name="T0" fmla="*/ 2147483647 w 349"/>
                <a:gd name="T1" fmla="*/ 0 h 148"/>
                <a:gd name="T2" fmla="*/ 0 w 349"/>
                <a:gd name="T3" fmla="*/ 2147483647 h 148"/>
                <a:gd name="T4" fmla="*/ 2147483647 w 349"/>
                <a:gd name="T5" fmla="*/ 2147483647 h 148"/>
                <a:gd name="T6" fmla="*/ 2147483647 w 349"/>
                <a:gd name="T7" fmla="*/ 2147483647 h 148"/>
                <a:gd name="T8" fmla="*/ 2147483647 w 349"/>
                <a:gd name="T9" fmla="*/ 0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9"/>
                <a:gd name="T16" fmla="*/ 0 h 148"/>
                <a:gd name="T17" fmla="*/ 349 w 349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9" h="148">
                  <a:moveTo>
                    <a:pt x="345" y="0"/>
                  </a:moveTo>
                  <a:lnTo>
                    <a:pt x="0" y="105"/>
                  </a:lnTo>
                  <a:lnTo>
                    <a:pt x="9" y="148"/>
                  </a:lnTo>
                  <a:lnTo>
                    <a:pt x="349" y="101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FFFF99">
                <a:alpha val="56078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51435" tIns="25718" rIns="51435" bIns="25718"/>
            <a:lstStyle/>
            <a:p>
              <a:endParaRPr lang="ru-RU"/>
            </a:p>
          </p:txBody>
        </p:sp>
        <p:sp>
          <p:nvSpPr>
            <p:cNvPr id="32798" name="Text Box 12"/>
            <p:cNvSpPr txBox="1">
              <a:spLocks noChangeArrowheads="1"/>
            </p:cNvSpPr>
            <p:nvPr/>
          </p:nvSpPr>
          <p:spPr bwMode="auto">
            <a:xfrm>
              <a:off x="3214678" y="3733804"/>
              <a:ext cx="1081088" cy="266700"/>
            </a:xfrm>
            <a:prstGeom prst="rect">
              <a:avLst/>
            </a:prstGeom>
            <a:gradFill rotWithShape="1">
              <a:gsLst>
                <a:gs pos="0">
                  <a:srgbClr val="FBE439"/>
                </a:gs>
                <a:gs pos="100000">
                  <a:srgbClr val="FDF5B2"/>
                </a:gs>
              </a:gsLst>
              <a:lin ang="5400000" scaled="1"/>
            </a:gra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1435" tIns="25718" rIns="51435" bIns="25718">
              <a:spAutoFit/>
            </a:bodyPr>
            <a:lstStyle/>
            <a:p>
              <a:pPr algn="ctr"/>
              <a:r>
                <a:rPr lang="ru-RU" sz="1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Уральский</a:t>
              </a:r>
            </a:p>
          </p:txBody>
        </p:sp>
        <p:sp>
          <p:nvSpPr>
            <p:cNvPr id="32799" name="Freeform 15"/>
            <p:cNvSpPr>
              <a:spLocks/>
            </p:cNvSpPr>
            <p:nvPr/>
          </p:nvSpPr>
          <p:spPr bwMode="auto">
            <a:xfrm rot="-3303115">
              <a:off x="655341" y="4219399"/>
              <a:ext cx="732658" cy="1156631"/>
            </a:xfrm>
            <a:custGeom>
              <a:avLst/>
              <a:gdLst>
                <a:gd name="T0" fmla="*/ 2147483647 w 368"/>
                <a:gd name="T1" fmla="*/ 2147483647 h 888"/>
                <a:gd name="T2" fmla="*/ 2147483647 w 368"/>
                <a:gd name="T3" fmla="*/ 2147483647 h 888"/>
                <a:gd name="T4" fmla="*/ 2147483647 w 368"/>
                <a:gd name="T5" fmla="*/ 0 h 888"/>
                <a:gd name="T6" fmla="*/ 0 w 368"/>
                <a:gd name="T7" fmla="*/ 2147483647 h 888"/>
                <a:gd name="T8" fmla="*/ 2147483647 w 368"/>
                <a:gd name="T9" fmla="*/ 2147483647 h 8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8"/>
                <a:gd name="T16" fmla="*/ 0 h 888"/>
                <a:gd name="T17" fmla="*/ 368 w 368"/>
                <a:gd name="T18" fmla="*/ 888 h 8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8" h="888">
                  <a:moveTo>
                    <a:pt x="120" y="880"/>
                  </a:moveTo>
                  <a:lnTo>
                    <a:pt x="368" y="16"/>
                  </a:lnTo>
                  <a:lnTo>
                    <a:pt x="336" y="0"/>
                  </a:lnTo>
                  <a:lnTo>
                    <a:pt x="0" y="888"/>
                  </a:lnTo>
                  <a:lnTo>
                    <a:pt x="120" y="880"/>
                  </a:lnTo>
                  <a:close/>
                </a:path>
              </a:pathLst>
            </a:custGeom>
            <a:solidFill>
              <a:srgbClr val="FFFF99">
                <a:alpha val="56078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51435" tIns="25718" rIns="51435" bIns="25718"/>
            <a:lstStyle/>
            <a:p>
              <a:endParaRPr lang="ru-RU"/>
            </a:p>
          </p:txBody>
        </p:sp>
        <p:sp>
          <p:nvSpPr>
            <p:cNvPr id="32800" name="Freeform 17"/>
            <p:cNvSpPr>
              <a:spLocks/>
            </p:cNvSpPr>
            <p:nvPr/>
          </p:nvSpPr>
          <p:spPr bwMode="auto">
            <a:xfrm rot="-2063119">
              <a:off x="395288" y="4294188"/>
              <a:ext cx="647700" cy="1657350"/>
            </a:xfrm>
            <a:custGeom>
              <a:avLst/>
              <a:gdLst>
                <a:gd name="T0" fmla="*/ 2147483647 w 458"/>
                <a:gd name="T1" fmla="*/ 2147483647 h 1140"/>
                <a:gd name="T2" fmla="*/ 2147483647 w 458"/>
                <a:gd name="T3" fmla="*/ 2147483647 h 1140"/>
                <a:gd name="T4" fmla="*/ 2147483647 w 458"/>
                <a:gd name="T5" fmla="*/ 0 h 1140"/>
                <a:gd name="T6" fmla="*/ 0 w 458"/>
                <a:gd name="T7" fmla="*/ 2147483647 h 1140"/>
                <a:gd name="T8" fmla="*/ 2147483647 w 458"/>
                <a:gd name="T9" fmla="*/ 2147483647 h 1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8"/>
                <a:gd name="T16" fmla="*/ 0 h 1140"/>
                <a:gd name="T17" fmla="*/ 458 w 458"/>
                <a:gd name="T18" fmla="*/ 1140 h 11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8" h="1140">
                  <a:moveTo>
                    <a:pt x="149" y="1130"/>
                  </a:moveTo>
                  <a:lnTo>
                    <a:pt x="458" y="26"/>
                  </a:lnTo>
                  <a:lnTo>
                    <a:pt x="441" y="0"/>
                  </a:lnTo>
                  <a:lnTo>
                    <a:pt x="0" y="1140"/>
                  </a:lnTo>
                  <a:lnTo>
                    <a:pt x="149" y="1130"/>
                  </a:lnTo>
                  <a:close/>
                </a:path>
              </a:pathLst>
            </a:custGeom>
            <a:solidFill>
              <a:srgbClr val="FFFF99">
                <a:alpha val="56078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51435" tIns="25718" rIns="51435" bIns="25718"/>
            <a:lstStyle/>
            <a:p>
              <a:endParaRPr lang="ru-RU"/>
            </a:p>
          </p:txBody>
        </p:sp>
        <p:sp>
          <p:nvSpPr>
            <p:cNvPr id="32801" name="Text Box 18"/>
            <p:cNvSpPr txBox="1">
              <a:spLocks noChangeArrowheads="1"/>
            </p:cNvSpPr>
            <p:nvPr/>
          </p:nvSpPr>
          <p:spPr bwMode="auto">
            <a:xfrm>
              <a:off x="225425" y="5878513"/>
              <a:ext cx="1441450" cy="266700"/>
            </a:xfrm>
            <a:prstGeom prst="rect">
              <a:avLst/>
            </a:prstGeom>
            <a:gradFill rotWithShape="1">
              <a:gsLst>
                <a:gs pos="0">
                  <a:srgbClr val="FBE439"/>
                </a:gs>
                <a:gs pos="100000">
                  <a:srgbClr val="FDF5B2"/>
                </a:gs>
              </a:gsLst>
              <a:lin ang="5400000" scaled="1"/>
            </a:gra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1435" tIns="25718" rIns="51435" bIns="25718">
              <a:spAutoFit/>
            </a:bodyPr>
            <a:lstStyle/>
            <a:p>
              <a:pPr algn="ctr"/>
              <a:r>
                <a:rPr lang="ru-RU" sz="1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Чеченский</a:t>
              </a:r>
            </a:p>
          </p:txBody>
        </p:sp>
        <p:sp>
          <p:nvSpPr>
            <p:cNvPr id="32802" name="Freeform 19"/>
            <p:cNvSpPr>
              <a:spLocks/>
            </p:cNvSpPr>
            <p:nvPr/>
          </p:nvSpPr>
          <p:spPr bwMode="auto">
            <a:xfrm rot="-499424">
              <a:off x="3524296" y="4508500"/>
              <a:ext cx="457200" cy="1282700"/>
            </a:xfrm>
            <a:custGeom>
              <a:avLst/>
              <a:gdLst>
                <a:gd name="T0" fmla="*/ 2147483647 w 289"/>
                <a:gd name="T1" fmla="*/ 2147483647 h 808"/>
                <a:gd name="T2" fmla="*/ 2147483647 w 289"/>
                <a:gd name="T3" fmla="*/ 2147483647 h 808"/>
                <a:gd name="T4" fmla="*/ 0 w 289"/>
                <a:gd name="T5" fmla="*/ 0 h 808"/>
                <a:gd name="T6" fmla="*/ 2147483647 w 289"/>
                <a:gd name="T7" fmla="*/ 2147483647 h 808"/>
                <a:gd name="T8" fmla="*/ 2147483647 w 289"/>
                <a:gd name="T9" fmla="*/ 2147483647 h 8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9"/>
                <a:gd name="T16" fmla="*/ 0 h 808"/>
                <a:gd name="T17" fmla="*/ 289 w 289"/>
                <a:gd name="T18" fmla="*/ 808 h 8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9" h="808">
                  <a:moveTo>
                    <a:pt x="289" y="754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200" y="808"/>
                  </a:lnTo>
                  <a:lnTo>
                    <a:pt x="289" y="754"/>
                  </a:lnTo>
                  <a:close/>
                </a:path>
              </a:pathLst>
            </a:custGeom>
            <a:solidFill>
              <a:srgbClr val="FFFF99">
                <a:alpha val="56078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51435" tIns="25718" rIns="51435" bIns="25718"/>
            <a:lstStyle/>
            <a:p>
              <a:endParaRPr lang="ru-RU"/>
            </a:p>
          </p:txBody>
        </p:sp>
        <p:sp>
          <p:nvSpPr>
            <p:cNvPr id="32803" name="Text Box 20"/>
            <p:cNvSpPr txBox="1">
              <a:spLocks noChangeArrowheads="1"/>
            </p:cNvSpPr>
            <p:nvPr/>
          </p:nvSpPr>
          <p:spPr bwMode="auto">
            <a:xfrm>
              <a:off x="3629029" y="5661025"/>
              <a:ext cx="1514475" cy="268288"/>
            </a:xfrm>
            <a:prstGeom prst="rect">
              <a:avLst/>
            </a:prstGeom>
            <a:gradFill rotWithShape="1">
              <a:gsLst>
                <a:gs pos="0">
                  <a:srgbClr val="FBE439"/>
                </a:gs>
                <a:gs pos="100000">
                  <a:srgbClr val="FDF5B2"/>
                </a:gs>
              </a:gsLst>
              <a:lin ang="5400000" scaled="1"/>
            </a:gra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1435" tIns="25718" rIns="51435" bIns="25718">
              <a:spAutoFit/>
            </a:bodyPr>
            <a:lstStyle/>
            <a:p>
              <a:pPr algn="ctr"/>
              <a:r>
                <a:rPr lang="ru-RU" sz="1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Новосибирский</a:t>
              </a:r>
            </a:p>
          </p:txBody>
        </p:sp>
        <p:sp>
          <p:nvSpPr>
            <p:cNvPr id="32804" name="Freeform 25"/>
            <p:cNvSpPr>
              <a:spLocks/>
            </p:cNvSpPr>
            <p:nvPr/>
          </p:nvSpPr>
          <p:spPr bwMode="auto">
            <a:xfrm rot="5400000">
              <a:off x="6066632" y="2944019"/>
              <a:ext cx="836612" cy="368300"/>
            </a:xfrm>
            <a:custGeom>
              <a:avLst/>
              <a:gdLst>
                <a:gd name="T0" fmla="*/ 0 w 528"/>
                <a:gd name="T1" fmla="*/ 2147483647 h 232"/>
                <a:gd name="T2" fmla="*/ 2147483647 w 528"/>
                <a:gd name="T3" fmla="*/ 2147483647 h 232"/>
                <a:gd name="T4" fmla="*/ 2147483647 w 528"/>
                <a:gd name="T5" fmla="*/ 2147483647 h 232"/>
                <a:gd name="T6" fmla="*/ 0 w 528"/>
                <a:gd name="T7" fmla="*/ 0 h 232"/>
                <a:gd name="T8" fmla="*/ 0 w 528"/>
                <a:gd name="T9" fmla="*/ 2147483647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232"/>
                <a:gd name="T17" fmla="*/ 528 w 528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232">
                  <a:moveTo>
                    <a:pt x="0" y="104"/>
                  </a:moveTo>
                  <a:lnTo>
                    <a:pt x="528" y="232"/>
                  </a:lnTo>
                  <a:lnTo>
                    <a:pt x="504" y="184"/>
                  </a:lnTo>
                  <a:lnTo>
                    <a:pt x="0" y="0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FFFF99">
                <a:alpha val="56078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51435" tIns="25718" rIns="51435" bIns="25718"/>
            <a:lstStyle/>
            <a:p>
              <a:endParaRPr lang="ru-RU"/>
            </a:p>
          </p:txBody>
        </p:sp>
        <p:sp>
          <p:nvSpPr>
            <p:cNvPr id="32805" name="Text Box 26"/>
            <p:cNvSpPr txBox="1">
              <a:spLocks noChangeArrowheads="1"/>
            </p:cNvSpPr>
            <p:nvPr/>
          </p:nvSpPr>
          <p:spPr bwMode="auto">
            <a:xfrm>
              <a:off x="6227763" y="2563813"/>
              <a:ext cx="1222375" cy="268287"/>
            </a:xfrm>
            <a:prstGeom prst="rect">
              <a:avLst/>
            </a:prstGeom>
            <a:gradFill rotWithShape="1">
              <a:gsLst>
                <a:gs pos="0">
                  <a:srgbClr val="FBE439"/>
                </a:gs>
                <a:gs pos="100000">
                  <a:srgbClr val="FDF5B2"/>
                </a:gs>
              </a:gsLst>
              <a:lin ang="5400000" scaled="1"/>
            </a:gra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1435" tIns="25718" rIns="51435" bIns="25718">
              <a:spAutoFit/>
            </a:bodyPr>
            <a:lstStyle/>
            <a:p>
              <a:pPr algn="ctr"/>
              <a:r>
                <a:rPr lang="ru-RU" sz="1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Якутский</a:t>
              </a:r>
            </a:p>
          </p:txBody>
        </p:sp>
        <p:sp>
          <p:nvSpPr>
            <p:cNvPr id="32806" name="Oval 32"/>
            <p:cNvSpPr>
              <a:spLocks noChangeArrowheads="1"/>
            </p:cNvSpPr>
            <p:nvPr/>
          </p:nvSpPr>
          <p:spPr bwMode="auto">
            <a:xfrm>
              <a:off x="539750" y="4006850"/>
              <a:ext cx="146050" cy="144463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51435" tIns="25718" rIns="51435" bIns="25718" anchor="ctr"/>
            <a:lstStyle/>
            <a:p>
              <a:endParaRPr lang="ru-RU" sz="1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07" name="Oval 34"/>
            <p:cNvSpPr>
              <a:spLocks noChangeArrowheads="1"/>
            </p:cNvSpPr>
            <p:nvPr/>
          </p:nvSpPr>
          <p:spPr bwMode="auto">
            <a:xfrm>
              <a:off x="468313" y="4221163"/>
              <a:ext cx="147637" cy="144462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51435" tIns="25718" rIns="51435" bIns="25718" anchor="ctr"/>
            <a:lstStyle/>
            <a:p>
              <a:endParaRPr lang="ru-RU" sz="1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08" name="Oval 35"/>
            <p:cNvSpPr>
              <a:spLocks noChangeArrowheads="1"/>
            </p:cNvSpPr>
            <p:nvPr/>
          </p:nvSpPr>
          <p:spPr bwMode="auto">
            <a:xfrm>
              <a:off x="685800" y="4148138"/>
              <a:ext cx="144463" cy="149225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51435" tIns="25718" rIns="51435" bIns="25718" anchor="ctr"/>
            <a:lstStyle/>
            <a:p>
              <a:endParaRPr lang="ru-RU" sz="1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09" name="Oval 37"/>
            <p:cNvSpPr>
              <a:spLocks noChangeArrowheads="1"/>
            </p:cNvSpPr>
            <p:nvPr/>
          </p:nvSpPr>
          <p:spPr bwMode="auto">
            <a:xfrm>
              <a:off x="2652713" y="3897313"/>
              <a:ext cx="146050" cy="149225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51435" tIns="25718" rIns="51435" bIns="25718" anchor="ctr"/>
            <a:lstStyle/>
            <a:p>
              <a:endParaRPr lang="ru-RU" sz="1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10" name="Oval 38"/>
            <p:cNvSpPr>
              <a:spLocks noChangeArrowheads="1"/>
            </p:cNvSpPr>
            <p:nvPr/>
          </p:nvSpPr>
          <p:spPr bwMode="auto">
            <a:xfrm>
              <a:off x="3365500" y="4394200"/>
              <a:ext cx="144463" cy="144463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51435" tIns="25718" rIns="51435" bIns="25718" anchor="ctr"/>
            <a:lstStyle/>
            <a:p>
              <a:endParaRPr lang="ru-RU" sz="1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11" name="Oval 42"/>
            <p:cNvSpPr>
              <a:spLocks noChangeArrowheads="1"/>
            </p:cNvSpPr>
            <p:nvPr/>
          </p:nvSpPr>
          <p:spPr bwMode="auto">
            <a:xfrm>
              <a:off x="6300788" y="3502025"/>
              <a:ext cx="147637" cy="144463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51435" tIns="25718" rIns="51435" bIns="25718" anchor="ctr"/>
            <a:lstStyle/>
            <a:p>
              <a:endParaRPr lang="ru-RU" sz="1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12" name="Freeform 8"/>
            <p:cNvSpPr>
              <a:spLocks/>
            </p:cNvSpPr>
            <p:nvPr/>
          </p:nvSpPr>
          <p:spPr bwMode="auto">
            <a:xfrm rot="7350094">
              <a:off x="1285875" y="2224088"/>
              <a:ext cx="234950" cy="1314450"/>
            </a:xfrm>
            <a:custGeom>
              <a:avLst/>
              <a:gdLst>
                <a:gd name="T0" fmla="*/ 0 w 120"/>
                <a:gd name="T1" fmla="*/ 2147483647 h 954"/>
                <a:gd name="T2" fmla="*/ 2147483647 w 120"/>
                <a:gd name="T3" fmla="*/ 2147483647 h 954"/>
                <a:gd name="T4" fmla="*/ 2147483647 w 120"/>
                <a:gd name="T5" fmla="*/ 2147483647 h 954"/>
                <a:gd name="T6" fmla="*/ 2147483647 w 120"/>
                <a:gd name="T7" fmla="*/ 0 h 954"/>
                <a:gd name="T8" fmla="*/ 0 w 120"/>
                <a:gd name="T9" fmla="*/ 2147483647 h 9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954"/>
                <a:gd name="T17" fmla="*/ 120 w 120"/>
                <a:gd name="T18" fmla="*/ 954 h 9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954">
                  <a:moveTo>
                    <a:pt x="0" y="48"/>
                  </a:moveTo>
                  <a:lnTo>
                    <a:pt x="69" y="954"/>
                  </a:lnTo>
                  <a:lnTo>
                    <a:pt x="113" y="952"/>
                  </a:lnTo>
                  <a:lnTo>
                    <a:pt x="120" y="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FF99">
                <a:alpha val="56078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51435" tIns="25718" rIns="51435" bIns="25718"/>
            <a:lstStyle/>
            <a:p>
              <a:endParaRPr lang="ru-RU"/>
            </a:p>
          </p:txBody>
        </p:sp>
        <p:sp>
          <p:nvSpPr>
            <p:cNvPr id="32813" name="Text Box 9"/>
            <p:cNvSpPr txBox="1">
              <a:spLocks noChangeArrowheads="1"/>
            </p:cNvSpPr>
            <p:nvPr/>
          </p:nvSpPr>
          <p:spPr bwMode="auto">
            <a:xfrm>
              <a:off x="1489064" y="3071813"/>
              <a:ext cx="1511300" cy="289769"/>
            </a:xfrm>
            <a:prstGeom prst="rect">
              <a:avLst/>
            </a:prstGeom>
            <a:gradFill rotWithShape="1">
              <a:gsLst>
                <a:gs pos="0">
                  <a:srgbClr val="FBE439"/>
                </a:gs>
                <a:gs pos="100000">
                  <a:srgbClr val="FDF5B2"/>
                </a:gs>
              </a:gsLst>
              <a:lin ang="5400000" scaled="1"/>
            </a:gra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1435" tIns="25718" rIns="51435" bIns="25718">
              <a:spAutoFit/>
            </a:bodyPr>
            <a:lstStyle/>
            <a:p>
              <a:pPr algn="ctr"/>
              <a:r>
                <a:rPr lang="ru-RU"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Белорусский</a:t>
              </a:r>
            </a:p>
          </p:txBody>
        </p:sp>
        <p:sp>
          <p:nvSpPr>
            <p:cNvPr id="32814" name="Freeform 11"/>
            <p:cNvSpPr>
              <a:spLocks/>
            </p:cNvSpPr>
            <p:nvPr/>
          </p:nvSpPr>
          <p:spPr bwMode="auto">
            <a:xfrm rot="-2861515">
              <a:off x="1948021" y="3595793"/>
              <a:ext cx="555625" cy="236537"/>
            </a:xfrm>
            <a:custGeom>
              <a:avLst/>
              <a:gdLst>
                <a:gd name="T0" fmla="*/ 2147483647 w 349"/>
                <a:gd name="T1" fmla="*/ 0 h 148"/>
                <a:gd name="T2" fmla="*/ 0 w 349"/>
                <a:gd name="T3" fmla="*/ 2147483647 h 148"/>
                <a:gd name="T4" fmla="*/ 2147483647 w 349"/>
                <a:gd name="T5" fmla="*/ 2147483647 h 148"/>
                <a:gd name="T6" fmla="*/ 2147483647 w 349"/>
                <a:gd name="T7" fmla="*/ 2147483647 h 148"/>
                <a:gd name="T8" fmla="*/ 2147483647 w 349"/>
                <a:gd name="T9" fmla="*/ 0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9"/>
                <a:gd name="T16" fmla="*/ 0 h 148"/>
                <a:gd name="T17" fmla="*/ 349 w 349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9" h="148">
                  <a:moveTo>
                    <a:pt x="345" y="0"/>
                  </a:moveTo>
                  <a:lnTo>
                    <a:pt x="0" y="105"/>
                  </a:lnTo>
                  <a:lnTo>
                    <a:pt x="9" y="148"/>
                  </a:lnTo>
                  <a:lnTo>
                    <a:pt x="349" y="101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FFFF99">
                <a:alpha val="56078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51435" tIns="25718" rIns="51435" bIns="25718"/>
            <a:lstStyle/>
            <a:p>
              <a:endParaRPr lang="ru-RU"/>
            </a:p>
          </p:txBody>
        </p:sp>
        <p:sp>
          <p:nvSpPr>
            <p:cNvPr id="32815" name="Text Box 12"/>
            <p:cNvSpPr txBox="1">
              <a:spLocks noChangeArrowheads="1"/>
            </p:cNvSpPr>
            <p:nvPr/>
          </p:nvSpPr>
          <p:spPr bwMode="auto">
            <a:xfrm>
              <a:off x="2214546" y="3448052"/>
              <a:ext cx="1081087" cy="266700"/>
            </a:xfrm>
            <a:prstGeom prst="rect">
              <a:avLst/>
            </a:prstGeom>
            <a:gradFill rotWithShape="1">
              <a:gsLst>
                <a:gs pos="0">
                  <a:srgbClr val="FBE439"/>
                </a:gs>
                <a:gs pos="100000">
                  <a:srgbClr val="FDF5B2"/>
                </a:gs>
              </a:gsLst>
              <a:lin ang="5400000" scaled="1"/>
            </a:gra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1435" tIns="25718" rIns="51435" bIns="25718">
              <a:spAutoFit/>
            </a:bodyPr>
            <a:lstStyle/>
            <a:p>
              <a:pPr algn="ctr"/>
              <a:r>
                <a:rPr lang="ru-RU" sz="1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Пензенский</a:t>
              </a:r>
            </a:p>
          </p:txBody>
        </p:sp>
        <p:sp>
          <p:nvSpPr>
            <p:cNvPr id="32816" name="Freeform 25"/>
            <p:cNvSpPr>
              <a:spLocks/>
            </p:cNvSpPr>
            <p:nvPr/>
          </p:nvSpPr>
          <p:spPr bwMode="auto">
            <a:xfrm rot="5400000">
              <a:off x="4979988" y="4092575"/>
              <a:ext cx="838200" cy="368300"/>
            </a:xfrm>
            <a:custGeom>
              <a:avLst/>
              <a:gdLst>
                <a:gd name="T0" fmla="*/ 0 w 528"/>
                <a:gd name="T1" fmla="*/ 2147483647 h 232"/>
                <a:gd name="T2" fmla="*/ 2147483647 w 528"/>
                <a:gd name="T3" fmla="*/ 2147483647 h 232"/>
                <a:gd name="T4" fmla="*/ 2147483647 w 528"/>
                <a:gd name="T5" fmla="*/ 2147483647 h 232"/>
                <a:gd name="T6" fmla="*/ 0 w 528"/>
                <a:gd name="T7" fmla="*/ 0 h 232"/>
                <a:gd name="T8" fmla="*/ 0 w 528"/>
                <a:gd name="T9" fmla="*/ 2147483647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232"/>
                <a:gd name="T17" fmla="*/ 528 w 528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232">
                  <a:moveTo>
                    <a:pt x="0" y="104"/>
                  </a:moveTo>
                  <a:lnTo>
                    <a:pt x="528" y="232"/>
                  </a:lnTo>
                  <a:lnTo>
                    <a:pt x="504" y="184"/>
                  </a:lnTo>
                  <a:lnTo>
                    <a:pt x="0" y="0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FFFF99">
                <a:alpha val="56078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51435" tIns="25718" rIns="51435" bIns="25718"/>
            <a:lstStyle/>
            <a:p>
              <a:endParaRPr lang="ru-RU"/>
            </a:p>
          </p:txBody>
        </p:sp>
        <p:sp>
          <p:nvSpPr>
            <p:cNvPr id="32817" name="Text Box 26"/>
            <p:cNvSpPr txBox="1">
              <a:spLocks noChangeArrowheads="1"/>
            </p:cNvSpPr>
            <p:nvPr/>
          </p:nvSpPr>
          <p:spPr bwMode="auto">
            <a:xfrm>
              <a:off x="5357813" y="3643313"/>
              <a:ext cx="1222375" cy="266700"/>
            </a:xfrm>
            <a:prstGeom prst="rect">
              <a:avLst/>
            </a:prstGeom>
            <a:gradFill rotWithShape="1">
              <a:gsLst>
                <a:gs pos="0">
                  <a:srgbClr val="FBE439"/>
                </a:gs>
                <a:gs pos="100000">
                  <a:srgbClr val="FDF5B2"/>
                </a:gs>
              </a:gsLst>
              <a:lin ang="5400000" scaled="1"/>
            </a:gra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1435" tIns="25718" rIns="51435" bIns="25718">
              <a:spAutoFit/>
            </a:bodyPr>
            <a:lstStyle/>
            <a:p>
              <a:pPr algn="ctr"/>
              <a:r>
                <a:rPr lang="ru-RU" sz="1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Бурятский</a:t>
              </a:r>
            </a:p>
          </p:txBody>
        </p:sp>
        <p:sp>
          <p:nvSpPr>
            <p:cNvPr id="32818" name="Oval 32"/>
            <p:cNvSpPr>
              <a:spLocks noChangeArrowheads="1"/>
            </p:cNvSpPr>
            <p:nvPr/>
          </p:nvSpPr>
          <p:spPr bwMode="auto">
            <a:xfrm>
              <a:off x="785813" y="2500313"/>
              <a:ext cx="144462" cy="144462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51435" tIns="25718" rIns="51435" bIns="25718" anchor="ctr"/>
            <a:lstStyle/>
            <a:p>
              <a:endParaRPr lang="ru-RU" sz="1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19" name="Oval 37"/>
            <p:cNvSpPr>
              <a:spLocks noChangeArrowheads="1"/>
            </p:cNvSpPr>
            <p:nvPr/>
          </p:nvSpPr>
          <p:spPr bwMode="auto">
            <a:xfrm>
              <a:off x="2000250" y="3929063"/>
              <a:ext cx="144463" cy="147637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51435" tIns="25718" rIns="51435" bIns="25718" anchor="ctr"/>
            <a:lstStyle/>
            <a:p>
              <a:endParaRPr lang="ru-RU" sz="1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20" name="Oval 42"/>
            <p:cNvSpPr>
              <a:spLocks noChangeArrowheads="1"/>
            </p:cNvSpPr>
            <p:nvPr/>
          </p:nvSpPr>
          <p:spPr bwMode="auto">
            <a:xfrm>
              <a:off x="5143500" y="4643438"/>
              <a:ext cx="147638" cy="144462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51435" tIns="25718" rIns="51435" bIns="25718" anchor="ctr"/>
            <a:lstStyle/>
            <a:p>
              <a:endParaRPr lang="ru-RU" sz="1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21" name="Freeform 25"/>
            <p:cNvSpPr>
              <a:spLocks/>
            </p:cNvSpPr>
            <p:nvPr/>
          </p:nvSpPr>
          <p:spPr bwMode="auto">
            <a:xfrm rot="5400000">
              <a:off x="4122738" y="4378325"/>
              <a:ext cx="838200" cy="368300"/>
            </a:xfrm>
            <a:custGeom>
              <a:avLst/>
              <a:gdLst>
                <a:gd name="T0" fmla="*/ 0 w 528"/>
                <a:gd name="T1" fmla="*/ 2147483647 h 232"/>
                <a:gd name="T2" fmla="*/ 2147483647 w 528"/>
                <a:gd name="T3" fmla="*/ 2147483647 h 232"/>
                <a:gd name="T4" fmla="*/ 2147483647 w 528"/>
                <a:gd name="T5" fmla="*/ 2147483647 h 232"/>
                <a:gd name="T6" fmla="*/ 0 w 528"/>
                <a:gd name="T7" fmla="*/ 0 h 232"/>
                <a:gd name="T8" fmla="*/ 0 w 528"/>
                <a:gd name="T9" fmla="*/ 2147483647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232"/>
                <a:gd name="T17" fmla="*/ 528 w 528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232">
                  <a:moveTo>
                    <a:pt x="0" y="104"/>
                  </a:moveTo>
                  <a:lnTo>
                    <a:pt x="528" y="232"/>
                  </a:lnTo>
                  <a:lnTo>
                    <a:pt x="504" y="184"/>
                  </a:lnTo>
                  <a:lnTo>
                    <a:pt x="0" y="0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FFFF99">
                <a:alpha val="56078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51435" tIns="25718" rIns="51435" bIns="25718"/>
            <a:lstStyle/>
            <a:p>
              <a:endParaRPr lang="ru-RU"/>
            </a:p>
          </p:txBody>
        </p:sp>
        <p:sp>
          <p:nvSpPr>
            <p:cNvPr id="32822" name="Oval 42"/>
            <p:cNvSpPr>
              <a:spLocks noChangeArrowheads="1"/>
            </p:cNvSpPr>
            <p:nvPr/>
          </p:nvSpPr>
          <p:spPr bwMode="auto">
            <a:xfrm>
              <a:off x="4357688" y="4929188"/>
              <a:ext cx="147637" cy="144462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51435" tIns="25718" rIns="51435" bIns="25718" anchor="ctr"/>
            <a:lstStyle/>
            <a:p>
              <a:endParaRPr lang="ru-RU" sz="1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23" name="Text Box 26"/>
            <p:cNvSpPr txBox="1">
              <a:spLocks noChangeArrowheads="1"/>
            </p:cNvSpPr>
            <p:nvPr/>
          </p:nvSpPr>
          <p:spPr bwMode="auto">
            <a:xfrm>
              <a:off x="4206881" y="4090994"/>
              <a:ext cx="1222375" cy="266700"/>
            </a:xfrm>
            <a:prstGeom prst="rect">
              <a:avLst/>
            </a:prstGeom>
            <a:gradFill rotWithShape="1">
              <a:gsLst>
                <a:gs pos="0">
                  <a:srgbClr val="FBE439"/>
                </a:gs>
                <a:gs pos="100000">
                  <a:srgbClr val="FDF5B2"/>
                </a:gs>
              </a:gsLst>
              <a:lin ang="5400000" scaled="1"/>
            </a:gra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1435" tIns="25718" rIns="51435" bIns="25718">
              <a:spAutoFit/>
            </a:bodyPr>
            <a:lstStyle/>
            <a:p>
              <a:pPr algn="ctr"/>
              <a:r>
                <a:rPr lang="ru-RU" sz="1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Барнаульский</a:t>
              </a:r>
            </a:p>
          </p:txBody>
        </p:sp>
        <p:sp>
          <p:nvSpPr>
            <p:cNvPr id="32824" name="Text Box 16"/>
            <p:cNvSpPr txBox="1">
              <a:spLocks noChangeArrowheads="1"/>
            </p:cNvSpPr>
            <p:nvPr/>
          </p:nvSpPr>
          <p:spPr bwMode="auto">
            <a:xfrm>
              <a:off x="292322" y="5214951"/>
              <a:ext cx="1439862" cy="266700"/>
            </a:xfrm>
            <a:prstGeom prst="rect">
              <a:avLst/>
            </a:prstGeom>
            <a:gradFill rotWithShape="1">
              <a:gsLst>
                <a:gs pos="0">
                  <a:srgbClr val="FBE439"/>
                </a:gs>
                <a:gs pos="100000">
                  <a:srgbClr val="FDF5B2"/>
                </a:gs>
              </a:gsLst>
              <a:lin ang="5400000" scaled="1"/>
            </a:gra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1435" tIns="25718" rIns="51435" bIns="25718">
              <a:spAutoFit/>
            </a:bodyPr>
            <a:lstStyle/>
            <a:p>
              <a:pPr algn="ctr"/>
              <a:r>
                <a:rPr lang="ru-RU" sz="1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Пятигорский</a:t>
              </a:r>
            </a:p>
          </p:txBody>
        </p:sp>
      </p:grpSp>
      <p:sp>
        <p:nvSpPr>
          <p:cNvPr id="58" name="Прямоугольник 57"/>
          <p:cNvSpPr/>
          <p:nvPr/>
        </p:nvSpPr>
        <p:spPr>
          <a:xfrm>
            <a:off x="1460500" y="285750"/>
            <a:ext cx="5156200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Опорные пункты ВИР  </a:t>
            </a:r>
            <a:endParaRPr lang="ru-RU" sz="3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2" name="Freeform 11"/>
          <p:cNvSpPr>
            <a:spLocks/>
          </p:cNvSpPr>
          <p:nvPr/>
        </p:nvSpPr>
        <p:spPr bwMode="auto">
          <a:xfrm rot="3249185">
            <a:off x="1857375" y="4603750"/>
            <a:ext cx="554038" cy="217488"/>
          </a:xfrm>
          <a:custGeom>
            <a:avLst/>
            <a:gdLst>
              <a:gd name="T0" fmla="*/ 2147483647 w 349"/>
              <a:gd name="T1" fmla="*/ 0 h 148"/>
              <a:gd name="T2" fmla="*/ 0 w 349"/>
              <a:gd name="T3" fmla="*/ 2147483647 h 148"/>
              <a:gd name="T4" fmla="*/ 2147483647 w 349"/>
              <a:gd name="T5" fmla="*/ 2147483647 h 148"/>
              <a:gd name="T6" fmla="*/ 2147483647 w 349"/>
              <a:gd name="T7" fmla="*/ 2147483647 h 148"/>
              <a:gd name="T8" fmla="*/ 2147483647 w 349"/>
              <a:gd name="T9" fmla="*/ 0 h 1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9"/>
              <a:gd name="T16" fmla="*/ 0 h 148"/>
              <a:gd name="T17" fmla="*/ 349 w 349"/>
              <a:gd name="T18" fmla="*/ 148 h 1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9" h="148">
                <a:moveTo>
                  <a:pt x="345" y="0"/>
                </a:moveTo>
                <a:lnTo>
                  <a:pt x="0" y="105"/>
                </a:lnTo>
                <a:lnTo>
                  <a:pt x="9" y="148"/>
                </a:lnTo>
                <a:lnTo>
                  <a:pt x="349" y="101"/>
                </a:lnTo>
                <a:lnTo>
                  <a:pt x="345" y="0"/>
                </a:lnTo>
                <a:close/>
              </a:path>
            </a:pathLst>
          </a:custGeom>
          <a:solidFill>
            <a:srgbClr val="FFFF99">
              <a:alpha val="56078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1435" tIns="25718" rIns="51435" bIns="25718"/>
          <a:lstStyle/>
          <a:p>
            <a:endParaRPr lang="ru-RU"/>
          </a:p>
        </p:txBody>
      </p:sp>
      <p:sp>
        <p:nvSpPr>
          <p:cNvPr id="32773" name="Oval 37"/>
          <p:cNvSpPr>
            <a:spLocks noChangeArrowheads="1"/>
          </p:cNvSpPr>
          <p:nvPr/>
        </p:nvSpPr>
        <p:spPr bwMode="auto">
          <a:xfrm>
            <a:off x="1785938" y="4429125"/>
            <a:ext cx="144462" cy="138113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wrap="none" lIns="51435" tIns="25718" rIns="51435" bIns="25718" anchor="ctr"/>
          <a:lstStyle/>
          <a:p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 Box 12"/>
          <p:cNvSpPr txBox="1">
            <a:spLocks noChangeArrowheads="1"/>
          </p:cNvSpPr>
          <p:nvPr/>
        </p:nvSpPr>
        <p:spPr bwMode="auto">
          <a:xfrm>
            <a:off x="1857375" y="4805363"/>
            <a:ext cx="1571625" cy="266700"/>
          </a:xfrm>
          <a:prstGeom prst="rect">
            <a:avLst/>
          </a:prstGeom>
          <a:gradFill rotWithShape="1">
            <a:gsLst>
              <a:gs pos="0">
                <a:srgbClr val="FBE439"/>
              </a:gs>
              <a:gs pos="100000">
                <a:srgbClr val="FDF5B2"/>
              </a:gs>
            </a:gsLst>
            <a:lin ang="5400000" scaled="1"/>
          </a:gradFill>
          <a:ln w="19050" algn="ctr">
            <a:solidFill>
              <a:srgbClr val="000000"/>
            </a:solidFill>
            <a:miter lim="800000"/>
            <a:headEnd/>
            <a:tailEnd/>
          </a:ln>
        </p:spPr>
        <p:txBody>
          <a:bodyPr lIns="51435" tIns="25718" rIns="51435" bIns="25718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Актюбинский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572250" y="6072188"/>
            <a:ext cx="25717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 опорных пунктов</a:t>
            </a:r>
          </a:p>
        </p:txBody>
      </p:sp>
    </p:spTree>
    <p:extLst>
      <p:ext uri="{BB962C8B-B14F-4D97-AF65-F5344CB8AC3E}">
        <p14:creationId xmlns:p14="http://schemas.microsoft.com/office/powerpoint/2010/main" val="58504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SCN2263_0.tmp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176" t="24425" r="1175" b="30455"/>
          <a:stretch>
            <a:fillRect/>
          </a:stretch>
        </p:blipFill>
        <p:spPr>
          <a:xfrm>
            <a:off x="467544" y="1268760"/>
            <a:ext cx="8208912" cy="47525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576" y="260648"/>
            <a:ext cx="6120680" cy="857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2012 г. на низкотемпературное хранение в ГНУ ВИР заложено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15193</a:t>
            </a:r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образца семян</a:t>
            </a:r>
            <a:endParaRPr lang="ru-RU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757594"/>
              </p:ext>
            </p:extLst>
          </p:nvPr>
        </p:nvGraphicFramePr>
        <p:xfrm>
          <a:off x="457200" y="1339200"/>
          <a:ext cx="8219256" cy="4682088"/>
        </p:xfrm>
        <a:graphic>
          <a:graphicData uri="http://schemas.openxmlformats.org/drawingml/2006/table">
            <a:tbl>
              <a:tblPr/>
              <a:tblGrid>
                <a:gridCol w="3394720"/>
                <a:gridCol w="1584176"/>
                <a:gridCol w="1656184"/>
                <a:gridCol w="1584176"/>
              </a:tblGrid>
              <a:tr h="28179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ГРР</a:t>
                      </a:r>
                      <a:endParaRPr lang="ru-RU" sz="1600" dirty="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Сдано на хранение.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ВИР-Центр с 01.10.11 г. по 30.09.12 г.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44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оперативное хранение при +4</a:t>
                      </a: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</a:t>
                      </a: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оперативное хранение при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</a:t>
                      </a: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</a:t>
                      </a: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длительное хранение при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</a:t>
                      </a: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</a:t>
                      </a: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</a:tr>
              <a:tr h="292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</a:tr>
              <a:tr h="153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Пшениц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958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933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</a:tr>
              <a:tr h="153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Овса, ржи и ячменя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976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2040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</a:tr>
              <a:tr h="153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Крупяных культур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1092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</a:tr>
              <a:tr h="153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Зерновых бобовых 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1102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1036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789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</a:tr>
              <a:tr h="153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Овощных и бахчевых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532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</a:tr>
              <a:tr h="153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Масличных и прядильных культур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1010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817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</a:tr>
              <a:tr h="153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Многолетних кормовых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1408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728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</a:tr>
              <a:tr h="153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Картофеля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</a:tr>
              <a:tr h="153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Плодовых культур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</a:tr>
              <a:tr h="153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ЛДХГР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</a:tr>
              <a:tr h="128087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на оперативном хранении</a:t>
                      </a:r>
                      <a:r>
                        <a:rPr lang="en-US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</a:t>
                      </a: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7412</a:t>
                      </a:r>
                      <a:endParaRPr lang="ru-RU" sz="1600" b="1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8087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на длительном хранении                   7781</a:t>
                      </a:r>
                      <a:endParaRPr lang="ru-RU" sz="1600" b="1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8087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                                                         15193</a:t>
                      </a:r>
                      <a:endParaRPr lang="ru-RU" sz="1600" b="1" dirty="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39" marR="5763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27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Презента_0.tmp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1268760"/>
            <a:ext cx="8928992" cy="511256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2844" y="571480"/>
            <a:ext cx="8858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/>
              <a:t>                  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7158" y="3357562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332656"/>
            <a:ext cx="59046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низкотемпературных хранилищах ГНУ ВИР на 01.11.2012 г. находится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277300</a:t>
            </a:r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образцов</a:t>
            </a:r>
            <a:endParaRPr lang="ru-RU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021679"/>
              </p:ext>
            </p:extLst>
          </p:nvPr>
        </p:nvGraphicFramePr>
        <p:xfrm>
          <a:off x="134219" y="1196752"/>
          <a:ext cx="8902277" cy="5212080"/>
        </p:xfrm>
        <a:graphic>
          <a:graphicData uri="http://schemas.openxmlformats.org/drawingml/2006/table">
            <a:tbl>
              <a:tblPr/>
              <a:tblGrid>
                <a:gridCol w="3573685"/>
                <a:gridCol w="1800200"/>
                <a:gridCol w="1800200"/>
                <a:gridCol w="1728192"/>
              </a:tblGrid>
              <a:tr h="28575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ГРР</a:t>
                      </a:r>
                      <a:endParaRPr lang="ru-RU" sz="1800" dirty="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Находилось на хранении в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ВИР-Центре на 01.10.12 г.</a:t>
                      </a:r>
                      <a:endParaRPr lang="ru-RU" sz="1800" dirty="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оперативном хранении при +4</a:t>
                      </a: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</a:t>
                      </a: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оперативном хранении при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</a:t>
                      </a: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</a:t>
                      </a: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длительном хранении при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-10</a:t>
                      </a: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</a:t>
                      </a: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Пшениц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14419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7469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8827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Овса, ржи и ячменя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14538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9176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12529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Крупяных культур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25684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r>
                        <a:rPr lang="en-US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7321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Зерновых бобовых 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1828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1422</a:t>
                      </a:r>
                      <a:r>
                        <a:rPr lang="en-US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7954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Овощных и бахчевых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r>
                        <a:rPr lang="en-US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645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11191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10858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Масличных и прядильных культур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14599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16164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8162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320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Многолетних кормовых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5810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175</a:t>
                      </a:r>
                      <a:r>
                        <a:rPr lang="en-US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7769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Картофеля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2314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834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Плодовых культур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403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ЛДХГР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864</a:t>
                      </a:r>
                      <a:endParaRPr lang="ru-RU" sz="180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на оперативном </a:t>
                      </a:r>
                      <a:r>
                        <a:rPr lang="ru-RU" sz="1800" dirty="0" smtClean="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хранении                                      211961</a:t>
                      </a:r>
                      <a:endParaRPr lang="ru-RU" sz="1800" dirty="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на длительном </a:t>
                      </a:r>
                      <a:r>
                        <a:rPr lang="ru-RU" sz="1800" dirty="0" smtClean="0">
                          <a:solidFill>
                            <a:srgbClr val="090A0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хранении                                        65339</a:t>
                      </a:r>
                      <a:endParaRPr lang="ru-RU" sz="1800" dirty="0">
                        <a:solidFill>
                          <a:srgbClr val="090A0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          </a:t>
                      </a:r>
                      <a:r>
                        <a:rPr lang="ru-RU" sz="18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277300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538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pri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04515" name="Picture 3" descr="DSC_0077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blipFill dpi="0" rotWithShape="1">
            <a:blip r:embed="rId5" cstate="print"/>
            <a:srcRect/>
            <a:stretch>
              <a:fillRect r="-12941"/>
            </a:stretch>
          </a:blipFill>
          <a:ln cap="flat" algn="ctr">
            <a:solidFill>
              <a:schemeClr val="tx1"/>
            </a:solidFill>
          </a:ln>
        </p:spPr>
      </p:pic>
      <p:sp>
        <p:nvSpPr>
          <p:cNvPr id="72708" name="Text Box 5"/>
          <p:cNvSpPr txBox="1">
            <a:spLocks noChangeArrowheads="1"/>
          </p:cNvSpPr>
          <p:nvPr/>
        </p:nvSpPr>
        <p:spPr bwMode="auto">
          <a:xfrm>
            <a:off x="857224" y="214290"/>
            <a:ext cx="766671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Филиал «Кубанский генный банк ВИР»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3786190"/>
            <a:ext cx="8786874" cy="30003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>
            <a:stCxn id="6" idx="1"/>
            <a:endCxn id="6" idx="3"/>
          </p:cNvCxnSpPr>
          <p:nvPr/>
        </p:nvCxnSpPr>
        <p:spPr>
          <a:xfrm rot="10800000" flipH="1">
            <a:off x="214282" y="5286388"/>
            <a:ext cx="8786874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179357" y="4536289"/>
            <a:ext cx="1500198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rot="5400000">
            <a:off x="179357" y="6035693"/>
            <a:ext cx="1500198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5400000">
            <a:off x="7537471" y="4535495"/>
            <a:ext cx="1500198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>
            <a:off x="3179753" y="4535495"/>
            <a:ext cx="1500198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>
            <a:off x="893737" y="4535495"/>
            <a:ext cx="1500198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4608513" y="4535495"/>
            <a:ext cx="1500198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rot="5400000">
            <a:off x="5394331" y="4535495"/>
            <a:ext cx="1500198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5400000">
            <a:off x="3892545" y="4535495"/>
            <a:ext cx="1500198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>
            <a:off x="2393935" y="4535495"/>
            <a:ext cx="1500198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>
            <a:off x="1679555" y="4535495"/>
            <a:ext cx="1500198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5400000">
            <a:off x="6108711" y="4535495"/>
            <a:ext cx="1500198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>
            <a:off x="6823091" y="4535495"/>
            <a:ext cx="1500198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rot="5400000">
            <a:off x="1679555" y="6035693"/>
            <a:ext cx="1500198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5400000">
            <a:off x="2393935" y="6035693"/>
            <a:ext cx="1500198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5400000">
            <a:off x="3179753" y="6035693"/>
            <a:ext cx="1500198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5400000">
            <a:off x="3894133" y="6035693"/>
            <a:ext cx="1500198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5400000">
            <a:off x="4608513" y="6035693"/>
            <a:ext cx="1500198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5394331" y="6035693"/>
            <a:ext cx="1500198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5400000">
            <a:off x="6108711" y="6035693"/>
            <a:ext cx="1500198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5400000">
            <a:off x="6823091" y="6035693"/>
            <a:ext cx="1500198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5400000">
            <a:off x="7537471" y="6035693"/>
            <a:ext cx="1500198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rot="5400000">
            <a:off x="893737" y="6035693"/>
            <a:ext cx="1500198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214282" y="3786190"/>
            <a:ext cx="8786874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214282" y="6786586"/>
            <a:ext cx="8786874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57158" y="441699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85720" y="5917188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42976" y="442913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857356" y="442913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643174" y="442913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57554" y="442913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43372" y="442913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857752" y="442913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572132" y="442913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357950" y="442913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929454" y="4429132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429652" y="4429132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715272" y="4429132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929454" y="5929330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715272" y="5929330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358214" y="5929330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785918" y="5929330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571736" y="5929330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286116" y="5929330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000496" y="5929330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786314" y="5929330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500694" y="5929330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286512" y="5929330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071538" y="5929330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48091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99592" y="2564904"/>
            <a:ext cx="79970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том числе: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254221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образца семян коллекции ВИР </a:t>
            </a:r>
          </a:p>
          <a:p>
            <a:pPr algn="just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коллекция семян ВИР представлена образцами                   </a:t>
            </a:r>
          </a:p>
          <a:p>
            <a:pPr algn="just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длительного (187459 обр.), </a:t>
            </a:r>
          </a:p>
          <a:p>
            <a:pPr algn="just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дублетного (50119 обр.) </a:t>
            </a:r>
          </a:p>
          <a:p>
            <a:pPr algn="just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оперативного (16643 обр.) хранения.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16559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образцов других НИУ России.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504" y="1268760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филиале ГНУ ВИР «Кубанский генетический банк семян» на 1.11.2012 г. хранится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270780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образца семян различных сельскохозяйственных культур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786" y="404664"/>
            <a:ext cx="80187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Филиал ВИР «Кубанский </a:t>
            </a:r>
            <a:r>
              <a:rPr lang="ru-RU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генбанк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семян» </a:t>
            </a: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346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27088" y="260350"/>
            <a:ext cx="6034087" cy="8636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Конвейерная технология криогенного хранения  ГРР  (-196°С)</a:t>
            </a:r>
          </a:p>
        </p:txBody>
      </p:sp>
      <p:sp>
        <p:nvSpPr>
          <p:cNvPr id="283655" name="AutoShape 7"/>
          <p:cNvSpPr>
            <a:spLocks noChangeArrowheads="1"/>
          </p:cNvSpPr>
          <p:nvPr/>
        </p:nvSpPr>
        <p:spPr bwMode="auto">
          <a:xfrm>
            <a:off x="1908175" y="3213100"/>
            <a:ext cx="1223963" cy="647700"/>
          </a:xfrm>
          <a:prstGeom prst="rightArrow">
            <a:avLst>
              <a:gd name="adj1" fmla="val 50000"/>
              <a:gd name="adj2" fmla="val 47243"/>
            </a:avLst>
          </a:prstGeom>
          <a:solidFill>
            <a:srgbClr val="FFCC00"/>
          </a:solidFill>
          <a:ln w="381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3203575" y="1844675"/>
            <a:ext cx="2374900" cy="3455988"/>
            <a:chOff x="2109" y="1162"/>
            <a:chExt cx="1496" cy="2177"/>
          </a:xfrm>
        </p:grpSpPr>
        <p:sp>
          <p:nvSpPr>
            <p:cNvPr id="56344" name="AutoShape 4"/>
            <p:cNvSpPr>
              <a:spLocks noChangeArrowheads="1"/>
            </p:cNvSpPr>
            <p:nvPr/>
          </p:nvSpPr>
          <p:spPr bwMode="auto">
            <a:xfrm>
              <a:off x="2109" y="1162"/>
              <a:ext cx="1496" cy="217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8000">
                  <a:srgbClr val="1F1F1F"/>
                </a:gs>
                <a:gs pos="9000">
                  <a:srgbClr val="FFFFFF"/>
                </a:gs>
                <a:gs pos="21001">
                  <a:srgbClr val="636363"/>
                </a:gs>
                <a:gs pos="26500">
                  <a:srgbClr val="CFCFCF"/>
                </a:gs>
                <a:gs pos="33000">
                  <a:srgbClr val="CFCFCF"/>
                </a:gs>
                <a:gs pos="38000">
                  <a:srgbClr val="1F1F1F"/>
                </a:gs>
                <a:gs pos="39500">
                  <a:srgbClr val="FFFFFF"/>
                </a:gs>
                <a:gs pos="50000">
                  <a:srgbClr val="7F7F7F"/>
                </a:gs>
                <a:gs pos="60501">
                  <a:srgbClr val="FFFFFF"/>
                </a:gs>
                <a:gs pos="62001">
                  <a:srgbClr val="1F1F1F"/>
                </a:gs>
                <a:gs pos="67000">
                  <a:srgbClr val="CFCFCF"/>
                </a:gs>
                <a:gs pos="73500">
                  <a:srgbClr val="CFCFCF"/>
                </a:gs>
                <a:gs pos="78999">
                  <a:srgbClr val="636363"/>
                </a:gs>
                <a:gs pos="91000">
                  <a:srgbClr val="FFFFFF"/>
                </a:gs>
                <a:gs pos="92000">
                  <a:srgbClr val="1F1F1F"/>
                </a:gs>
                <a:gs pos="100000">
                  <a:srgbClr val="FFFFFF"/>
                </a:gs>
              </a:gsLst>
              <a:lin ang="5400000" scaled="1"/>
            </a:gradFill>
            <a:ln w="381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45" name="Rectangle 5"/>
            <p:cNvSpPr>
              <a:spLocks noChangeArrowheads="1"/>
            </p:cNvSpPr>
            <p:nvPr/>
          </p:nvSpPr>
          <p:spPr bwMode="auto">
            <a:xfrm>
              <a:off x="2109" y="1321"/>
              <a:ext cx="1489" cy="1859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B6B6B6"/>
                </a:gs>
              </a:gsLst>
              <a:lin ang="0" scaled="1"/>
            </a:gradFill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2400"/>
            </a:p>
          </p:txBody>
        </p:sp>
        <p:sp>
          <p:nvSpPr>
            <p:cNvPr id="56346" name="Rectangle 8"/>
            <p:cNvSpPr>
              <a:spLocks noChangeArrowheads="1"/>
            </p:cNvSpPr>
            <p:nvPr/>
          </p:nvSpPr>
          <p:spPr bwMode="auto">
            <a:xfrm>
              <a:off x="2388" y="1720"/>
              <a:ext cx="953" cy="1088"/>
            </a:xfrm>
            <a:prstGeom prst="rect">
              <a:avLst/>
            </a:prstGeom>
            <a:solidFill>
              <a:srgbClr val="000000"/>
            </a:solidFill>
            <a:ln w="38100" algn="ctr">
              <a:noFill/>
              <a:miter lim="800000"/>
              <a:headEnd/>
              <a:tailEnd/>
            </a:ln>
          </p:spPr>
          <p:txBody>
            <a:bodyPr wrap="none" lIns="126000" tIns="118800" rIns="126000" bIns="118800" anchor="ctr"/>
            <a:lstStyle/>
            <a:p>
              <a:r>
                <a:rPr lang="ru-RU" sz="2000"/>
                <a:t>Азот</a:t>
              </a:r>
            </a:p>
            <a:p>
              <a:endParaRPr lang="ru-RU" sz="2000"/>
            </a:p>
            <a:p>
              <a:r>
                <a:rPr lang="ru-RU" sz="2000"/>
                <a:t>от –196°С</a:t>
              </a:r>
            </a:p>
            <a:p>
              <a:r>
                <a:rPr lang="ru-RU" sz="2000"/>
                <a:t>до –150°С</a:t>
              </a:r>
            </a:p>
          </p:txBody>
        </p:sp>
      </p:grpSp>
      <p:sp>
        <p:nvSpPr>
          <p:cNvPr id="283657" name="Rectangle 9"/>
          <p:cNvSpPr>
            <a:spLocks noChangeArrowheads="1"/>
          </p:cNvSpPr>
          <p:nvPr/>
        </p:nvSpPr>
        <p:spPr bwMode="auto">
          <a:xfrm>
            <a:off x="395288" y="2565400"/>
            <a:ext cx="1512887" cy="2014538"/>
          </a:xfrm>
          <a:prstGeom prst="rect">
            <a:avLst/>
          </a:prstGeom>
          <a:solidFill>
            <a:srgbClr val="FFCC00"/>
          </a:solidFill>
          <a:ln w="381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126000" tIns="118800" rIns="126000" bIns="118800" anchor="ctr"/>
          <a:lstStyle/>
          <a:p>
            <a:pPr>
              <a:defRPr/>
            </a:pPr>
            <a:r>
              <a:rPr lang="ru-RU" b="1">
                <a:solidFill>
                  <a:srgbClr val="000000"/>
                </a:solidFill>
              </a:rPr>
              <a:t>пыльца, </a:t>
            </a:r>
          </a:p>
          <a:p>
            <a:pPr>
              <a:defRPr/>
            </a:pPr>
            <a:r>
              <a:rPr lang="ru-RU" b="1">
                <a:solidFill>
                  <a:srgbClr val="000000"/>
                </a:solidFill>
              </a:rPr>
              <a:t>семена, </a:t>
            </a:r>
          </a:p>
          <a:p>
            <a:pPr>
              <a:defRPr/>
            </a:pPr>
            <a:r>
              <a:rPr lang="ru-RU" b="1">
                <a:solidFill>
                  <a:srgbClr val="000000"/>
                </a:solidFill>
              </a:rPr>
              <a:t>черенки, </a:t>
            </a:r>
          </a:p>
          <a:p>
            <a:pPr>
              <a:defRPr/>
            </a:pPr>
            <a:r>
              <a:rPr lang="ru-RU" b="1">
                <a:solidFill>
                  <a:srgbClr val="000000"/>
                </a:solidFill>
              </a:rPr>
              <a:t>ткани, </a:t>
            </a:r>
          </a:p>
          <a:p>
            <a:pPr>
              <a:defRPr/>
            </a:pPr>
            <a:r>
              <a:rPr lang="ru-RU" b="1">
                <a:solidFill>
                  <a:srgbClr val="000000"/>
                </a:solidFill>
              </a:rPr>
              <a:t>почки </a:t>
            </a:r>
          </a:p>
          <a:p>
            <a:pPr>
              <a:defRPr/>
            </a:pPr>
            <a:r>
              <a:rPr lang="ru-RU" b="1">
                <a:solidFill>
                  <a:srgbClr val="000000"/>
                </a:solidFill>
              </a:rPr>
              <a:t>и др.</a:t>
            </a:r>
            <a:r>
              <a:rPr lang="ru-RU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sz="2000">
              <a:solidFill>
                <a:srgbClr val="000000"/>
              </a:solidFill>
            </a:endParaRP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611188" y="5589588"/>
            <a:ext cx="7921625" cy="1081087"/>
            <a:chOff x="567" y="3475"/>
            <a:chExt cx="4990" cy="681"/>
          </a:xfrm>
        </p:grpSpPr>
        <p:sp>
          <p:nvSpPr>
            <p:cNvPr id="56330" name="Rectangle 25"/>
            <p:cNvSpPr>
              <a:spLocks noChangeArrowheads="1"/>
            </p:cNvSpPr>
            <p:nvPr/>
          </p:nvSpPr>
          <p:spPr bwMode="auto">
            <a:xfrm>
              <a:off x="567" y="3475"/>
              <a:ext cx="4944" cy="681"/>
            </a:xfrm>
            <a:prstGeom prst="rect">
              <a:avLst/>
            </a:prstGeom>
            <a:solidFill>
              <a:srgbClr val="99CCFF"/>
            </a:solidFill>
            <a:ln w="254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31" name="Rectangle 11"/>
            <p:cNvSpPr>
              <a:spLocks noChangeArrowheads="1"/>
            </p:cNvSpPr>
            <p:nvPr/>
          </p:nvSpPr>
          <p:spPr bwMode="auto">
            <a:xfrm>
              <a:off x="1701" y="3657"/>
              <a:ext cx="3856" cy="404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lIns="780804" anchor="ctr">
              <a:spAutoFit/>
            </a:bodyPr>
            <a:lstStyle/>
            <a:p>
              <a:r>
                <a:rPr lang="ru-RU" b="1" dirty="0">
                  <a:solidFill>
                    <a:srgbClr val="000000"/>
                  </a:solidFill>
                </a:rPr>
                <a:t>Расчетный объем </a:t>
              </a:r>
              <a:r>
                <a:rPr lang="ru-RU" b="1" dirty="0" err="1">
                  <a:solidFill>
                    <a:srgbClr val="000000"/>
                  </a:solidFill>
                </a:rPr>
                <a:t>биокриокомплекса</a:t>
              </a:r>
              <a:r>
                <a:rPr lang="ru-RU" b="1" dirty="0">
                  <a:solidFill>
                    <a:srgbClr val="000000"/>
                  </a:solidFill>
                </a:rPr>
                <a:t> ВИР – </a:t>
              </a:r>
              <a:endParaRPr lang="ru-RU" dirty="0">
                <a:solidFill>
                  <a:srgbClr val="000000"/>
                </a:solidFill>
              </a:endParaRPr>
            </a:p>
            <a:p>
              <a:r>
                <a:rPr lang="ru-RU" b="1" dirty="0" smtClean="0">
                  <a:solidFill>
                    <a:srgbClr val="000000"/>
                  </a:solidFill>
                </a:rPr>
                <a:t>80 </a:t>
              </a:r>
              <a:r>
                <a:rPr lang="ru-RU" b="1" dirty="0">
                  <a:solidFill>
                    <a:srgbClr val="000000"/>
                  </a:solidFill>
                </a:rPr>
                <a:t>– </a:t>
              </a:r>
              <a:r>
                <a:rPr lang="ru-RU" b="1" dirty="0" smtClean="0">
                  <a:solidFill>
                    <a:srgbClr val="000000"/>
                  </a:solidFill>
                </a:rPr>
                <a:t>100 </a:t>
              </a:r>
              <a:r>
                <a:rPr lang="ru-RU" b="1" dirty="0">
                  <a:solidFill>
                    <a:srgbClr val="000000"/>
                  </a:solidFill>
                </a:rPr>
                <a:t>тыс. единиц хранения.</a:t>
              </a:r>
            </a:p>
          </p:txBody>
        </p:sp>
        <p:grpSp>
          <p:nvGrpSpPr>
            <p:cNvPr id="56332" name="Group 15"/>
            <p:cNvGrpSpPr>
              <a:grpSpLocks/>
            </p:cNvGrpSpPr>
            <p:nvPr/>
          </p:nvGrpSpPr>
          <p:grpSpPr bwMode="auto">
            <a:xfrm>
              <a:off x="703" y="3612"/>
              <a:ext cx="312" cy="454"/>
              <a:chOff x="3969" y="1162"/>
              <a:chExt cx="1496" cy="2177"/>
            </a:xfrm>
          </p:grpSpPr>
          <p:sp>
            <p:nvSpPr>
              <p:cNvPr id="56342" name="AutoShape 12"/>
              <p:cNvSpPr>
                <a:spLocks noChangeArrowheads="1"/>
              </p:cNvSpPr>
              <p:nvPr/>
            </p:nvSpPr>
            <p:spPr bwMode="auto">
              <a:xfrm>
                <a:off x="3969" y="1162"/>
                <a:ext cx="1496" cy="217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/>
                  </a:gs>
                  <a:gs pos="8000">
                    <a:srgbClr val="1F1F1F"/>
                  </a:gs>
                  <a:gs pos="9000">
                    <a:srgbClr val="FFFFFF"/>
                  </a:gs>
                  <a:gs pos="21001">
                    <a:srgbClr val="636363"/>
                  </a:gs>
                  <a:gs pos="26500">
                    <a:srgbClr val="CFCFCF"/>
                  </a:gs>
                  <a:gs pos="33000">
                    <a:srgbClr val="CFCFCF"/>
                  </a:gs>
                  <a:gs pos="38000">
                    <a:srgbClr val="1F1F1F"/>
                  </a:gs>
                  <a:gs pos="39500">
                    <a:srgbClr val="FFFFFF"/>
                  </a:gs>
                  <a:gs pos="50000">
                    <a:srgbClr val="7F7F7F"/>
                  </a:gs>
                  <a:gs pos="60501">
                    <a:srgbClr val="FFFFFF"/>
                  </a:gs>
                  <a:gs pos="62001">
                    <a:srgbClr val="1F1F1F"/>
                  </a:gs>
                  <a:gs pos="67000">
                    <a:srgbClr val="CFCFCF"/>
                  </a:gs>
                  <a:gs pos="73500">
                    <a:srgbClr val="CFCFCF"/>
                  </a:gs>
                  <a:gs pos="78999">
                    <a:srgbClr val="636363"/>
                  </a:gs>
                  <a:gs pos="91000">
                    <a:srgbClr val="FFFFFF"/>
                  </a:gs>
                  <a:gs pos="92000">
                    <a:srgbClr val="1F1F1F"/>
                  </a:gs>
                  <a:gs pos="100000">
                    <a:srgbClr val="FFFFFF"/>
                  </a:gs>
                </a:gsLst>
                <a:lin ang="5400000" scaled="1"/>
              </a:gradFill>
              <a:ln w="2540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6343" name="Rectangle 13"/>
              <p:cNvSpPr>
                <a:spLocks noChangeArrowheads="1"/>
              </p:cNvSpPr>
              <p:nvPr/>
            </p:nvSpPr>
            <p:spPr bwMode="auto">
              <a:xfrm>
                <a:off x="3969" y="1321"/>
                <a:ext cx="1489" cy="1859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B6B6B6"/>
                  </a:gs>
                </a:gsLst>
                <a:lin ang="0" scaled="1"/>
              </a:gradFill>
              <a:ln w="25400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sz="2400"/>
              </a:p>
            </p:txBody>
          </p:sp>
        </p:grpSp>
        <p:grpSp>
          <p:nvGrpSpPr>
            <p:cNvPr id="56333" name="Group 16"/>
            <p:cNvGrpSpPr>
              <a:grpSpLocks/>
            </p:cNvGrpSpPr>
            <p:nvPr/>
          </p:nvGrpSpPr>
          <p:grpSpPr bwMode="auto">
            <a:xfrm>
              <a:off x="1020" y="3612"/>
              <a:ext cx="312" cy="454"/>
              <a:chOff x="3969" y="1162"/>
              <a:chExt cx="1496" cy="2177"/>
            </a:xfrm>
          </p:grpSpPr>
          <p:sp>
            <p:nvSpPr>
              <p:cNvPr id="56340" name="AutoShape 17"/>
              <p:cNvSpPr>
                <a:spLocks noChangeArrowheads="1"/>
              </p:cNvSpPr>
              <p:nvPr/>
            </p:nvSpPr>
            <p:spPr bwMode="auto">
              <a:xfrm>
                <a:off x="3969" y="1162"/>
                <a:ext cx="1496" cy="217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/>
                  </a:gs>
                  <a:gs pos="8000">
                    <a:srgbClr val="1F1F1F"/>
                  </a:gs>
                  <a:gs pos="9000">
                    <a:srgbClr val="FFFFFF"/>
                  </a:gs>
                  <a:gs pos="21001">
                    <a:srgbClr val="636363"/>
                  </a:gs>
                  <a:gs pos="26500">
                    <a:srgbClr val="CFCFCF"/>
                  </a:gs>
                  <a:gs pos="33000">
                    <a:srgbClr val="CFCFCF"/>
                  </a:gs>
                  <a:gs pos="38000">
                    <a:srgbClr val="1F1F1F"/>
                  </a:gs>
                  <a:gs pos="39500">
                    <a:srgbClr val="FFFFFF"/>
                  </a:gs>
                  <a:gs pos="50000">
                    <a:srgbClr val="7F7F7F"/>
                  </a:gs>
                  <a:gs pos="60501">
                    <a:srgbClr val="FFFFFF"/>
                  </a:gs>
                  <a:gs pos="62001">
                    <a:srgbClr val="1F1F1F"/>
                  </a:gs>
                  <a:gs pos="67000">
                    <a:srgbClr val="CFCFCF"/>
                  </a:gs>
                  <a:gs pos="73500">
                    <a:srgbClr val="CFCFCF"/>
                  </a:gs>
                  <a:gs pos="78999">
                    <a:srgbClr val="636363"/>
                  </a:gs>
                  <a:gs pos="91000">
                    <a:srgbClr val="FFFFFF"/>
                  </a:gs>
                  <a:gs pos="92000">
                    <a:srgbClr val="1F1F1F"/>
                  </a:gs>
                  <a:gs pos="100000">
                    <a:srgbClr val="FFFFFF"/>
                  </a:gs>
                </a:gsLst>
                <a:lin ang="5400000" scaled="1"/>
              </a:gradFill>
              <a:ln w="2540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6341" name="Rectangle 18"/>
              <p:cNvSpPr>
                <a:spLocks noChangeArrowheads="1"/>
              </p:cNvSpPr>
              <p:nvPr/>
            </p:nvSpPr>
            <p:spPr bwMode="auto">
              <a:xfrm>
                <a:off x="3969" y="1321"/>
                <a:ext cx="1489" cy="1859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B6B6B6"/>
                  </a:gs>
                </a:gsLst>
                <a:lin ang="0" scaled="1"/>
              </a:gradFill>
              <a:ln w="25400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sz="2400"/>
              </a:p>
            </p:txBody>
          </p:sp>
        </p:grpSp>
        <p:grpSp>
          <p:nvGrpSpPr>
            <p:cNvPr id="56334" name="Group 19"/>
            <p:cNvGrpSpPr>
              <a:grpSpLocks/>
            </p:cNvGrpSpPr>
            <p:nvPr/>
          </p:nvGrpSpPr>
          <p:grpSpPr bwMode="auto">
            <a:xfrm>
              <a:off x="1338" y="3612"/>
              <a:ext cx="312" cy="454"/>
              <a:chOff x="3969" y="1162"/>
              <a:chExt cx="1496" cy="2177"/>
            </a:xfrm>
          </p:grpSpPr>
          <p:sp>
            <p:nvSpPr>
              <p:cNvPr id="56338" name="AutoShape 20"/>
              <p:cNvSpPr>
                <a:spLocks noChangeArrowheads="1"/>
              </p:cNvSpPr>
              <p:nvPr/>
            </p:nvSpPr>
            <p:spPr bwMode="auto">
              <a:xfrm>
                <a:off x="3969" y="1162"/>
                <a:ext cx="1496" cy="217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/>
                  </a:gs>
                  <a:gs pos="8000">
                    <a:srgbClr val="1F1F1F"/>
                  </a:gs>
                  <a:gs pos="9000">
                    <a:srgbClr val="FFFFFF"/>
                  </a:gs>
                  <a:gs pos="21001">
                    <a:srgbClr val="636363"/>
                  </a:gs>
                  <a:gs pos="26500">
                    <a:srgbClr val="CFCFCF"/>
                  </a:gs>
                  <a:gs pos="33000">
                    <a:srgbClr val="CFCFCF"/>
                  </a:gs>
                  <a:gs pos="38000">
                    <a:srgbClr val="1F1F1F"/>
                  </a:gs>
                  <a:gs pos="39500">
                    <a:srgbClr val="FFFFFF"/>
                  </a:gs>
                  <a:gs pos="50000">
                    <a:srgbClr val="7F7F7F"/>
                  </a:gs>
                  <a:gs pos="60501">
                    <a:srgbClr val="FFFFFF"/>
                  </a:gs>
                  <a:gs pos="62001">
                    <a:srgbClr val="1F1F1F"/>
                  </a:gs>
                  <a:gs pos="67000">
                    <a:srgbClr val="CFCFCF"/>
                  </a:gs>
                  <a:gs pos="73500">
                    <a:srgbClr val="CFCFCF"/>
                  </a:gs>
                  <a:gs pos="78999">
                    <a:srgbClr val="636363"/>
                  </a:gs>
                  <a:gs pos="91000">
                    <a:srgbClr val="FFFFFF"/>
                  </a:gs>
                  <a:gs pos="92000">
                    <a:srgbClr val="1F1F1F"/>
                  </a:gs>
                  <a:gs pos="100000">
                    <a:srgbClr val="FFFFFF"/>
                  </a:gs>
                </a:gsLst>
                <a:lin ang="5400000" scaled="1"/>
              </a:gradFill>
              <a:ln w="2540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6339" name="Rectangle 21"/>
              <p:cNvSpPr>
                <a:spLocks noChangeArrowheads="1"/>
              </p:cNvSpPr>
              <p:nvPr/>
            </p:nvSpPr>
            <p:spPr bwMode="auto">
              <a:xfrm>
                <a:off x="3969" y="1321"/>
                <a:ext cx="1489" cy="1859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B6B6B6"/>
                  </a:gs>
                </a:gsLst>
                <a:lin ang="0" scaled="1"/>
              </a:gradFill>
              <a:ln w="25400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sz="2400"/>
              </a:p>
            </p:txBody>
          </p:sp>
        </p:grpSp>
        <p:grpSp>
          <p:nvGrpSpPr>
            <p:cNvPr id="56335" name="Group 22"/>
            <p:cNvGrpSpPr>
              <a:grpSpLocks/>
            </p:cNvGrpSpPr>
            <p:nvPr/>
          </p:nvGrpSpPr>
          <p:grpSpPr bwMode="auto">
            <a:xfrm>
              <a:off x="1655" y="3612"/>
              <a:ext cx="312" cy="454"/>
              <a:chOff x="3969" y="1162"/>
              <a:chExt cx="1496" cy="2177"/>
            </a:xfrm>
          </p:grpSpPr>
          <p:sp>
            <p:nvSpPr>
              <p:cNvPr id="56336" name="AutoShape 23"/>
              <p:cNvSpPr>
                <a:spLocks noChangeArrowheads="1"/>
              </p:cNvSpPr>
              <p:nvPr/>
            </p:nvSpPr>
            <p:spPr bwMode="auto">
              <a:xfrm>
                <a:off x="3969" y="1162"/>
                <a:ext cx="1496" cy="217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/>
                  </a:gs>
                  <a:gs pos="8000">
                    <a:srgbClr val="1F1F1F"/>
                  </a:gs>
                  <a:gs pos="9000">
                    <a:srgbClr val="FFFFFF"/>
                  </a:gs>
                  <a:gs pos="21001">
                    <a:srgbClr val="636363"/>
                  </a:gs>
                  <a:gs pos="26500">
                    <a:srgbClr val="CFCFCF"/>
                  </a:gs>
                  <a:gs pos="33000">
                    <a:srgbClr val="CFCFCF"/>
                  </a:gs>
                  <a:gs pos="38000">
                    <a:srgbClr val="1F1F1F"/>
                  </a:gs>
                  <a:gs pos="39500">
                    <a:srgbClr val="FFFFFF"/>
                  </a:gs>
                  <a:gs pos="50000">
                    <a:srgbClr val="7F7F7F"/>
                  </a:gs>
                  <a:gs pos="60501">
                    <a:srgbClr val="FFFFFF"/>
                  </a:gs>
                  <a:gs pos="62001">
                    <a:srgbClr val="1F1F1F"/>
                  </a:gs>
                  <a:gs pos="67000">
                    <a:srgbClr val="CFCFCF"/>
                  </a:gs>
                  <a:gs pos="73500">
                    <a:srgbClr val="CFCFCF"/>
                  </a:gs>
                  <a:gs pos="78999">
                    <a:srgbClr val="636363"/>
                  </a:gs>
                  <a:gs pos="91000">
                    <a:srgbClr val="FFFFFF"/>
                  </a:gs>
                  <a:gs pos="92000">
                    <a:srgbClr val="1F1F1F"/>
                  </a:gs>
                  <a:gs pos="100000">
                    <a:srgbClr val="FFFFFF"/>
                  </a:gs>
                </a:gsLst>
                <a:lin ang="5400000" scaled="1"/>
              </a:gradFill>
              <a:ln w="2540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6337" name="Rectangle 24"/>
              <p:cNvSpPr>
                <a:spLocks noChangeArrowheads="1"/>
              </p:cNvSpPr>
              <p:nvPr/>
            </p:nvSpPr>
            <p:spPr bwMode="auto">
              <a:xfrm>
                <a:off x="3969" y="1321"/>
                <a:ext cx="1489" cy="1859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B6B6B6"/>
                  </a:gs>
                </a:gsLst>
                <a:lin ang="0" scaled="1"/>
              </a:gradFill>
              <a:ln w="25400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sz="2400"/>
              </a:p>
            </p:txBody>
          </p:sp>
        </p:grpSp>
      </p:grpSp>
      <p:sp>
        <p:nvSpPr>
          <p:cNvPr id="283675" name="Rectangle 27"/>
          <p:cNvSpPr>
            <a:spLocks noChangeArrowheads="1"/>
          </p:cNvSpPr>
          <p:nvPr/>
        </p:nvSpPr>
        <p:spPr bwMode="auto">
          <a:xfrm>
            <a:off x="6084888" y="2133600"/>
            <a:ext cx="2870200" cy="954088"/>
          </a:xfrm>
          <a:prstGeom prst="rect">
            <a:avLst/>
          </a:prstGeom>
          <a:solidFill>
            <a:srgbClr val="CCFFCC"/>
          </a:solidFill>
          <a:ln w="381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>
                <a:solidFill>
                  <a:srgbClr val="000000"/>
                </a:solidFill>
              </a:rPr>
              <a:t>Мониторинг жизнеспособности хранимых биообъектов.</a:t>
            </a:r>
          </a:p>
        </p:txBody>
      </p:sp>
      <p:sp>
        <p:nvSpPr>
          <p:cNvPr id="283677" name="Rectangle 29"/>
          <p:cNvSpPr>
            <a:spLocks noChangeArrowheads="1"/>
          </p:cNvSpPr>
          <p:nvPr/>
        </p:nvSpPr>
        <p:spPr bwMode="auto">
          <a:xfrm>
            <a:off x="6084888" y="3573463"/>
            <a:ext cx="2870200" cy="1503362"/>
          </a:xfrm>
          <a:prstGeom prst="rect">
            <a:avLst/>
          </a:prstGeom>
          <a:solidFill>
            <a:srgbClr val="993300"/>
          </a:solidFill>
          <a:ln w="381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  <a:p>
            <a:r>
              <a:rPr lang="ru-RU"/>
              <a:t>Закладка, хранение и выемка биообъектов – видоспецифична.</a:t>
            </a:r>
          </a:p>
          <a:p>
            <a:endParaRPr lang="ru-RU"/>
          </a:p>
        </p:txBody>
      </p:sp>
      <p:sp>
        <p:nvSpPr>
          <p:cNvPr id="283658" name="Rectangle 10"/>
          <p:cNvSpPr>
            <a:spLocks noChangeArrowheads="1"/>
          </p:cNvSpPr>
          <p:nvPr/>
        </p:nvSpPr>
        <p:spPr bwMode="auto">
          <a:xfrm>
            <a:off x="0" y="2833688"/>
            <a:ext cx="9144000" cy="1409700"/>
          </a:xfrm>
          <a:prstGeom prst="rect">
            <a:avLst/>
          </a:prstGeom>
          <a:solidFill>
            <a:srgbClr val="FF0000"/>
          </a:solidFill>
          <a:ln w="38100" algn="ctr">
            <a:solidFill>
              <a:srgbClr val="800000"/>
            </a:solidFill>
            <a:miter lim="800000"/>
            <a:headEnd/>
            <a:tailEnd/>
          </a:ln>
          <a:effectLst>
            <a:outerShdw dist="92457" dir="4443276" algn="ctr" rotWithShape="0">
              <a:srgbClr val="000000">
                <a:alpha val="50000"/>
              </a:srgb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Гарантированный срок хранения биообъектов – </a:t>
            </a:r>
          </a:p>
          <a:p>
            <a:pPr algn="ctr"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более 100 лет.</a:t>
            </a:r>
          </a:p>
          <a:p>
            <a:pPr>
              <a:defRPr/>
            </a:pPr>
            <a:endParaRPr lang="ru-RU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77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3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3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3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283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1000"/>
                                        <p:tgtEl>
                                          <p:spTgt spid="283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1000"/>
                                        <p:tgtEl>
                                          <p:spTgt spid="283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83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83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83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5" grpId="0" animBg="1"/>
      <p:bldP spid="283657" grpId="0" animBg="1"/>
      <p:bldP spid="283675" grpId="0" animBg="1"/>
      <p:bldP spid="28367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9"/>
          <p:cNvGrpSpPr>
            <a:grpSpLocks/>
          </p:cNvGrpSpPr>
          <p:nvPr/>
        </p:nvGrpSpPr>
        <p:grpSpPr bwMode="auto">
          <a:xfrm>
            <a:off x="3636963" y="3824288"/>
            <a:ext cx="2193925" cy="2127250"/>
            <a:chOff x="2291" y="2387"/>
            <a:chExt cx="1382" cy="1340"/>
          </a:xfrm>
        </p:grpSpPr>
        <p:sp>
          <p:nvSpPr>
            <p:cNvPr id="57395" name="Oval 74"/>
            <p:cNvSpPr>
              <a:spLocks noChangeArrowheads="1"/>
            </p:cNvSpPr>
            <p:nvPr/>
          </p:nvSpPr>
          <p:spPr bwMode="auto">
            <a:xfrm>
              <a:off x="2291" y="2387"/>
              <a:ext cx="1340" cy="1340"/>
            </a:xfrm>
            <a:prstGeom prst="ellipse">
              <a:avLst/>
            </a:prstGeom>
            <a:solidFill>
              <a:srgbClr val="FFCC99"/>
            </a:solidFill>
            <a:ln w="381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>
                  <a:solidFill>
                    <a:srgbClr val="000000"/>
                  </a:solidFill>
                </a:rPr>
                <a:t>Медленный рост,</a:t>
              </a:r>
              <a:br>
                <a:rPr lang="ru-RU">
                  <a:solidFill>
                    <a:srgbClr val="000000"/>
                  </a:solidFill>
                </a:rPr>
              </a:br>
              <a:r>
                <a:rPr lang="ru-RU">
                  <a:solidFill>
                    <a:srgbClr val="000000"/>
                  </a:solidFill>
                </a:rPr>
                <a:t>поддержание и</a:t>
              </a:r>
              <a:br>
                <a:rPr lang="ru-RU">
                  <a:solidFill>
                    <a:srgbClr val="000000"/>
                  </a:solidFill>
                </a:rPr>
              </a:br>
              <a:r>
                <a:rPr lang="ru-RU">
                  <a:solidFill>
                    <a:srgbClr val="000000"/>
                  </a:solidFill>
                </a:rPr>
                <a:t>мониторинг</a:t>
              </a:r>
            </a:p>
          </p:txBody>
        </p:sp>
        <p:sp>
          <p:nvSpPr>
            <p:cNvPr id="57396" name="AutoShape 76"/>
            <p:cNvSpPr>
              <a:spLocks noChangeArrowheads="1"/>
            </p:cNvSpPr>
            <p:nvPr/>
          </p:nvSpPr>
          <p:spPr bwMode="auto">
            <a:xfrm rot="2700000">
              <a:off x="2468" y="2506"/>
              <a:ext cx="108" cy="93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381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397" name="AutoShape 77"/>
            <p:cNvSpPr>
              <a:spLocks noChangeArrowheads="1"/>
            </p:cNvSpPr>
            <p:nvPr/>
          </p:nvSpPr>
          <p:spPr bwMode="auto">
            <a:xfrm rot="-9900000">
              <a:off x="3564" y="3139"/>
              <a:ext cx="109" cy="9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381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7680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27088" y="188913"/>
            <a:ext cx="6057900" cy="1008062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Конвейерная технология 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vitro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хранения ГРР</a:t>
            </a:r>
            <a:endParaRPr lang="ru-RU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27" name="Text Box 7"/>
          <p:cNvSpPr txBox="1">
            <a:spLocks noChangeArrowheads="1"/>
          </p:cNvSpPr>
          <p:nvPr/>
        </p:nvSpPr>
        <p:spPr bwMode="auto">
          <a:xfrm>
            <a:off x="1692275" y="1484313"/>
            <a:ext cx="4319588" cy="404812"/>
          </a:xfrm>
          <a:prstGeom prst="rect">
            <a:avLst/>
          </a:prstGeom>
          <a:solidFill>
            <a:srgbClr val="FF9900"/>
          </a:solidFill>
          <a:ln w="38100" algn="ctr">
            <a:solidFill>
              <a:srgbClr val="000000"/>
            </a:solidFill>
            <a:miter lim="800000"/>
            <a:headEnd/>
            <a:tailEnd/>
          </a:ln>
        </p:spPr>
        <p:txBody>
          <a:bodyPr tIns="468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000000"/>
                </a:solidFill>
              </a:rPr>
              <a:t>Мобилизация образца</a:t>
            </a:r>
          </a:p>
        </p:txBody>
      </p:sp>
      <p:sp>
        <p:nvSpPr>
          <p:cNvPr id="286728" name="Text Box 8"/>
          <p:cNvSpPr txBox="1">
            <a:spLocks noChangeArrowheads="1"/>
          </p:cNvSpPr>
          <p:nvPr/>
        </p:nvSpPr>
        <p:spPr bwMode="auto">
          <a:xfrm>
            <a:off x="2700338" y="2274888"/>
            <a:ext cx="2303462" cy="693737"/>
          </a:xfrm>
          <a:prstGeom prst="rect">
            <a:avLst/>
          </a:prstGeom>
          <a:solidFill>
            <a:srgbClr val="FF9900"/>
          </a:solidFill>
          <a:ln w="38100" algn="ctr">
            <a:solidFill>
              <a:srgbClr val="000000"/>
            </a:solidFill>
            <a:miter lim="800000"/>
            <a:headEnd/>
            <a:tailEnd/>
          </a:ln>
        </p:spPr>
        <p:txBody>
          <a:bodyPr tIns="190800" bIns="190800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000000"/>
                </a:solidFill>
              </a:rPr>
              <a:t>Оздоровление</a:t>
            </a:r>
          </a:p>
        </p:txBody>
      </p:sp>
      <p:sp>
        <p:nvSpPr>
          <p:cNvPr id="286730" name="AutoShape 10"/>
          <p:cNvSpPr>
            <a:spLocks noChangeArrowheads="1"/>
          </p:cNvSpPr>
          <p:nvPr/>
        </p:nvSpPr>
        <p:spPr bwMode="auto">
          <a:xfrm>
            <a:off x="468313" y="2205038"/>
            <a:ext cx="1584325" cy="8636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38100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>
                <a:solidFill>
                  <a:srgbClr val="000000"/>
                </a:solidFill>
              </a:rPr>
              <a:t>Полевой</a:t>
            </a:r>
            <a:br>
              <a:rPr lang="ru-RU">
                <a:solidFill>
                  <a:srgbClr val="000000"/>
                </a:solidFill>
              </a:rPr>
            </a:br>
            <a:r>
              <a:rPr lang="ru-RU">
                <a:solidFill>
                  <a:srgbClr val="000000"/>
                </a:solidFill>
              </a:rPr>
              <a:t>генбанк</a:t>
            </a:r>
          </a:p>
        </p:txBody>
      </p:sp>
      <p:sp>
        <p:nvSpPr>
          <p:cNvPr id="286731" name="Text Box 11"/>
          <p:cNvSpPr txBox="1">
            <a:spLocks noChangeArrowheads="1"/>
          </p:cNvSpPr>
          <p:nvPr/>
        </p:nvSpPr>
        <p:spPr bwMode="auto">
          <a:xfrm>
            <a:off x="5940425" y="2276475"/>
            <a:ext cx="2087563" cy="679450"/>
          </a:xfrm>
          <a:prstGeom prst="rect">
            <a:avLst/>
          </a:prstGeom>
          <a:solidFill>
            <a:srgbClr val="FF9900"/>
          </a:solidFill>
          <a:ln w="38100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000000"/>
                </a:solidFill>
              </a:rPr>
              <a:t>Культивирование</a:t>
            </a:r>
            <a:r>
              <a:rPr lang="ru-RU" i="1">
                <a:solidFill>
                  <a:srgbClr val="000000"/>
                </a:solidFill>
              </a:rPr>
              <a:t> </a:t>
            </a:r>
            <a:r>
              <a:rPr lang="en-US" i="1">
                <a:solidFill>
                  <a:srgbClr val="000000"/>
                </a:solidFill>
              </a:rPr>
              <a:t>in vitro</a:t>
            </a:r>
            <a:endParaRPr lang="ru-RU" i="1">
              <a:solidFill>
                <a:srgbClr val="000000"/>
              </a:solidFill>
            </a:endParaRPr>
          </a:p>
        </p:txBody>
      </p:sp>
      <p:sp>
        <p:nvSpPr>
          <p:cNvPr id="286732" name="Text Box 12"/>
          <p:cNvSpPr txBox="1">
            <a:spLocks noChangeArrowheads="1"/>
          </p:cNvSpPr>
          <p:nvPr/>
        </p:nvSpPr>
        <p:spPr bwMode="auto">
          <a:xfrm>
            <a:off x="4932363" y="3500438"/>
            <a:ext cx="3887787" cy="623887"/>
          </a:xfrm>
          <a:prstGeom prst="rect">
            <a:avLst/>
          </a:prstGeom>
          <a:solidFill>
            <a:srgbClr val="FF9900"/>
          </a:solidFill>
          <a:ln w="38100" algn="ctr">
            <a:solidFill>
              <a:srgbClr val="000000"/>
            </a:solidFill>
            <a:miter lim="800000"/>
            <a:headEnd/>
            <a:tailEnd/>
          </a:ln>
        </p:spPr>
        <p:txBody>
          <a:bodyPr tIns="154800" bIns="154800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000000"/>
                </a:solidFill>
              </a:rPr>
              <a:t>Размножение</a:t>
            </a:r>
          </a:p>
        </p:txBody>
      </p:sp>
      <p:grpSp>
        <p:nvGrpSpPr>
          <p:cNvPr id="3" name="Group 68"/>
          <p:cNvGrpSpPr>
            <a:grpSpLocks/>
          </p:cNvGrpSpPr>
          <p:nvPr/>
        </p:nvGrpSpPr>
        <p:grpSpPr bwMode="auto">
          <a:xfrm>
            <a:off x="5940425" y="4508500"/>
            <a:ext cx="2881313" cy="698500"/>
            <a:chOff x="3696" y="3068"/>
            <a:chExt cx="1906" cy="440"/>
          </a:xfrm>
        </p:grpSpPr>
        <p:sp>
          <p:nvSpPr>
            <p:cNvPr id="57388" name="Text Box 13"/>
            <p:cNvSpPr txBox="1">
              <a:spLocks noChangeArrowheads="1"/>
            </p:cNvSpPr>
            <p:nvPr/>
          </p:nvSpPr>
          <p:spPr bwMode="auto">
            <a:xfrm>
              <a:off x="3696" y="3068"/>
              <a:ext cx="1906" cy="440"/>
            </a:xfrm>
            <a:prstGeom prst="rect">
              <a:avLst/>
            </a:prstGeom>
            <a:solidFill>
              <a:srgbClr val="FF9900"/>
            </a:solidFill>
            <a:ln w="381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tIns="208800" bIns="208800">
              <a:spAutoFit/>
            </a:bodyPr>
            <a:lstStyle/>
            <a:p>
              <a:pPr marL="536575">
                <a:spcBef>
                  <a:spcPct val="50000"/>
                </a:spcBef>
              </a:pPr>
              <a:r>
                <a:rPr lang="ru-RU">
                  <a:solidFill>
                    <a:srgbClr val="000000"/>
                  </a:solidFill>
                </a:rPr>
                <a:t>      Криосохранение</a:t>
              </a:r>
            </a:p>
          </p:txBody>
        </p:sp>
        <p:grpSp>
          <p:nvGrpSpPr>
            <p:cNvPr id="57389" name="Group 17"/>
            <p:cNvGrpSpPr>
              <a:grpSpLocks/>
            </p:cNvGrpSpPr>
            <p:nvPr/>
          </p:nvGrpSpPr>
          <p:grpSpPr bwMode="auto">
            <a:xfrm>
              <a:off x="3790" y="3166"/>
              <a:ext cx="180" cy="262"/>
              <a:chOff x="3969" y="1162"/>
              <a:chExt cx="1496" cy="2177"/>
            </a:xfrm>
          </p:grpSpPr>
          <p:sp>
            <p:nvSpPr>
              <p:cNvPr id="57393" name="AutoShape 18"/>
              <p:cNvSpPr>
                <a:spLocks noChangeArrowheads="1"/>
              </p:cNvSpPr>
              <p:nvPr/>
            </p:nvSpPr>
            <p:spPr bwMode="auto">
              <a:xfrm>
                <a:off x="3969" y="1162"/>
                <a:ext cx="1496" cy="217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/>
                  </a:gs>
                  <a:gs pos="8000">
                    <a:srgbClr val="1F1F1F"/>
                  </a:gs>
                  <a:gs pos="9000">
                    <a:srgbClr val="FFFFFF"/>
                  </a:gs>
                  <a:gs pos="21001">
                    <a:srgbClr val="636363"/>
                  </a:gs>
                  <a:gs pos="26500">
                    <a:srgbClr val="CFCFCF"/>
                  </a:gs>
                  <a:gs pos="33000">
                    <a:srgbClr val="CFCFCF"/>
                  </a:gs>
                  <a:gs pos="38000">
                    <a:srgbClr val="1F1F1F"/>
                  </a:gs>
                  <a:gs pos="39500">
                    <a:srgbClr val="FFFFFF"/>
                  </a:gs>
                  <a:gs pos="50000">
                    <a:srgbClr val="7F7F7F"/>
                  </a:gs>
                  <a:gs pos="60501">
                    <a:srgbClr val="FFFFFF"/>
                  </a:gs>
                  <a:gs pos="62001">
                    <a:srgbClr val="1F1F1F"/>
                  </a:gs>
                  <a:gs pos="67000">
                    <a:srgbClr val="CFCFCF"/>
                  </a:gs>
                  <a:gs pos="73500">
                    <a:srgbClr val="CFCFCF"/>
                  </a:gs>
                  <a:gs pos="78999">
                    <a:srgbClr val="636363"/>
                  </a:gs>
                  <a:gs pos="91000">
                    <a:srgbClr val="FFFFFF"/>
                  </a:gs>
                  <a:gs pos="92000">
                    <a:srgbClr val="1F1F1F"/>
                  </a:gs>
                  <a:gs pos="100000">
                    <a:srgbClr val="FFFFFF"/>
                  </a:gs>
                </a:gsLst>
                <a:lin ang="5400000" scaled="1"/>
              </a:gradFill>
              <a:ln w="1270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7394" name="Rectangle 19"/>
              <p:cNvSpPr>
                <a:spLocks noChangeArrowheads="1"/>
              </p:cNvSpPr>
              <p:nvPr/>
            </p:nvSpPr>
            <p:spPr bwMode="auto">
              <a:xfrm>
                <a:off x="3969" y="1321"/>
                <a:ext cx="1489" cy="1859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B6B6B6"/>
                  </a:gs>
                </a:gsLst>
                <a:lin ang="0" scaled="1"/>
              </a:gradFill>
              <a:ln w="12700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sz="2400"/>
              </a:p>
            </p:txBody>
          </p:sp>
        </p:grpSp>
        <p:grpSp>
          <p:nvGrpSpPr>
            <p:cNvPr id="57390" name="Group 20"/>
            <p:cNvGrpSpPr>
              <a:grpSpLocks/>
            </p:cNvGrpSpPr>
            <p:nvPr/>
          </p:nvGrpSpPr>
          <p:grpSpPr bwMode="auto">
            <a:xfrm>
              <a:off x="3983" y="3166"/>
              <a:ext cx="181" cy="262"/>
              <a:chOff x="3969" y="1162"/>
              <a:chExt cx="1496" cy="2177"/>
            </a:xfrm>
          </p:grpSpPr>
          <p:sp>
            <p:nvSpPr>
              <p:cNvPr id="57391" name="AutoShape 21"/>
              <p:cNvSpPr>
                <a:spLocks noChangeArrowheads="1"/>
              </p:cNvSpPr>
              <p:nvPr/>
            </p:nvSpPr>
            <p:spPr bwMode="auto">
              <a:xfrm>
                <a:off x="3969" y="1162"/>
                <a:ext cx="1496" cy="217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/>
                  </a:gs>
                  <a:gs pos="8000">
                    <a:srgbClr val="1F1F1F"/>
                  </a:gs>
                  <a:gs pos="9000">
                    <a:srgbClr val="FFFFFF"/>
                  </a:gs>
                  <a:gs pos="21001">
                    <a:srgbClr val="636363"/>
                  </a:gs>
                  <a:gs pos="26500">
                    <a:srgbClr val="CFCFCF"/>
                  </a:gs>
                  <a:gs pos="33000">
                    <a:srgbClr val="CFCFCF"/>
                  </a:gs>
                  <a:gs pos="38000">
                    <a:srgbClr val="1F1F1F"/>
                  </a:gs>
                  <a:gs pos="39500">
                    <a:srgbClr val="FFFFFF"/>
                  </a:gs>
                  <a:gs pos="50000">
                    <a:srgbClr val="7F7F7F"/>
                  </a:gs>
                  <a:gs pos="60501">
                    <a:srgbClr val="FFFFFF"/>
                  </a:gs>
                  <a:gs pos="62001">
                    <a:srgbClr val="1F1F1F"/>
                  </a:gs>
                  <a:gs pos="67000">
                    <a:srgbClr val="CFCFCF"/>
                  </a:gs>
                  <a:gs pos="73500">
                    <a:srgbClr val="CFCFCF"/>
                  </a:gs>
                  <a:gs pos="78999">
                    <a:srgbClr val="636363"/>
                  </a:gs>
                  <a:gs pos="91000">
                    <a:srgbClr val="FFFFFF"/>
                  </a:gs>
                  <a:gs pos="92000">
                    <a:srgbClr val="1F1F1F"/>
                  </a:gs>
                  <a:gs pos="100000">
                    <a:srgbClr val="FFFFFF"/>
                  </a:gs>
                </a:gsLst>
                <a:lin ang="5400000" scaled="1"/>
              </a:gradFill>
              <a:ln w="1270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7392" name="Rectangle 22"/>
              <p:cNvSpPr>
                <a:spLocks noChangeArrowheads="1"/>
              </p:cNvSpPr>
              <p:nvPr/>
            </p:nvSpPr>
            <p:spPr bwMode="auto">
              <a:xfrm>
                <a:off x="3969" y="1321"/>
                <a:ext cx="1489" cy="1859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B6B6B6"/>
                  </a:gs>
                </a:gsLst>
                <a:lin ang="0" scaled="1"/>
              </a:gradFill>
              <a:ln w="12700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sz="2400"/>
              </a:p>
            </p:txBody>
          </p:sp>
        </p:grpSp>
      </p:grpSp>
      <p:grpSp>
        <p:nvGrpSpPr>
          <p:cNvPr id="6" name="Group 90"/>
          <p:cNvGrpSpPr>
            <a:grpSpLocks/>
          </p:cNvGrpSpPr>
          <p:nvPr/>
        </p:nvGrpSpPr>
        <p:grpSpPr bwMode="auto">
          <a:xfrm>
            <a:off x="5940425" y="5661025"/>
            <a:ext cx="2881313" cy="720725"/>
            <a:chOff x="3742" y="3566"/>
            <a:chExt cx="1815" cy="454"/>
          </a:xfrm>
        </p:grpSpPr>
        <p:sp>
          <p:nvSpPr>
            <p:cNvPr id="57378" name="Text Box 31"/>
            <p:cNvSpPr txBox="1">
              <a:spLocks noChangeArrowheads="1"/>
            </p:cNvSpPr>
            <p:nvPr/>
          </p:nvSpPr>
          <p:spPr bwMode="auto">
            <a:xfrm>
              <a:off x="3742" y="3566"/>
              <a:ext cx="1815" cy="454"/>
            </a:xfrm>
            <a:prstGeom prst="rect">
              <a:avLst/>
            </a:prstGeom>
            <a:solidFill>
              <a:srgbClr val="FF9900"/>
            </a:solidFill>
            <a:ln w="381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tIns="82800" bIns="82800">
              <a:spAutoFit/>
            </a:bodyPr>
            <a:lstStyle/>
            <a:p>
              <a:pPr marL="536575">
                <a:spcBef>
                  <a:spcPct val="50000"/>
                </a:spcBef>
              </a:pPr>
              <a:r>
                <a:rPr lang="ru-RU">
                  <a:solidFill>
                    <a:srgbClr val="000000"/>
                  </a:solidFill>
                </a:rPr>
                <a:t>      Базовый банк </a:t>
              </a:r>
              <a:r>
                <a:rPr lang="en-US">
                  <a:solidFill>
                    <a:srgbClr val="000000"/>
                  </a:solidFill>
                </a:rPr>
                <a:t/>
              </a:r>
              <a:br>
                <a:rPr lang="en-US">
                  <a:solidFill>
                    <a:srgbClr val="000000"/>
                  </a:solidFill>
                </a:rPr>
              </a:br>
              <a:r>
                <a:rPr lang="ru-RU">
                  <a:solidFill>
                    <a:srgbClr val="000000"/>
                  </a:solidFill>
                </a:rPr>
                <a:t>      </a:t>
              </a:r>
              <a:r>
                <a:rPr lang="en-US" i="1">
                  <a:solidFill>
                    <a:srgbClr val="000000"/>
                  </a:solidFill>
                </a:rPr>
                <a:t>in vitro</a:t>
              </a:r>
              <a:endParaRPr lang="ru-RU" i="1">
                <a:solidFill>
                  <a:srgbClr val="000000"/>
                </a:solidFill>
              </a:endParaRPr>
            </a:p>
          </p:txBody>
        </p:sp>
        <p:grpSp>
          <p:nvGrpSpPr>
            <p:cNvPr id="57379" name="Group 57"/>
            <p:cNvGrpSpPr>
              <a:grpSpLocks/>
            </p:cNvGrpSpPr>
            <p:nvPr/>
          </p:nvGrpSpPr>
          <p:grpSpPr bwMode="auto">
            <a:xfrm>
              <a:off x="3833" y="3702"/>
              <a:ext cx="361" cy="210"/>
              <a:chOff x="2019" y="2924"/>
              <a:chExt cx="634" cy="370"/>
            </a:xfrm>
          </p:grpSpPr>
          <p:sp>
            <p:nvSpPr>
              <p:cNvPr id="57380" name="Rectangle 49"/>
              <p:cNvSpPr>
                <a:spLocks noChangeArrowheads="1"/>
              </p:cNvSpPr>
              <p:nvPr/>
            </p:nvSpPr>
            <p:spPr bwMode="auto">
              <a:xfrm>
                <a:off x="2019" y="2931"/>
                <a:ext cx="317" cy="363"/>
              </a:xfrm>
              <a:prstGeom prst="rect">
                <a:avLst/>
              </a:prstGeom>
              <a:solidFill>
                <a:srgbClr val="FFFFFF"/>
              </a:solidFill>
              <a:ln w="38100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7381" name="Line 50"/>
              <p:cNvSpPr>
                <a:spLocks noChangeShapeType="1"/>
              </p:cNvSpPr>
              <p:nvPr/>
            </p:nvSpPr>
            <p:spPr bwMode="auto">
              <a:xfrm>
                <a:off x="2019" y="3022"/>
                <a:ext cx="317" cy="0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382" name="Line 51"/>
              <p:cNvSpPr>
                <a:spLocks noChangeShapeType="1"/>
              </p:cNvSpPr>
              <p:nvPr/>
            </p:nvSpPr>
            <p:spPr bwMode="auto">
              <a:xfrm>
                <a:off x="2019" y="3158"/>
                <a:ext cx="317" cy="0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383" name="Line 52"/>
              <p:cNvSpPr>
                <a:spLocks noChangeShapeType="1"/>
              </p:cNvSpPr>
              <p:nvPr/>
            </p:nvSpPr>
            <p:spPr bwMode="auto">
              <a:xfrm>
                <a:off x="2177" y="2924"/>
                <a:ext cx="0" cy="363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384" name="Rectangle 53"/>
              <p:cNvSpPr>
                <a:spLocks noChangeArrowheads="1"/>
              </p:cNvSpPr>
              <p:nvPr/>
            </p:nvSpPr>
            <p:spPr bwMode="auto">
              <a:xfrm>
                <a:off x="2336" y="2931"/>
                <a:ext cx="317" cy="363"/>
              </a:xfrm>
              <a:prstGeom prst="rect">
                <a:avLst/>
              </a:prstGeom>
              <a:solidFill>
                <a:srgbClr val="FFFFFF"/>
              </a:solidFill>
              <a:ln w="38100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7385" name="Line 54"/>
              <p:cNvSpPr>
                <a:spLocks noChangeShapeType="1"/>
              </p:cNvSpPr>
              <p:nvPr/>
            </p:nvSpPr>
            <p:spPr bwMode="auto">
              <a:xfrm>
                <a:off x="2336" y="3022"/>
                <a:ext cx="317" cy="0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386" name="Line 55"/>
              <p:cNvSpPr>
                <a:spLocks noChangeShapeType="1"/>
              </p:cNvSpPr>
              <p:nvPr/>
            </p:nvSpPr>
            <p:spPr bwMode="auto">
              <a:xfrm>
                <a:off x="2336" y="3158"/>
                <a:ext cx="317" cy="0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387" name="Line 56"/>
              <p:cNvSpPr>
                <a:spLocks noChangeShapeType="1"/>
              </p:cNvSpPr>
              <p:nvPr/>
            </p:nvSpPr>
            <p:spPr bwMode="auto">
              <a:xfrm>
                <a:off x="2494" y="2924"/>
                <a:ext cx="0" cy="363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8" name="Group 69"/>
          <p:cNvGrpSpPr>
            <a:grpSpLocks/>
          </p:cNvGrpSpPr>
          <p:nvPr/>
        </p:nvGrpSpPr>
        <p:grpSpPr bwMode="auto">
          <a:xfrm>
            <a:off x="2627313" y="5661025"/>
            <a:ext cx="2954337" cy="720725"/>
            <a:chOff x="1565" y="3657"/>
            <a:chExt cx="1906" cy="454"/>
          </a:xfrm>
        </p:grpSpPr>
        <p:sp>
          <p:nvSpPr>
            <p:cNvPr id="57368" name="Text Box 58"/>
            <p:cNvSpPr txBox="1">
              <a:spLocks noChangeArrowheads="1"/>
            </p:cNvSpPr>
            <p:nvPr/>
          </p:nvSpPr>
          <p:spPr bwMode="auto">
            <a:xfrm>
              <a:off x="1565" y="3657"/>
              <a:ext cx="1906" cy="454"/>
            </a:xfrm>
            <a:prstGeom prst="rect">
              <a:avLst/>
            </a:prstGeom>
            <a:solidFill>
              <a:srgbClr val="FF9900"/>
            </a:solidFill>
            <a:ln w="381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tIns="82800" bIns="82800">
              <a:spAutoFit/>
            </a:bodyPr>
            <a:lstStyle/>
            <a:p>
              <a:pPr marL="536575">
                <a:spcBef>
                  <a:spcPct val="50000"/>
                </a:spcBef>
              </a:pPr>
              <a:r>
                <a:rPr lang="ru-RU">
                  <a:solidFill>
                    <a:srgbClr val="000000"/>
                  </a:solidFill>
                </a:rPr>
                <a:t>       Активный банк </a:t>
              </a:r>
              <a:r>
                <a:rPr lang="en-US">
                  <a:solidFill>
                    <a:srgbClr val="000000"/>
                  </a:solidFill>
                </a:rPr>
                <a:t/>
              </a:r>
              <a:br>
                <a:rPr lang="en-US">
                  <a:solidFill>
                    <a:srgbClr val="000000"/>
                  </a:solidFill>
                </a:rPr>
              </a:br>
              <a:r>
                <a:rPr lang="ru-RU">
                  <a:solidFill>
                    <a:srgbClr val="000000"/>
                  </a:solidFill>
                </a:rPr>
                <a:t>       </a:t>
              </a:r>
              <a:r>
                <a:rPr lang="en-US" i="1">
                  <a:solidFill>
                    <a:srgbClr val="000000"/>
                  </a:solidFill>
                </a:rPr>
                <a:t>in vitro</a:t>
              </a:r>
              <a:endParaRPr lang="ru-RU" i="1">
                <a:solidFill>
                  <a:srgbClr val="000000"/>
                </a:solidFill>
              </a:endParaRPr>
            </a:p>
          </p:txBody>
        </p:sp>
        <p:grpSp>
          <p:nvGrpSpPr>
            <p:cNvPr id="57369" name="Group 59"/>
            <p:cNvGrpSpPr>
              <a:grpSpLocks/>
            </p:cNvGrpSpPr>
            <p:nvPr/>
          </p:nvGrpSpPr>
          <p:grpSpPr bwMode="auto">
            <a:xfrm>
              <a:off x="1656" y="3793"/>
              <a:ext cx="361" cy="210"/>
              <a:chOff x="2019" y="2924"/>
              <a:chExt cx="634" cy="370"/>
            </a:xfrm>
          </p:grpSpPr>
          <p:sp>
            <p:nvSpPr>
              <p:cNvPr id="57370" name="Rectangle 60"/>
              <p:cNvSpPr>
                <a:spLocks noChangeArrowheads="1"/>
              </p:cNvSpPr>
              <p:nvPr/>
            </p:nvSpPr>
            <p:spPr bwMode="auto">
              <a:xfrm>
                <a:off x="2019" y="2931"/>
                <a:ext cx="317" cy="363"/>
              </a:xfrm>
              <a:prstGeom prst="rect">
                <a:avLst/>
              </a:prstGeom>
              <a:solidFill>
                <a:srgbClr val="FFFFFF"/>
              </a:solidFill>
              <a:ln w="38100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7371" name="Line 61"/>
              <p:cNvSpPr>
                <a:spLocks noChangeShapeType="1"/>
              </p:cNvSpPr>
              <p:nvPr/>
            </p:nvSpPr>
            <p:spPr bwMode="auto">
              <a:xfrm>
                <a:off x="2019" y="3022"/>
                <a:ext cx="317" cy="0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372" name="Line 62"/>
              <p:cNvSpPr>
                <a:spLocks noChangeShapeType="1"/>
              </p:cNvSpPr>
              <p:nvPr/>
            </p:nvSpPr>
            <p:spPr bwMode="auto">
              <a:xfrm>
                <a:off x="2019" y="3158"/>
                <a:ext cx="317" cy="0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373" name="Line 63"/>
              <p:cNvSpPr>
                <a:spLocks noChangeShapeType="1"/>
              </p:cNvSpPr>
              <p:nvPr/>
            </p:nvSpPr>
            <p:spPr bwMode="auto">
              <a:xfrm>
                <a:off x="2177" y="2924"/>
                <a:ext cx="0" cy="363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374" name="Rectangle 64"/>
              <p:cNvSpPr>
                <a:spLocks noChangeArrowheads="1"/>
              </p:cNvSpPr>
              <p:nvPr/>
            </p:nvSpPr>
            <p:spPr bwMode="auto">
              <a:xfrm>
                <a:off x="2336" y="2931"/>
                <a:ext cx="317" cy="363"/>
              </a:xfrm>
              <a:prstGeom prst="rect">
                <a:avLst/>
              </a:prstGeom>
              <a:solidFill>
                <a:srgbClr val="FFFFFF"/>
              </a:solidFill>
              <a:ln w="38100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7375" name="Line 65"/>
              <p:cNvSpPr>
                <a:spLocks noChangeShapeType="1"/>
              </p:cNvSpPr>
              <p:nvPr/>
            </p:nvSpPr>
            <p:spPr bwMode="auto">
              <a:xfrm>
                <a:off x="2336" y="3022"/>
                <a:ext cx="317" cy="0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376" name="Line 66"/>
              <p:cNvSpPr>
                <a:spLocks noChangeShapeType="1"/>
              </p:cNvSpPr>
              <p:nvPr/>
            </p:nvSpPr>
            <p:spPr bwMode="auto">
              <a:xfrm>
                <a:off x="2336" y="3158"/>
                <a:ext cx="317" cy="0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377" name="Line 67"/>
              <p:cNvSpPr>
                <a:spLocks noChangeShapeType="1"/>
              </p:cNvSpPr>
              <p:nvPr/>
            </p:nvSpPr>
            <p:spPr bwMode="auto">
              <a:xfrm>
                <a:off x="2494" y="2924"/>
                <a:ext cx="0" cy="363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86790" name="Text Box 70"/>
          <p:cNvSpPr txBox="1">
            <a:spLocks noChangeArrowheads="1"/>
          </p:cNvSpPr>
          <p:nvPr/>
        </p:nvSpPr>
        <p:spPr bwMode="auto">
          <a:xfrm>
            <a:off x="323850" y="4508500"/>
            <a:ext cx="1873250" cy="679450"/>
          </a:xfrm>
          <a:prstGeom prst="rect">
            <a:avLst/>
          </a:prstGeom>
          <a:solidFill>
            <a:srgbClr val="FF9900"/>
          </a:solidFill>
          <a:ln w="38100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000000"/>
                </a:solidFill>
              </a:rPr>
              <a:t>Рассылка и </a:t>
            </a:r>
            <a:br>
              <a:rPr lang="ru-RU">
                <a:solidFill>
                  <a:srgbClr val="000000"/>
                </a:solidFill>
              </a:rPr>
            </a:br>
            <a:r>
              <a:rPr lang="ru-RU">
                <a:solidFill>
                  <a:srgbClr val="000000"/>
                </a:solidFill>
              </a:rPr>
              <a:t>обмен</a:t>
            </a:r>
          </a:p>
        </p:txBody>
      </p:sp>
      <p:sp>
        <p:nvSpPr>
          <p:cNvPr id="286792" name="Text Box 72"/>
          <p:cNvSpPr txBox="1">
            <a:spLocks noChangeArrowheads="1"/>
          </p:cNvSpPr>
          <p:nvPr/>
        </p:nvSpPr>
        <p:spPr bwMode="auto">
          <a:xfrm>
            <a:off x="323850" y="5661025"/>
            <a:ext cx="1871663" cy="766763"/>
          </a:xfrm>
          <a:prstGeom prst="rect">
            <a:avLst/>
          </a:prstGeom>
          <a:solidFill>
            <a:srgbClr val="CCCCFF"/>
          </a:solidFill>
          <a:ln w="38100" algn="ctr">
            <a:solidFill>
              <a:srgbClr val="000000"/>
            </a:solidFill>
            <a:miter lim="800000"/>
            <a:headEnd/>
            <a:tailEnd/>
          </a:ln>
        </p:spPr>
        <p:txBody>
          <a:bodyPr tIns="226800" bIns="226800"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>
                <a:solidFill>
                  <a:srgbClr val="000000"/>
                </a:solidFill>
              </a:rPr>
              <a:t>Использование</a:t>
            </a:r>
          </a:p>
        </p:txBody>
      </p:sp>
      <p:cxnSp>
        <p:nvCxnSpPr>
          <p:cNvPr id="286798" name="AutoShape 78"/>
          <p:cNvCxnSpPr>
            <a:cxnSpLocks noChangeShapeType="1"/>
          </p:cNvCxnSpPr>
          <p:nvPr/>
        </p:nvCxnSpPr>
        <p:spPr bwMode="auto">
          <a:xfrm flipH="1">
            <a:off x="2051050" y="2420938"/>
            <a:ext cx="609600" cy="14287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286799" name="AutoShape 79"/>
          <p:cNvCxnSpPr>
            <a:cxnSpLocks noChangeShapeType="1"/>
          </p:cNvCxnSpPr>
          <p:nvPr/>
        </p:nvCxnSpPr>
        <p:spPr bwMode="auto">
          <a:xfrm flipH="1">
            <a:off x="2051050" y="2781300"/>
            <a:ext cx="609600" cy="14288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lg" len="lg"/>
            <a:tailEnd type="none" w="lg" len="lg"/>
          </a:ln>
        </p:spPr>
      </p:cxnSp>
      <p:cxnSp>
        <p:nvCxnSpPr>
          <p:cNvPr id="286800" name="AutoShape 80"/>
          <p:cNvCxnSpPr>
            <a:cxnSpLocks noChangeShapeType="1"/>
            <a:stCxn id="286731" idx="1"/>
            <a:endCxn id="286728" idx="3"/>
          </p:cNvCxnSpPr>
          <p:nvPr/>
        </p:nvCxnSpPr>
        <p:spPr bwMode="auto">
          <a:xfrm flipH="1">
            <a:off x="5022850" y="2616200"/>
            <a:ext cx="898525" cy="635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lg" len="lg"/>
            <a:tailEnd type="none" w="lg" len="lg"/>
          </a:ln>
        </p:spPr>
      </p:cxnSp>
      <p:cxnSp>
        <p:nvCxnSpPr>
          <p:cNvPr id="286802" name="AutoShape 82"/>
          <p:cNvCxnSpPr>
            <a:cxnSpLocks noChangeShapeType="1"/>
            <a:endCxn id="286731" idx="2"/>
          </p:cNvCxnSpPr>
          <p:nvPr/>
        </p:nvCxnSpPr>
        <p:spPr bwMode="auto">
          <a:xfrm flipV="1">
            <a:off x="6981825" y="2974975"/>
            <a:ext cx="3175" cy="522288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lg" len="lg"/>
            <a:tailEnd type="none" w="lg" len="lg"/>
          </a:ln>
        </p:spPr>
      </p:cxnSp>
      <p:cxnSp>
        <p:nvCxnSpPr>
          <p:cNvPr id="286803" name="AutoShape 83"/>
          <p:cNvCxnSpPr>
            <a:cxnSpLocks noChangeShapeType="1"/>
          </p:cNvCxnSpPr>
          <p:nvPr/>
        </p:nvCxnSpPr>
        <p:spPr bwMode="auto">
          <a:xfrm flipV="1">
            <a:off x="7372350" y="4129088"/>
            <a:ext cx="1588" cy="360362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lg" len="lg"/>
            <a:tailEnd type="none" w="lg" len="lg"/>
          </a:ln>
        </p:spPr>
      </p:cxnSp>
      <p:cxnSp>
        <p:nvCxnSpPr>
          <p:cNvPr id="286804" name="AutoShape 84"/>
          <p:cNvCxnSpPr>
            <a:cxnSpLocks noChangeShapeType="1"/>
            <a:stCxn id="57378" idx="0"/>
            <a:endCxn id="57388" idx="2"/>
          </p:cNvCxnSpPr>
          <p:nvPr/>
        </p:nvCxnSpPr>
        <p:spPr bwMode="auto">
          <a:xfrm rot="5400000" flipH="1" flipV="1">
            <a:off x="7154069" y="5434807"/>
            <a:ext cx="454025" cy="1587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lg" len="lg"/>
            <a:tailEnd type="none" w="lg" len="lg"/>
          </a:ln>
        </p:spPr>
      </p:cxnSp>
      <p:cxnSp>
        <p:nvCxnSpPr>
          <p:cNvPr id="286805" name="AutoShape 85"/>
          <p:cNvCxnSpPr>
            <a:cxnSpLocks noChangeShapeType="1"/>
          </p:cNvCxnSpPr>
          <p:nvPr/>
        </p:nvCxnSpPr>
        <p:spPr bwMode="auto">
          <a:xfrm>
            <a:off x="2171700" y="5180013"/>
            <a:ext cx="465138" cy="48895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lg" len="lg"/>
            <a:tailEnd type="none" w="lg" len="lg"/>
          </a:ln>
        </p:spPr>
      </p:cxnSp>
      <p:cxnSp>
        <p:nvCxnSpPr>
          <p:cNvPr id="286806" name="AutoShape 86"/>
          <p:cNvCxnSpPr>
            <a:cxnSpLocks noChangeShapeType="1"/>
            <a:stCxn id="286790" idx="0"/>
            <a:endCxn id="286730" idx="2"/>
          </p:cNvCxnSpPr>
          <p:nvPr/>
        </p:nvCxnSpPr>
        <p:spPr bwMode="auto">
          <a:xfrm flipV="1">
            <a:off x="1260475" y="3087688"/>
            <a:ext cx="0" cy="1401762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lg" len="lg"/>
            <a:tailEnd type="none" w="lg" len="lg"/>
          </a:ln>
        </p:spPr>
      </p:cxnSp>
      <p:cxnSp>
        <p:nvCxnSpPr>
          <p:cNvPr id="286807" name="AutoShape 87"/>
          <p:cNvCxnSpPr>
            <a:cxnSpLocks noChangeShapeType="1"/>
            <a:stCxn id="286792" idx="0"/>
            <a:endCxn id="286790" idx="2"/>
          </p:cNvCxnSpPr>
          <p:nvPr/>
        </p:nvCxnSpPr>
        <p:spPr bwMode="auto">
          <a:xfrm flipV="1">
            <a:off x="1260475" y="5207000"/>
            <a:ext cx="0" cy="43497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lg" len="lg"/>
            <a:tailEnd type="none" w="lg" len="lg"/>
          </a:ln>
        </p:spPr>
      </p:cxnSp>
      <p:cxnSp>
        <p:nvCxnSpPr>
          <p:cNvPr id="286808" name="AutoShape 88"/>
          <p:cNvCxnSpPr>
            <a:cxnSpLocks noChangeShapeType="1"/>
            <a:stCxn id="286728" idx="0"/>
            <a:endCxn id="286727" idx="2"/>
          </p:cNvCxnSpPr>
          <p:nvPr/>
        </p:nvCxnSpPr>
        <p:spPr bwMode="auto">
          <a:xfrm flipV="1">
            <a:off x="3852863" y="1908175"/>
            <a:ext cx="0" cy="347663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32379979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86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286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28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286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28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28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286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500"/>
                                        <p:tgtEl>
                                          <p:spTgt spid="286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286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2" dur="500"/>
                                        <p:tgtEl>
                                          <p:spTgt spid="28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0" dur="500"/>
                                        <p:tgtEl>
                                          <p:spTgt spid="28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8" dur="500"/>
                                        <p:tgtEl>
                                          <p:spTgt spid="28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0" dur="500"/>
                                        <p:tgtEl>
                                          <p:spTgt spid="28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7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4" dur="500"/>
                                        <p:tgtEl>
                                          <p:spTgt spid="28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8" dur="500"/>
                                        <p:tgtEl>
                                          <p:spTgt spid="28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6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6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6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8" dur="500"/>
                                        <p:tgtEl>
                                          <p:spTgt spid="28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7" grpId="0" animBg="1"/>
      <p:bldP spid="286728" grpId="0" animBg="1"/>
      <p:bldP spid="286730" grpId="0" animBg="1"/>
      <p:bldP spid="286731" grpId="0" animBg="1"/>
      <p:bldP spid="286732" grpId="0" animBg="1"/>
      <p:bldP spid="286790" grpId="0" animBg="1"/>
      <p:bldP spid="286792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DSCN7442_0.tmp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24450" r="1852" b="38784"/>
          <a:stretch>
            <a:fillRect/>
          </a:stretch>
        </p:blipFill>
        <p:spPr>
          <a:xfrm>
            <a:off x="107504" y="1124744"/>
            <a:ext cx="8928992" cy="24482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5576" y="332656"/>
            <a:ext cx="6120680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ГНУ ВИР на 1.11.2012 г.  в условиях 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 vitro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криохранения</a:t>
            </a:r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находится 1396 образцов</a:t>
            </a:r>
            <a:endParaRPr lang="ru-RU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741073"/>
              </p:ext>
            </p:extLst>
          </p:nvPr>
        </p:nvGraphicFramePr>
        <p:xfrm>
          <a:off x="755576" y="1340768"/>
          <a:ext cx="7704856" cy="5047488"/>
        </p:xfrm>
        <a:graphic>
          <a:graphicData uri="http://schemas.openxmlformats.org/drawingml/2006/table">
            <a:tbl>
              <a:tblPr firstRow="1" firstCol="1" bandRow="1"/>
              <a:tblGrid>
                <a:gridCol w="2304256"/>
                <a:gridCol w="1296144"/>
                <a:gridCol w="1296144"/>
                <a:gridCol w="1296144"/>
                <a:gridCol w="1512168"/>
              </a:tblGrid>
              <a:tr h="0">
                <a:tc rowSpan="3"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90A02"/>
                          </a:solidFill>
                          <a:effectLst/>
                        </a:rPr>
                        <a:t>Культура</a:t>
                      </a:r>
                      <a:endParaRPr lang="ru-RU" sz="1600" dirty="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90A02"/>
                          </a:solidFill>
                          <a:effectLst/>
                        </a:rPr>
                        <a:t>Число образцов плодовых, ягодных культур и картофеля на криогенном хранении в ВИР, шт.</a:t>
                      </a:r>
                      <a:endParaRPr lang="ru-RU" sz="1600" dirty="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Сдано с 1.10.2011 г. по 30.09.21012 г.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Хранится на 1.10.2012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Черенки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Пыльца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Черенки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90A02"/>
                          </a:solidFill>
                          <a:effectLst/>
                        </a:rPr>
                        <a:t>Пыльца</a:t>
                      </a:r>
                      <a:endParaRPr lang="ru-RU" sz="1600" dirty="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Вишня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4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4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90A02"/>
                          </a:solidFill>
                          <a:effectLst/>
                        </a:rPr>
                        <a:t>Груша 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33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71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33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71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90A02"/>
                          </a:solidFill>
                          <a:effectLst/>
                        </a:rPr>
                        <a:t>Жимолость синяя 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4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90A02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90A02"/>
                          </a:solidFill>
                          <a:effectLst/>
                        </a:rPr>
                        <a:t>4</a:t>
                      </a:r>
                      <a:endParaRPr lang="ru-RU" sz="1600" dirty="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90A02"/>
                          </a:solidFill>
                          <a:effectLst/>
                        </a:rPr>
                        <a:t>Земляника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26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26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90A02"/>
                          </a:solidFill>
                          <a:effectLst/>
                        </a:rPr>
                        <a:t>Картофель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11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90A02"/>
                          </a:solidFill>
                          <a:effectLst/>
                        </a:rPr>
                        <a:t>Крыжовник 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4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14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4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90A02"/>
                          </a:solidFill>
                          <a:effectLst/>
                        </a:rPr>
                        <a:t>Малина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50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90A02"/>
                          </a:solidFill>
                          <a:effectLst/>
                        </a:rPr>
                        <a:t>Слива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2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15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2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96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90A02"/>
                          </a:solidFill>
                          <a:effectLst/>
                        </a:rPr>
                        <a:t>Смородина черная 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15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25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90A02"/>
                          </a:solidFill>
                          <a:effectLst/>
                        </a:rPr>
                        <a:t>Черемуха 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10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13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15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13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90A02"/>
                          </a:solidFill>
                          <a:effectLst/>
                        </a:rPr>
                        <a:t>Черешня 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3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3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17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90A02"/>
                          </a:solidFill>
                          <a:effectLst/>
                        </a:rPr>
                        <a:t>Яблоня 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25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23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88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183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90A02"/>
                          </a:solidFill>
                          <a:effectLst/>
                        </a:rPr>
                        <a:t>60</a:t>
                      </a:r>
                      <a:endParaRPr lang="ru-RU" sz="1600" dirty="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52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90A02"/>
                          </a:solidFill>
                          <a:effectLst/>
                        </a:rPr>
                        <a:t>174</a:t>
                      </a:r>
                      <a:endParaRPr lang="ru-RU" sz="160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90A02"/>
                          </a:solidFill>
                          <a:effectLst/>
                        </a:rPr>
                        <a:t>500</a:t>
                      </a:r>
                      <a:endParaRPr lang="ru-RU" sz="1600" dirty="0">
                        <a:solidFill>
                          <a:srgbClr val="090A0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99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74TGp_natural_light_ani">
  <a:themeElements>
    <a:clrScheme name="Default Design 3">
      <a:dk1>
        <a:srgbClr val="808080"/>
      </a:dk1>
      <a:lt1>
        <a:srgbClr val="DDE89A"/>
      </a:lt1>
      <a:dk2>
        <a:srgbClr val="329A2A"/>
      </a:dk2>
      <a:lt2>
        <a:srgbClr val="185E25"/>
      </a:lt2>
      <a:accent1>
        <a:srgbClr val="80CB35"/>
      </a:accent1>
      <a:accent2>
        <a:srgbClr val="518CD3"/>
      </a:accent2>
      <a:accent3>
        <a:srgbClr val="ADCAAC"/>
      </a:accent3>
      <a:accent4>
        <a:srgbClr val="BDC683"/>
      </a:accent4>
      <a:accent5>
        <a:srgbClr val="C0E2AE"/>
      </a:accent5>
      <a:accent6>
        <a:srgbClr val="497EBF"/>
      </a:accent6>
      <a:hlink>
        <a:srgbClr val="E15D7C"/>
      </a:hlink>
      <a:folHlink>
        <a:srgbClr val="DB915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808080"/>
        </a:dk1>
        <a:lt1>
          <a:srgbClr val="EADCC0"/>
        </a:lt1>
        <a:dk2>
          <a:srgbClr val="F97407"/>
        </a:dk2>
        <a:lt2>
          <a:srgbClr val="E65D00"/>
        </a:lt2>
        <a:accent1>
          <a:srgbClr val="FBCF2D"/>
        </a:accent1>
        <a:accent2>
          <a:srgbClr val="5C8CDA"/>
        </a:accent2>
        <a:accent3>
          <a:srgbClr val="FBBCAA"/>
        </a:accent3>
        <a:accent4>
          <a:srgbClr val="C8BCA4"/>
        </a:accent4>
        <a:accent5>
          <a:srgbClr val="FDE4AD"/>
        </a:accent5>
        <a:accent6>
          <a:srgbClr val="537EC5"/>
        </a:accent6>
        <a:hlink>
          <a:srgbClr val="87D242"/>
        </a:hlink>
        <a:folHlink>
          <a:srgbClr val="DA64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808080"/>
        </a:dk1>
        <a:lt1>
          <a:srgbClr val="9BD3E5"/>
        </a:lt1>
        <a:dk2>
          <a:srgbClr val="357DA9"/>
        </a:dk2>
        <a:lt2>
          <a:srgbClr val="101C56"/>
        </a:lt2>
        <a:accent1>
          <a:srgbClr val="58BECC"/>
        </a:accent1>
        <a:accent2>
          <a:srgbClr val="8A5BDF"/>
        </a:accent2>
        <a:accent3>
          <a:srgbClr val="AEBFD1"/>
        </a:accent3>
        <a:accent4>
          <a:srgbClr val="84B4C3"/>
        </a:accent4>
        <a:accent5>
          <a:srgbClr val="B4DBE2"/>
        </a:accent5>
        <a:accent6>
          <a:srgbClr val="7D52CA"/>
        </a:accent6>
        <a:hlink>
          <a:srgbClr val="6ECC4C"/>
        </a:hlink>
        <a:folHlink>
          <a:srgbClr val="DD693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808080"/>
        </a:dk1>
        <a:lt1>
          <a:srgbClr val="DDE89A"/>
        </a:lt1>
        <a:dk2>
          <a:srgbClr val="329A2A"/>
        </a:dk2>
        <a:lt2>
          <a:srgbClr val="185E25"/>
        </a:lt2>
        <a:accent1>
          <a:srgbClr val="80CB35"/>
        </a:accent1>
        <a:accent2>
          <a:srgbClr val="518CD3"/>
        </a:accent2>
        <a:accent3>
          <a:srgbClr val="ADCAAC"/>
        </a:accent3>
        <a:accent4>
          <a:srgbClr val="BDC683"/>
        </a:accent4>
        <a:accent5>
          <a:srgbClr val="C0E2AE"/>
        </a:accent5>
        <a:accent6>
          <a:srgbClr val="497EBF"/>
        </a:accent6>
        <a:hlink>
          <a:srgbClr val="E15D7C"/>
        </a:hlink>
        <a:folHlink>
          <a:srgbClr val="DB915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11488</TotalTime>
  <Words>4266</Words>
  <Application>Microsoft Office PowerPoint</Application>
  <PresentationFormat>Экран (4:3)</PresentationFormat>
  <Paragraphs>1265</Paragraphs>
  <Slides>106</Slides>
  <Notes>50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106</vt:i4>
      </vt:variant>
    </vt:vector>
  </HeadingPairs>
  <TitlesOfParts>
    <vt:vector size="108" baseType="lpstr">
      <vt:lpstr>574TGp_natural_light_ani</vt:lpstr>
      <vt:lpstr>CorelDRAW</vt:lpstr>
      <vt:lpstr>Презентация PowerPoint</vt:lpstr>
      <vt:lpstr>Презентация PowerPoint</vt:lpstr>
      <vt:lpstr>Зависимость производства с-х продукции основных мировых культур, основанная на видах,  интродуцированных из других регионов</vt:lpstr>
      <vt:lpstr>Стратегия мобилизации ГРР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Стратегия мобилизации ГРР </vt:lpstr>
      <vt:lpstr>План</vt:lpstr>
      <vt:lpstr>Презентация PowerPoint</vt:lpstr>
      <vt:lpstr>Презентация PowerPoint</vt:lpstr>
      <vt:lpstr>Презентация PowerPoint</vt:lpstr>
      <vt:lpstr>Вавиловская  концепция  вида</vt:lpstr>
      <vt:lpstr>Презентация PowerPoint</vt:lpstr>
      <vt:lpstr>Презентация PowerPoint</vt:lpstr>
      <vt:lpstr>Внутривидовое экологическое  подразделение</vt:lpstr>
      <vt:lpstr>Структура современных видов генетических ресурсов растений</vt:lpstr>
      <vt:lpstr>Стратегия мобилизации ГРР </vt:lpstr>
      <vt:lpstr>Презентация PowerPoint</vt:lpstr>
      <vt:lpstr>Центры происхождения культурных растений (Н. И. Вавилов, 1926)</vt:lpstr>
      <vt:lpstr>Презентация PowerPoint</vt:lpstr>
      <vt:lpstr>Презентация PowerPoint</vt:lpstr>
      <vt:lpstr>Географическая локализация генов пшениц на земном шаре (Н.И.Вавилов, 1929)</vt:lpstr>
      <vt:lpstr>Мировые центры сортовых богатств (генов) культурных растений (Н. И. Вавилов, 1930)</vt:lpstr>
      <vt:lpstr>Уточнение локусов (кратеров) формообразовательного процесса (Н. И. Вавилов, 1932)</vt:lpstr>
      <vt:lpstr>Презентация PowerPoint</vt:lpstr>
      <vt:lpstr>Центры происхождения и видообразования культурных растений (Н. И. Вавилов, 1935)</vt:lpstr>
      <vt:lpstr>Центры происхождения и видообразования культурных растений (Н. И. Вавилов, 1940)</vt:lpstr>
      <vt:lpstr>Международные центры ГРР (CGIAR)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Центры и  нецентры происхождения с-х культур  (по J. Harlan, 1975)</vt:lpstr>
      <vt:lpstr>«Горячие точки» (hotspots) видового разнообразия растений  (N. Myers et all., 2000)</vt:lpstr>
      <vt:lpstr>Презентация PowerPoint</vt:lpstr>
      <vt:lpstr>Маршруты основных экспедиций  Н. И. Вавилова  в 1916–1940 годах</vt:lpstr>
      <vt:lpstr>Презентация PowerPoint</vt:lpstr>
      <vt:lpstr>Презентация PowerPoint</vt:lpstr>
      <vt:lpstr>Презентация PowerPoint</vt:lpstr>
      <vt:lpstr>Презентация PowerPoint</vt:lpstr>
      <vt:lpstr>Стратегия мобилизации ГРР </vt:lpstr>
      <vt:lpstr>Современный алгоритм мобилизации растений состоит из следующих основных позиций:</vt:lpstr>
      <vt:lpstr>     Концепция генетической эрозии</vt:lpstr>
      <vt:lpstr>При мобилизации нового генетического материала необходимо учитывать:</vt:lpstr>
      <vt:lpstr>   Схема поиска и сбора ГРР </vt:lpstr>
      <vt:lpstr>Сравнительная  ценность  аллелей природной популяции (Marshall, Brown,  1975)</vt:lpstr>
      <vt:lpstr>Проблемы репрезентативности выборок </vt:lpstr>
      <vt:lpstr>Концепция минимального объема выборки</vt:lpstr>
      <vt:lpstr>      Параметры минимального объема выборки</vt:lpstr>
      <vt:lpstr>Концепция генофондов (genepools)       культурных растений</vt:lpstr>
      <vt:lpstr>    Генофонды (genepools) Medicago ssp.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Динамика численности коллекции ВИР  (1901–2011гг.)</vt:lpstr>
      <vt:lpstr>Презентация PowerPoint</vt:lpstr>
      <vt:lpstr>Конвенция по биоразнообразию (КБР)</vt:lpstr>
      <vt:lpstr>Смена парадигмы в природопользовании</vt:lpstr>
      <vt:lpstr>Смена парадигмы в области сохранения генетических ресурсов растений (ГРР)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Стратегии сохранения  генетических ресурсов растений</vt:lpstr>
      <vt:lpstr>Ex situ: плюсы и минусы</vt:lpstr>
      <vt:lpstr>In situ: плюсы и минусы</vt:lpstr>
      <vt:lpstr>Стратегия in situ сохранения ГРР</vt:lpstr>
      <vt:lpstr>Дикие родичи культурных  растений России</vt:lpstr>
      <vt:lpstr>Технологии in situ сохранения</vt:lpstr>
      <vt:lpstr>Стратегия хранения ex situ коллекций ВИР</vt:lpstr>
      <vt:lpstr>Технология восстановления всхожести семенных коллекций</vt:lpstr>
      <vt:lpstr>Технология низкотемпературного хранения семенных коллекций</vt:lpstr>
      <vt:lpstr>Современная технология  хранения ультрасухих семян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Конвейерная технология криогенного хранения  ГРР  (-196°С)</vt:lpstr>
      <vt:lpstr>Конвейерная технология in vitro хранения ГРР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Shipilina</dc:creator>
  <cp:lastModifiedBy>Николай</cp:lastModifiedBy>
  <cp:revision>1224</cp:revision>
  <dcterms:created xsi:type="dcterms:W3CDTF">2011-03-05T20:00:41Z</dcterms:created>
  <dcterms:modified xsi:type="dcterms:W3CDTF">2013-07-02T04:36:58Z</dcterms:modified>
</cp:coreProperties>
</file>