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0" r:id="rId3"/>
    <p:sldId id="261" r:id="rId4"/>
    <p:sldId id="280" r:id="rId5"/>
    <p:sldId id="278" r:id="rId6"/>
    <p:sldId id="268" r:id="rId7"/>
    <p:sldId id="269" r:id="rId8"/>
    <p:sldId id="270" r:id="rId9"/>
    <p:sldId id="267" r:id="rId10"/>
    <p:sldId id="265" r:id="rId11"/>
    <p:sldId id="266" r:id="rId12"/>
    <p:sldId id="273" r:id="rId13"/>
    <p:sldId id="283" r:id="rId14"/>
    <p:sldId id="284" r:id="rId15"/>
    <p:sldId id="275" r:id="rId16"/>
    <p:sldId id="258" r:id="rId17"/>
    <p:sldId id="286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B9A-583F-4817-896D-622E334411A3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323B-0C46-49EC-A28F-3A32A9E4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овес\При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3" name="Picture 3" descr="C:\Мои документы\През. овёс12 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6696744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Мои документы\През. овёс13 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21088"/>
            <a:ext cx="68484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714356"/>
            <a:ext cx="700089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Интенсивность реакции в единицах оптической плотности при 450 нм   белков различных сортов голозерного овса 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IgG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больных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целиакией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(*)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здоровых людей (**).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571608"/>
          <a:ext cx="7143802" cy="4205531"/>
        </p:xfrm>
        <a:graphic>
          <a:graphicData uri="http://schemas.openxmlformats.org/drawingml/2006/table">
            <a:tbl>
              <a:tblPr/>
              <a:tblGrid>
                <a:gridCol w="1959487"/>
                <a:gridCol w="771967"/>
                <a:gridCol w="772744"/>
                <a:gridCol w="661463"/>
                <a:gridCol w="771967"/>
                <a:gridCol w="772744"/>
                <a:gridCol w="661463"/>
                <a:gridCol w="771967"/>
              </a:tblGrid>
              <a:tr h="42863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№ сывороток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83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57/3*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58/3*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19*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6923C"/>
                          </a:solidFill>
                          <a:latin typeface="Times New Roman"/>
                          <a:ea typeface="Times New Roman"/>
                        </a:rPr>
                        <a:t>107**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6923C"/>
                          </a:solidFill>
                          <a:latin typeface="Times New Roman"/>
                          <a:ea typeface="Times New Roman"/>
                        </a:rPr>
                        <a:t>16**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6923C"/>
                          </a:solidFill>
                          <a:latin typeface="Times New Roman"/>
                          <a:ea typeface="Times New Roman"/>
                        </a:rPr>
                        <a:t>28**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Пушкинский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Hja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7603 N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</a:t>
                      </a: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</a:t>
                      </a: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Rhiannon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Nuprime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</a:t>
                      </a: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Бег-3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</a:t>
                      </a: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Местный (Монголия)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</a:t>
                      </a: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</a:t>
                      </a: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80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071546"/>
            <a:ext cx="61436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целом, для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российских пациентов с диагнозом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целиакия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токсичны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сорта овса, обследованные к настоящему времени.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найдены нетоксичные сорта. 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Мои документы\През.2 Ве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4305300" cy="2781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71488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Электрофорез </a:t>
            </a:r>
            <a:r>
              <a:rPr lang="ru-RU" dirty="0" err="1" smtClean="0"/>
              <a:t>глиадинов</a:t>
            </a:r>
            <a:r>
              <a:rPr lang="ru-RU" dirty="0" smtClean="0"/>
              <a:t> пшеницы и </a:t>
            </a:r>
            <a:r>
              <a:rPr lang="ru-RU" dirty="0" err="1" smtClean="0"/>
              <a:t>авенинов</a:t>
            </a:r>
            <a:r>
              <a:rPr lang="ru-RU" dirty="0" smtClean="0"/>
              <a:t> овса</a:t>
            </a:r>
          </a:p>
          <a:p>
            <a:r>
              <a:rPr lang="ru-RU" dirty="0" smtClean="0"/>
              <a:t>в кислом полиакриламидном геле.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2571744"/>
            <a:ext cx="193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Безостая 1</a:t>
            </a:r>
          </a:p>
          <a:p>
            <a:r>
              <a:rPr lang="ru-RU" dirty="0" err="1" smtClean="0"/>
              <a:t>Мироновская</a:t>
            </a:r>
            <a:r>
              <a:rPr lang="ru-RU" dirty="0" smtClean="0"/>
              <a:t> 808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72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</a:rPr>
              <a:t>Число </a:t>
            </a:r>
            <a:r>
              <a:rPr lang="ru-RU" sz="2400" b="1" dirty="0" err="1" smtClean="0">
                <a:solidFill>
                  <a:srgbClr val="990033"/>
                </a:solidFill>
              </a:rPr>
              <a:t>авениновых</a:t>
            </a:r>
            <a:r>
              <a:rPr lang="ru-RU" sz="2400" b="1" dirty="0" smtClean="0">
                <a:solidFill>
                  <a:srgbClr val="990033"/>
                </a:solidFill>
              </a:rPr>
              <a:t> компонентов в белках  семян</a:t>
            </a:r>
          </a:p>
          <a:p>
            <a:pPr algn="ctr"/>
            <a:r>
              <a:rPr lang="en-US" sz="2400" b="1" dirty="0" smtClean="0">
                <a:solidFill>
                  <a:srgbClr val="990033"/>
                </a:solidFill>
              </a:rPr>
              <a:t> </a:t>
            </a:r>
            <a:r>
              <a:rPr lang="ru-RU" sz="2400" b="1" dirty="0" smtClean="0">
                <a:solidFill>
                  <a:srgbClr val="990033"/>
                </a:solidFill>
              </a:rPr>
              <a:t>различных видов  овса</a:t>
            </a:r>
            <a:endParaRPr lang="ru-RU" sz="2400" b="1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780928"/>
            <a:ext cx="2077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диплоиды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тетраплоиды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гексаплоиды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91683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+ </a:t>
            </a:r>
            <a:r>
              <a:rPr lang="el-GR" sz="2400" b="1" dirty="0" smtClean="0">
                <a:solidFill>
                  <a:srgbClr val="FF0000"/>
                </a:solidFill>
              </a:rPr>
              <a:t>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276872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часто</a:t>
            </a:r>
            <a:r>
              <a:rPr lang="en-US" dirty="0" smtClean="0"/>
              <a:t>   </a:t>
            </a:r>
            <a:r>
              <a:rPr lang="ru-RU" dirty="0" smtClean="0"/>
              <a:t>   редко</a:t>
            </a:r>
            <a:r>
              <a:rPr lang="en-US" dirty="0" smtClean="0"/>
              <a:t>                             </a:t>
            </a:r>
            <a:r>
              <a:rPr lang="ru-RU" dirty="0" smtClean="0"/>
              <a:t>часто       редко</a:t>
            </a:r>
            <a:endParaRPr lang="en-US" dirty="0" smtClean="0"/>
          </a:p>
          <a:p>
            <a:endParaRPr lang="en-US" dirty="0"/>
          </a:p>
          <a:p>
            <a:r>
              <a:rPr lang="en-US" sz="2000" b="1" dirty="0" smtClean="0"/>
              <a:t>   </a:t>
            </a:r>
            <a:r>
              <a:rPr lang="en-US" sz="2400" b="1" dirty="0" smtClean="0"/>
              <a:t>1 – 2      3                        </a:t>
            </a:r>
            <a:r>
              <a:rPr lang="en-US" sz="2400" b="1" dirty="0" smtClean="0"/>
              <a:t>  </a:t>
            </a:r>
            <a:r>
              <a:rPr lang="en-US" sz="2400" b="1" dirty="0" smtClean="0"/>
              <a:t>2 -- </a:t>
            </a:r>
            <a:r>
              <a:rPr lang="en-US" sz="2400" b="1" dirty="0" smtClean="0"/>
              <a:t>3        4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2         </a:t>
            </a:r>
            <a:r>
              <a:rPr lang="en-US" sz="2400" b="1" dirty="0" smtClean="0"/>
              <a:t>3                               3          </a:t>
            </a:r>
            <a:r>
              <a:rPr lang="en-US" sz="2400" b="1" dirty="0" smtClean="0"/>
              <a:t>5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2 – 3     </a:t>
            </a:r>
            <a:r>
              <a:rPr lang="en-US" sz="2400" b="1" dirty="0" smtClean="0"/>
              <a:t> </a:t>
            </a:r>
            <a:r>
              <a:rPr lang="en-US" sz="2400" b="1" dirty="0" smtClean="0"/>
              <a:t>4                         </a:t>
            </a:r>
            <a:r>
              <a:rPr lang="en-US" sz="2400" b="1" dirty="0" smtClean="0"/>
              <a:t> </a:t>
            </a:r>
            <a:r>
              <a:rPr lang="en-US" sz="2400" b="1" dirty="0" smtClean="0"/>
              <a:t>4 -- 6        7                 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19672" y="1412776"/>
            <a:ext cx="59046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Известно, что линии пшеницы , у которых число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глиадинов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уменьшено путем замещения и дополнения хромосом, слабее реагируют с антителами больных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целиакией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Существуют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безпроламиновые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мутанты пшеницы, ячменя и кукурузы. Однако семена всех этих форм имеют низкую жизнеспособность, так как лишены главного запасного белка.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Законом 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Н.И. Вавилова о гомологической изменчивости признаков, могут быть найдены и </a:t>
            </a:r>
            <a:r>
              <a:rPr lang="ru-RU" sz="2400" b="1" dirty="0" err="1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безавен</a:t>
            </a:r>
            <a:r>
              <a:rPr lang="ru-RU" sz="2400" b="1" dirty="0" err="1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иновые</a:t>
            </a:r>
            <a:r>
              <a:rPr lang="ru-RU" sz="2400" b="1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формы овса. Такой поиск представляется перспективным, поскольку в семенах  овса имеется второй запасной белок – </a:t>
            </a:r>
            <a:r>
              <a:rPr lang="ru-RU" sz="24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глобулин. </a:t>
            </a:r>
            <a:endParaRPr lang="ru-RU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ЦЕЛИКИЯ\Для Вены\SDS овса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20000"/>
          </a:blip>
          <a:srcRect/>
          <a:stretch>
            <a:fillRect/>
          </a:stretch>
        </p:blipFill>
        <p:spPr bwMode="auto">
          <a:xfrm rot="5400000">
            <a:off x="2905103" y="95237"/>
            <a:ext cx="1390650" cy="4200525"/>
          </a:xfrm>
          <a:prstGeom prst="rect">
            <a:avLst/>
          </a:prstGeom>
          <a:noFill/>
        </p:spPr>
      </p:pic>
      <p:pic>
        <p:nvPicPr>
          <p:cNvPr id="5" name="Picture 2" descr="C:\Мои документы\През. В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37922854"/>
            <a:ext cx="1785950" cy="25110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1643050"/>
            <a:ext cx="121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овёс</a:t>
            </a:r>
            <a:r>
              <a:rPr lang="en-US" b="1" dirty="0" smtClean="0"/>
              <a:t> 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ru-RU" b="1" dirty="0" smtClean="0"/>
              <a:t>соя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07167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пшеница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121442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                                                                           --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85984" y="1142984"/>
            <a:ext cx="2865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8282" y="1142984"/>
            <a:ext cx="35639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28794" y="785794"/>
            <a:ext cx="218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г</a:t>
            </a:r>
            <a:r>
              <a:rPr lang="ru-RU" sz="1600" b="1" dirty="0" smtClean="0"/>
              <a:t>лобулины семян овса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3786190"/>
            <a:ext cx="5727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SDS</a:t>
            </a:r>
            <a:r>
              <a:rPr lang="ru-RU" dirty="0" smtClean="0"/>
              <a:t>-</a:t>
            </a:r>
            <a:r>
              <a:rPr lang="ru-RU" b="1" dirty="0" smtClean="0"/>
              <a:t>электрофорез белков семян овса, пшеницы и сои.</a:t>
            </a:r>
          </a:p>
          <a:p>
            <a:r>
              <a:rPr lang="ru-RU" b="1" dirty="0" smtClean="0"/>
              <a:t>7</a:t>
            </a:r>
            <a:r>
              <a:rPr lang="en-US" b="1" dirty="0" smtClean="0"/>
              <a:t>S</a:t>
            </a:r>
            <a:r>
              <a:rPr lang="ru-RU" b="1" dirty="0" smtClean="0"/>
              <a:t> – 7</a:t>
            </a:r>
            <a:r>
              <a:rPr lang="en-US" b="1" dirty="0" smtClean="0"/>
              <a:t>S</a:t>
            </a:r>
            <a:r>
              <a:rPr lang="ru-RU" b="1" dirty="0" smtClean="0"/>
              <a:t>  глобулин сои, к11</a:t>
            </a:r>
            <a:r>
              <a:rPr lang="en-US" b="1" dirty="0" smtClean="0"/>
              <a:t>S</a:t>
            </a:r>
            <a:r>
              <a:rPr lang="ru-RU" b="1" dirty="0" smtClean="0"/>
              <a:t>  и о11</a:t>
            </a:r>
            <a:r>
              <a:rPr lang="en-US" b="1" dirty="0" smtClean="0"/>
              <a:t>S</a:t>
            </a:r>
            <a:r>
              <a:rPr lang="ru-RU" b="1" dirty="0" smtClean="0"/>
              <a:t>  кислые и основные 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олипептиды 11</a:t>
            </a:r>
            <a:r>
              <a:rPr lang="en-US" b="1" dirty="0" smtClean="0"/>
              <a:t>S</a:t>
            </a:r>
            <a:r>
              <a:rPr lang="ru-RU" b="1" dirty="0" smtClean="0"/>
              <a:t>  глобулина сои, соответственно.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V="1">
            <a:off x="4179885" y="2965447"/>
            <a:ext cx="214314" cy="141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572000" y="2928934"/>
            <a:ext cx="29686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714876" y="2928934"/>
            <a:ext cx="29686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857752" y="2928934"/>
            <a:ext cx="36830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3857620" y="292893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86248" y="30718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7S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2001026" y="3071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3286910" y="3071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57356" y="314324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о11</a:t>
            </a:r>
            <a:r>
              <a:rPr lang="en-US" dirty="0" smtClean="0"/>
              <a:t>S               </a:t>
            </a:r>
            <a:r>
              <a:rPr lang="ru-RU" dirty="0" smtClean="0"/>
              <a:t>к11</a:t>
            </a:r>
            <a:r>
              <a:rPr lang="en-US" dirty="0" smtClean="0"/>
              <a:t>S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772816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Целесообразно дальнейшее изучение </a:t>
            </a:r>
            <a:r>
              <a:rPr lang="ru-RU" sz="2800" b="1" dirty="0" smtClean="0">
                <a:solidFill>
                  <a:srgbClr val="C00000"/>
                </a:solidFill>
              </a:rPr>
              <a:t>генофонда овса </a:t>
            </a:r>
            <a:r>
              <a:rPr lang="ru-RU" sz="2800" b="1" dirty="0" smtClean="0">
                <a:solidFill>
                  <a:srgbClr val="C00000"/>
                </a:solidFill>
              </a:rPr>
              <a:t>на возможность использования для производства </a:t>
            </a:r>
            <a:r>
              <a:rPr lang="ru-RU" sz="2800" b="1" dirty="0" err="1" smtClean="0">
                <a:solidFill>
                  <a:srgbClr val="C00000"/>
                </a:solidFill>
              </a:rPr>
              <a:t>безглютенового</a:t>
            </a:r>
            <a:r>
              <a:rPr lang="ru-RU" sz="2800" b="1" dirty="0" smtClean="0">
                <a:solidFill>
                  <a:srgbClr val="C00000"/>
                </a:solidFill>
              </a:rPr>
              <a:t> питания.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49264" y="40555649"/>
            <a:ext cx="5078252" cy="4839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69544" y="39793040"/>
            <a:ext cx="5078252" cy="4839678"/>
          </a:xfrm>
          <a:prstGeom prst="rect">
            <a:avLst/>
          </a:prstGeom>
        </p:spPr>
      </p:pic>
      <p:pic>
        <p:nvPicPr>
          <p:cNvPr id="31746" name="Picture 2" descr="C:\овес\S5002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2564904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 А С И Б О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ЗА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 И М А Н И Е !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При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32237" y="0"/>
            <a:ext cx="2411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836712"/>
            <a:ext cx="54726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В коллекции </a:t>
            </a:r>
            <a:r>
              <a:rPr lang="ru-RU" sz="2800" dirty="0" smtClean="0">
                <a:solidFill>
                  <a:schemeClr val="tx2"/>
                </a:solidFill>
              </a:rPr>
              <a:t>овса Всероссийского научно-исследовательского института растениеводства 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им. Н. И. Вавилова имеется более 13000  образцов. Интенсивно проводится оценка коллекции на биологические и хозяйственно- ценные признаки. </a:t>
            </a:r>
            <a:r>
              <a:rPr lang="ru-RU" sz="2800" b="1" dirty="0" smtClean="0">
                <a:solidFill>
                  <a:srgbClr val="C00000"/>
                </a:solidFill>
              </a:rPr>
              <a:t>В последние годы начаты работы по оценке сортов овса на новый признак – </a:t>
            </a:r>
            <a:r>
              <a:rPr lang="ru-RU" sz="2800" b="1" dirty="0" err="1" smtClean="0">
                <a:solidFill>
                  <a:srgbClr val="FF0000"/>
                </a:solidFill>
              </a:rPr>
              <a:t>нетоксичность</a:t>
            </a:r>
            <a:r>
              <a:rPr lang="ru-RU" sz="2800" b="1" dirty="0" smtClean="0">
                <a:solidFill>
                  <a:srgbClr val="FF0000"/>
                </a:solidFill>
              </a:rPr>
              <a:t> при </a:t>
            </a:r>
            <a:r>
              <a:rPr lang="ru-RU" sz="2800" b="1" dirty="0" err="1" smtClean="0">
                <a:solidFill>
                  <a:srgbClr val="FF0000"/>
                </a:solidFill>
              </a:rPr>
              <a:t>целиакии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72" descr="C:\Documents and Settings\User\Мои документы\Планшетсорта овса 1.jpg"/>
          <p:cNvPicPr>
            <a:picLocks noChangeAspect="1" noChangeArrowheads="1"/>
          </p:cNvPicPr>
          <p:nvPr/>
        </p:nvPicPr>
        <p:blipFill>
          <a:blip r:embed="rId3" cstate="print"/>
          <a:srcRect l="1491" t="10448" r="86581" b="11940"/>
          <a:stretch>
            <a:fillRect/>
          </a:stretch>
        </p:blipFill>
        <p:spPr bwMode="auto">
          <a:xfrm>
            <a:off x="285720" y="142852"/>
            <a:ext cx="1320358" cy="14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14356"/>
            <a:ext cx="7072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Целиакия</a:t>
            </a:r>
            <a:r>
              <a:rPr lang="ru-RU" sz="2800" b="1" dirty="0" smtClean="0">
                <a:solidFill>
                  <a:srgbClr val="FF0000"/>
                </a:solidFill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</a:rPr>
              <a:t>генетически обусловленное хроническое заболевание, для которого характерна непереносимость белков </a:t>
            </a:r>
            <a:r>
              <a:rPr lang="ru-RU" sz="2800" b="1" dirty="0" err="1" smtClean="0">
                <a:solidFill>
                  <a:srgbClr val="C00000"/>
                </a:solidFill>
              </a:rPr>
              <a:t>глютена</a:t>
            </a:r>
            <a:r>
              <a:rPr lang="ru-RU" sz="2800" b="1" dirty="0" smtClean="0">
                <a:solidFill>
                  <a:srgbClr val="C00000"/>
                </a:solidFill>
              </a:rPr>
              <a:t> пшеницы, ржи и ячменя. Относительно овса сведения крайне противоречивы. Для больных </a:t>
            </a:r>
            <a:r>
              <a:rPr lang="ru-RU" sz="2800" b="1" dirty="0" err="1" smtClean="0">
                <a:solidFill>
                  <a:srgbClr val="C00000"/>
                </a:solidFill>
              </a:rPr>
              <a:t>целиакией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безглютеновые</a:t>
            </a:r>
            <a:r>
              <a:rPr lang="ru-RU" sz="2800" b="1" dirty="0" smtClean="0">
                <a:solidFill>
                  <a:srgbClr val="C00000"/>
                </a:solidFill>
              </a:rPr>
              <a:t> продукты – пожизненная диета.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Частота этого заболевания – от 1% до 6% в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азличных регионах мира.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"/>
          <a:ext cx="9144000" cy="6750001"/>
        </p:xfrm>
        <a:graphic>
          <a:graphicData uri="http://schemas.openxmlformats.org/presentationml/2006/ole">
            <p:oleObj spid="_x0000_s29698" name="Acrobat Document" r:id="rId3" imgW="7731000" imgH="5508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Мои документы\Отсканировано 03.07.2013 14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892120" cy="5878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480" y="1071542"/>
          <a:ext cx="6643733" cy="4966691"/>
        </p:xfrm>
        <a:graphic>
          <a:graphicData uri="http://schemas.openxmlformats.org/drawingml/2006/table">
            <a:tbl>
              <a:tblPr/>
              <a:tblGrid>
                <a:gridCol w="1861136"/>
                <a:gridCol w="1594199"/>
                <a:gridCol w="1594199"/>
                <a:gridCol w="1594199"/>
              </a:tblGrid>
              <a:tr h="555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хромосом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Геномный состав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Оптическая плотность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Рожь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Cecale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cereale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сорт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Вятка-2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RR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Ячмень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Hordeum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vulgare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Hordeum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marinum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XXX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Hordeum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murinum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YYY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Hordeum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ubiflorum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Овес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Avena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sativa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AACCDD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Avena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fatua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AACCDD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Avena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sterilis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AACCDD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Avena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vaviloviana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AABB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Avena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barbata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AABB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5" y="1571610"/>
          <a:ext cx="7572425" cy="4786350"/>
        </p:xfrm>
        <a:graphic>
          <a:graphicData uri="http://schemas.openxmlformats.org/drawingml/2006/table">
            <a:tbl>
              <a:tblPr/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31909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№ сывороток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57/3*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58/3*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2/12**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107**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Таежник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Геркулес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Валдин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Аргамак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Золотой дождь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Астор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Боррус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Оттер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Другие злаки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рис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кукуруза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пшеница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38" y="428604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Интенсивность реакции в единицах оптической плотности при 450 нм белков различных сортов овса и других злаков с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ru-RU" dirty="0"/>
              <a:t>крови больных </a:t>
            </a:r>
            <a:r>
              <a:rPr lang="ru-RU" dirty="0" err="1"/>
              <a:t>целиакией</a:t>
            </a:r>
            <a:r>
              <a:rPr lang="ru-RU" dirty="0"/>
              <a:t> (*) и здоровых людей (**).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9" y="1714485"/>
          <a:ext cx="7286676" cy="4300569"/>
        </p:xfrm>
        <a:graphic>
          <a:graphicData uri="http://schemas.openxmlformats.org/drawingml/2006/table">
            <a:tbl>
              <a:tblPr/>
              <a:tblGrid>
                <a:gridCol w="1443280"/>
                <a:gridCol w="1471391"/>
                <a:gridCol w="1457335"/>
                <a:gridCol w="1457335"/>
                <a:gridCol w="1457335"/>
              </a:tblGrid>
              <a:tr h="30480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№ сывороток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57/3*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58/3*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2/12**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107**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Таежник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Геркулес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Валдин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Аргамак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Золотой дождь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Астор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Боррус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Оттер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Другие злаки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рис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кукуруза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пшеница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2,0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66839" marR="66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38" y="500042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. Интенсивность реакции в единицах оптической плотности при 450 нм белков различных сортов овса и других злаков с </a:t>
            </a:r>
            <a:r>
              <a:rPr lang="en-US" dirty="0" err="1"/>
              <a:t>IgG</a:t>
            </a:r>
            <a:r>
              <a:rPr lang="en-US" dirty="0"/>
              <a:t> </a:t>
            </a:r>
            <a:r>
              <a:rPr lang="ru-RU" dirty="0"/>
              <a:t>крови больных </a:t>
            </a:r>
            <a:r>
              <a:rPr lang="ru-RU" dirty="0" err="1"/>
              <a:t>целиакией</a:t>
            </a:r>
            <a:r>
              <a:rPr lang="ru-RU" dirty="0"/>
              <a:t> (*) и здоровых людей (**).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6" y="1928800"/>
          <a:ext cx="7072360" cy="3130285"/>
        </p:xfrm>
        <a:graphic>
          <a:graphicData uri="http://schemas.openxmlformats.org/drawingml/2006/table">
            <a:tbl>
              <a:tblPr/>
              <a:tblGrid>
                <a:gridCol w="1380280"/>
                <a:gridCol w="798030"/>
                <a:gridCol w="798030"/>
                <a:gridCol w="798030"/>
                <a:gridCol w="798030"/>
                <a:gridCol w="798030"/>
                <a:gridCol w="798030"/>
                <a:gridCol w="812630"/>
                <a:gridCol w="91270"/>
              </a:tblGrid>
              <a:tr h="428630">
                <a:tc rowSpan="2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Сорта голозерного овса</a:t>
                      </a:r>
                    </a:p>
                  </a:txBody>
                  <a:tcPr marL="65870" marR="65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№ сывороток</a:t>
                      </a:r>
                    </a:p>
                  </a:txBody>
                  <a:tcPr marL="65870" marR="65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707">
                <a:tc vMerge="1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57/3*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58/3*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6*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19*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107**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16**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28**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Пушкинский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Hja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7603 N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Rhiannon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Nuprime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Бег-3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41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Местный (Монголия)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5260" marR="65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785794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Интенсивность реакции в единицах оптической плотности при 450 нм белков различных сортов </a:t>
            </a:r>
            <a:r>
              <a:rPr lang="ru-RU" dirty="0" smtClean="0"/>
              <a:t>голозерного овса с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ru-RU" dirty="0"/>
              <a:t>крови больных </a:t>
            </a:r>
            <a:r>
              <a:rPr lang="ru-RU" dirty="0" err="1"/>
              <a:t>целиакией</a:t>
            </a:r>
            <a:r>
              <a:rPr lang="ru-RU" dirty="0"/>
              <a:t> (*) и здоровых людей (**).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812</Words>
  <Application>Microsoft Office PowerPoint</Application>
  <PresentationFormat>Экран (4:3)</PresentationFormat>
  <Paragraphs>341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Гаврилюк</dc:creator>
  <cp:lastModifiedBy>Admin</cp:lastModifiedBy>
  <cp:revision>32</cp:revision>
  <dcterms:created xsi:type="dcterms:W3CDTF">2013-07-03T05:29:39Z</dcterms:created>
  <dcterms:modified xsi:type="dcterms:W3CDTF">2013-07-03T17:36:37Z</dcterms:modified>
</cp:coreProperties>
</file>