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5" r:id="rId6"/>
    <p:sldId id="272" r:id="rId7"/>
    <p:sldId id="268" r:id="rId8"/>
    <p:sldId id="262" r:id="rId9"/>
    <p:sldId id="269" r:id="rId10"/>
    <p:sldId id="273" r:id="rId11"/>
    <p:sldId id="282" r:id="rId12"/>
    <p:sldId id="283" r:id="rId13"/>
    <p:sldId id="278" r:id="rId14"/>
    <p:sldId id="279" r:id="rId15"/>
    <p:sldId id="280" r:id="rId16"/>
    <p:sldId id="270" r:id="rId17"/>
    <p:sldId id="274" r:id="rId18"/>
    <p:sldId id="275" r:id="rId19"/>
    <p:sldId id="276" r:id="rId20"/>
    <p:sldId id="277" r:id="rId21"/>
    <p:sldId id="281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A9E63-E212-4C33-99B0-952D448C0044}" type="datetimeFigureOut">
              <a:rPr lang="ru-RU" smtClean="0"/>
              <a:pPr/>
              <a:t>29.06.2013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C20D6-AB14-410F-9348-ABD95CE64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ГЕНОТИПИЧЕСКОЕ РАЗНООБРАЗИЕ РЕАКЦИИ ФОТОСИНТЕТИЧЕСКОГО АППАРАТА ОВСА НА ЭДАФИЧЕСКИЙ СТРЕСС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48224"/>
            <a:ext cx="6400800" cy="1352544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Е. М. Лисицын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ГНУ Зональный НИИСХ </a:t>
            </a:r>
            <a:r>
              <a:rPr lang="ru-RU" dirty="0" err="1" smtClean="0">
                <a:solidFill>
                  <a:schemeClr val="tx1"/>
                </a:solidFill>
              </a:rPr>
              <a:t>Северо-Востока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Россельхозакадемии</a:t>
            </a:r>
            <a:r>
              <a:rPr lang="ru-RU" dirty="0" smtClean="0">
                <a:solidFill>
                  <a:schemeClr val="tx1"/>
                </a:solidFill>
              </a:rPr>
              <a:t>, г. Киров, Россия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figure 7-10.jpg 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65100"/>
            <a:ext cx="6294438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715436" cy="4525963"/>
          </a:xfrm>
        </p:spPr>
        <p:txBody>
          <a:bodyPr/>
          <a:lstStyle/>
          <a:p>
            <a:r>
              <a:rPr lang="ru-RU" b="1" dirty="0" smtClean="0"/>
              <a:t>депрессия синтеза хлорофилла </a:t>
            </a:r>
            <a:r>
              <a:rPr lang="ru-RU" b="1" i="1" dirty="0" smtClean="0"/>
              <a:t>а</a:t>
            </a:r>
            <a:r>
              <a:rPr lang="ru-RU" b="1" dirty="0" smtClean="0"/>
              <a:t> в </a:t>
            </a:r>
            <a:r>
              <a:rPr lang="ru-RU" b="1" u="sng" dirty="0" err="1" smtClean="0"/>
              <a:t>подфлаговых</a:t>
            </a:r>
            <a:r>
              <a:rPr lang="ru-RU" b="1" dirty="0" smtClean="0"/>
              <a:t> листьях изменялась от 64…66% (Аргамак, И-3557) </a:t>
            </a:r>
            <a:r>
              <a:rPr lang="ru-RU" b="1" dirty="0" smtClean="0"/>
              <a:t>до </a:t>
            </a:r>
            <a:r>
              <a:rPr lang="ru-RU" b="1" dirty="0" smtClean="0"/>
              <a:t>14…19% (137h06, BAI5048), </a:t>
            </a:r>
            <a:endParaRPr lang="ru-RU" b="1" dirty="0" smtClean="0"/>
          </a:p>
          <a:p>
            <a:r>
              <a:rPr lang="ru-RU" b="1" dirty="0" smtClean="0"/>
              <a:t>хлорофилла </a:t>
            </a:r>
            <a:r>
              <a:rPr lang="ru-RU" b="1" i="1" dirty="0" err="1" smtClean="0"/>
              <a:t>b</a:t>
            </a:r>
            <a:r>
              <a:rPr lang="ru-RU" b="1" dirty="0" smtClean="0"/>
              <a:t> – от 85…86% (Аргамак, И-3778) до 63…64% (</a:t>
            </a:r>
            <a:r>
              <a:rPr lang="en-US" b="1" dirty="0" smtClean="0"/>
              <a:t>BAI</a:t>
            </a:r>
            <a:r>
              <a:rPr lang="ru-RU" b="1" dirty="0" smtClean="0"/>
              <a:t>5048, 6</a:t>
            </a:r>
            <a:r>
              <a:rPr lang="en-US" b="1" dirty="0" smtClean="0"/>
              <a:t>h</a:t>
            </a:r>
            <a:r>
              <a:rPr lang="ru-RU" b="1" dirty="0" smtClean="0"/>
              <a:t>10, 378</a:t>
            </a:r>
            <a:r>
              <a:rPr lang="en-US" b="1" dirty="0" smtClean="0"/>
              <a:t>h</a:t>
            </a:r>
            <a:r>
              <a:rPr lang="ru-RU" b="1" dirty="0" smtClean="0"/>
              <a:t>08), </a:t>
            </a:r>
            <a:endParaRPr lang="ru-RU" b="1" dirty="0" smtClean="0"/>
          </a:p>
          <a:p>
            <a:r>
              <a:rPr lang="ru-RU" b="1" dirty="0" err="1" smtClean="0"/>
              <a:t>каротиноидов</a:t>
            </a:r>
            <a:r>
              <a:rPr lang="ru-RU" b="1" dirty="0" smtClean="0"/>
              <a:t> </a:t>
            </a:r>
            <a:r>
              <a:rPr lang="ru-RU" b="1" dirty="0" smtClean="0"/>
              <a:t>– от 52…59% (Аргамак, BAI5051) до 1…8% (6</a:t>
            </a:r>
            <a:r>
              <a:rPr lang="en-US" b="1" dirty="0" smtClean="0"/>
              <a:t>h</a:t>
            </a:r>
            <a:r>
              <a:rPr lang="ru-RU" b="1" dirty="0" smtClean="0"/>
              <a:t>10, </a:t>
            </a:r>
            <a:r>
              <a:rPr lang="en-US" b="1" dirty="0" smtClean="0"/>
              <a:t>BAI</a:t>
            </a:r>
            <a:r>
              <a:rPr lang="ru-RU" b="1" dirty="0" smtClean="0"/>
              <a:t>5048)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r>
              <a:rPr lang="ru-RU" b="1" dirty="0" smtClean="0"/>
              <a:t>Максимальная депрессия синтеза хлорофилла </a:t>
            </a:r>
            <a:r>
              <a:rPr lang="ru-RU" b="1" i="1" dirty="0" smtClean="0"/>
              <a:t>а</a:t>
            </a:r>
            <a:r>
              <a:rPr lang="ru-RU" b="1" dirty="0" smtClean="0"/>
              <a:t> </a:t>
            </a:r>
            <a:r>
              <a:rPr lang="ru-RU" b="1" dirty="0" smtClean="0"/>
              <a:t>во </a:t>
            </a:r>
            <a:r>
              <a:rPr lang="ru-RU" b="1" u="sng" dirty="0" err="1" smtClean="0"/>
              <a:t>флаговых</a:t>
            </a:r>
            <a:r>
              <a:rPr lang="ru-RU" b="1" dirty="0" smtClean="0"/>
              <a:t> листьях составила 47…49</a:t>
            </a:r>
            <a:r>
              <a:rPr lang="ru-RU" b="1" dirty="0" smtClean="0"/>
              <a:t>% (Аргамак, 6h10), минимальная – 8% (</a:t>
            </a:r>
            <a:r>
              <a:rPr lang="ru-RU" b="1" dirty="0" smtClean="0"/>
              <a:t>Кречет)</a:t>
            </a:r>
          </a:p>
          <a:p>
            <a:r>
              <a:rPr lang="ru-RU" b="1" dirty="0" smtClean="0"/>
              <a:t>Для </a:t>
            </a:r>
            <a:r>
              <a:rPr lang="ru-RU" b="1" dirty="0" smtClean="0"/>
              <a:t>хлорофилла </a:t>
            </a:r>
            <a:r>
              <a:rPr lang="ru-RU" b="1" i="1" dirty="0" err="1" smtClean="0"/>
              <a:t>b</a:t>
            </a:r>
            <a:r>
              <a:rPr lang="ru-RU" b="1" dirty="0" smtClean="0"/>
              <a:t> также отмечается более высокая депрессия - от 72…82% (194h06, И-3778) до 24…38% (Кречет, 378h08</a:t>
            </a:r>
            <a:r>
              <a:rPr lang="ru-RU" b="1" dirty="0" smtClean="0"/>
              <a:t>)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Депрессия синтеза </a:t>
            </a:r>
            <a:r>
              <a:rPr lang="ru-RU" b="1" dirty="0" err="1" smtClean="0"/>
              <a:t>каротиноидов</a:t>
            </a:r>
            <a:r>
              <a:rPr lang="ru-RU" b="1" dirty="0" smtClean="0"/>
              <a:t> – от 52% (6h10) до 6…7% (И-3778, 44h06)</a:t>
            </a: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642194"/>
          </a:xfrm>
        </p:spPr>
        <p:txBody>
          <a:bodyPr>
            <a:noAutofit/>
          </a:bodyPr>
          <a:lstStyle/>
          <a:p>
            <a:r>
              <a:rPr lang="ru-RU" sz="2800" dirty="0"/>
              <a:t>Некоторые статистические показатели изменения состояния фотосинтетического аппарата листьев овса под влиянием </a:t>
            </a:r>
            <a:r>
              <a:rPr lang="ru-RU" sz="2800" dirty="0" err="1"/>
              <a:t>эдафического</a:t>
            </a:r>
            <a:r>
              <a:rPr lang="ru-RU" sz="2800" dirty="0"/>
              <a:t> стресса (% от нейтрального почвенного фона, в среднем для 13 сортов)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3" y="2141944"/>
          <a:ext cx="8715434" cy="4304268"/>
        </p:xfrm>
        <a:graphic>
          <a:graphicData uri="http://schemas.openxmlformats.org/drawingml/2006/table">
            <a:tbl>
              <a:tblPr/>
              <a:tblGrid>
                <a:gridCol w="1542553"/>
                <a:gridCol w="1079862"/>
                <a:gridCol w="1217012"/>
                <a:gridCol w="1217896"/>
                <a:gridCol w="1222319"/>
                <a:gridCol w="1217896"/>
                <a:gridCol w="1217896"/>
              </a:tblGrid>
              <a:tr h="35633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Лист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Chl</a:t>
                      </a:r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Chl b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Car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Chl a</a:t>
                      </a:r>
                      <a:r>
                        <a:rPr lang="ru-RU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Chl</a:t>
                      </a:r>
                      <a:r>
                        <a:rPr lang="ru-RU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/ </a:t>
                      </a: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Car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</a:t>
                      </a:r>
                      <a:r>
                        <a:rPr lang="en-US" sz="1800" b="1" i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LHC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66">
                <a:tc grid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Среднее значение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55,38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26,37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66,31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225,53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72,39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55,87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70,58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41,18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81,74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187,46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77,72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66,81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66">
                <a:tc grid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Максимальное значение</a:t>
                      </a: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86,32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37,30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99,31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344,59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100,27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83,64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92,35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76,53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113,45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321,08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100,51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97,36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66">
                <a:tc grid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Минимальное значение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34,28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13,89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41,28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126,41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60,26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37,49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51,40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18,44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47,79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101,37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57,12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40,23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66">
                <a:tc gridSpan="7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Коэффициент вариации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29,4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29,5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14,7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21,9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3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флаговый</a:t>
                      </a:r>
                      <a:endParaRPr lang="ru-RU" sz="1800" b="1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18,4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36,9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22,5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31,5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17,3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21,7</a:t>
                      </a:r>
                    </a:p>
                  </a:txBody>
                  <a:tcPr marL="66812" marR="6681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86396"/>
            <a:ext cx="8658228" cy="1143000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Дендрограмма</a:t>
            </a:r>
            <a:r>
              <a:rPr lang="ru-RU" sz="2800" b="1" dirty="0" smtClean="0"/>
              <a:t> разделения изученных образцов овса на кластеры с учетом содержания комплекса фотосинтетических пигментов в </a:t>
            </a:r>
            <a:r>
              <a:rPr lang="ru-RU" sz="2800" b="1" dirty="0" err="1" smtClean="0"/>
              <a:t>подфлаговых</a:t>
            </a:r>
            <a:r>
              <a:rPr lang="ru-RU" sz="2800" b="1" dirty="0" smtClean="0"/>
              <a:t> листьях</a:t>
            </a:r>
            <a:endParaRPr lang="ru-RU" sz="28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4463"/>
            <a:ext cx="6784991" cy="50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214950"/>
            <a:ext cx="8643998" cy="1285876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Дендрограмма</a:t>
            </a:r>
            <a:r>
              <a:rPr lang="ru-RU" sz="2800" b="1" dirty="0" smtClean="0"/>
              <a:t> разделения изученных образцов овса на кластеры с учетом содержания комплекса фотосинтетических пигментов во </a:t>
            </a:r>
            <a:r>
              <a:rPr lang="ru-RU" sz="2800" b="1" dirty="0" err="1" smtClean="0"/>
              <a:t>флаговых</a:t>
            </a:r>
            <a:r>
              <a:rPr lang="ru-RU" sz="2800" b="1" dirty="0" smtClean="0"/>
              <a:t> листьях</a:t>
            </a:r>
            <a:endParaRPr lang="ru-RU" sz="28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843" y="144463"/>
            <a:ext cx="7213619" cy="50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тм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214313"/>
            <a:ext cx="856297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3071813" y="539750"/>
            <a:ext cx="54292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Влияние внесения высоких доз ТМ и алюминия на рост растений овса сорта Улов. Варианты: 1-контроль, 4-кадмий 10 мг/кг почвы, 7-кадмий 10 мг/кг почвы + алюминий 90 мг/кг почвы, 10-свинец 640 мг/кг почвы, 13-свинец 640 мг /кг почвы + алюминий 90 мг/кг почвы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142844" y="285752"/>
          <a:ext cx="8790351" cy="5786454"/>
        </p:xfrm>
        <a:graphic>
          <a:graphicData uri="http://schemas.openxmlformats.org/presentationml/2006/ole">
            <p:oleObj spid="_x0000_s28673" name="Диаграмма" r:id="rId3" imgW="5286330" imgH="3495585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139367" y="285752"/>
          <a:ext cx="8790351" cy="5786454"/>
        </p:xfrm>
        <a:graphic>
          <a:graphicData uri="http://schemas.openxmlformats.org/presentationml/2006/ole">
            <p:oleObj spid="_x0000_s35841" name="Диаграмма" r:id="rId3" imgW="5286330" imgH="3495585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5" name="Object 1"/>
          <p:cNvGraphicFramePr>
            <a:graphicFrameLocks noChangeAspect="1"/>
          </p:cNvGraphicFramePr>
          <p:nvPr/>
        </p:nvGraphicFramePr>
        <p:xfrm>
          <a:off x="142844" y="285752"/>
          <a:ext cx="8790351" cy="5786454"/>
        </p:xfrm>
        <a:graphic>
          <a:graphicData uri="http://schemas.openxmlformats.org/presentationml/2006/ole">
            <p:oleObj spid="_x0000_s36865" name="Диаграмма" r:id="rId3" imgW="5286330" imgH="3495585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6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>
            <a:normAutofit fontScale="90000"/>
          </a:bodyPr>
          <a:lstStyle/>
          <a:p>
            <a:r>
              <a:rPr lang="ru-RU" sz="1800" b="1"/>
              <a:t>Почвенная карта бывшего СССР</a:t>
            </a:r>
          </a:p>
        </p:txBody>
      </p:sp>
      <p:pic>
        <p:nvPicPr>
          <p:cNvPr id="132108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7000" contrast="44000"/>
          </a:blip>
          <a:srcRect/>
          <a:stretch>
            <a:fillRect/>
          </a:stretch>
        </p:blipFill>
        <p:spPr>
          <a:xfrm>
            <a:off x="250825" y="620713"/>
            <a:ext cx="8575675" cy="57261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142844" y="285751"/>
          <a:ext cx="8790352" cy="5786455"/>
        </p:xfrm>
        <a:graphic>
          <a:graphicData uri="http://schemas.openxmlformats.org/presentationml/2006/ole">
            <p:oleObj spid="_x0000_s37889" name="Диаграмма" r:id="rId3" imgW="5286330" imgH="3495585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Результаты кластерного анализа влияния ионов тяжелых металлов на синтез </a:t>
            </a:r>
            <a:r>
              <a:rPr lang="ru-RU" sz="2800" b="1" dirty="0" err="1" smtClean="0"/>
              <a:t>пластидных</a:t>
            </a:r>
            <a:r>
              <a:rPr lang="ru-RU" sz="2800" b="1" dirty="0" smtClean="0"/>
              <a:t> пигментов листьев овса</a:t>
            </a:r>
            <a:endParaRPr lang="ru-RU" sz="2800" dirty="0"/>
          </a:p>
        </p:txBody>
      </p:sp>
      <p:pic>
        <p:nvPicPr>
          <p:cNvPr id="40962" name="Рисунок 6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/>
          <a:stretch>
            <a:fillRect/>
          </a:stretch>
        </p:blipFill>
        <p:spPr bwMode="auto">
          <a:xfrm>
            <a:off x="571472" y="285728"/>
            <a:ext cx="7429552" cy="521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onlywoman.org/images/25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33492" cy="6357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357430"/>
            <a:ext cx="4371948" cy="3714776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Спасибо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за внимание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5364163" y="1714488"/>
            <a:ext cx="3565555" cy="4579950"/>
          </a:xfrm>
        </p:spPr>
        <p:txBody>
          <a:bodyPr/>
          <a:lstStyle/>
          <a:p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Наличие кислых почв на</a:t>
            </a:r>
            <a:b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территории Кировской </a:t>
            </a:r>
            <a:b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области</a:t>
            </a:r>
            <a:b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dirty="0"/>
              <a:t> 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0" y="-73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414" name="Picture 14" descr="Почвенная карта области"/>
          <p:cNvPicPr>
            <a:picLocks noChangeAspect="1" noChangeArrowheads="1"/>
          </p:cNvPicPr>
          <p:nvPr/>
        </p:nvPicPr>
        <p:blipFill>
          <a:blip r:embed="rId2" cstate="print">
            <a:lum bright="-19000" contrast="38000"/>
          </a:blip>
          <a:srcRect/>
          <a:stretch>
            <a:fillRect/>
          </a:stretch>
        </p:blipFill>
        <p:spPr bwMode="auto">
          <a:xfrm>
            <a:off x="500034" y="357190"/>
            <a:ext cx="4973555" cy="6286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3827463" cy="1143000"/>
          </a:xfrm>
        </p:spPr>
        <p:txBody>
          <a:bodyPr/>
          <a:lstStyle/>
          <a:p>
            <a:r>
              <a:rPr lang="ru-RU" sz="2000"/>
              <a:t>Дерново-подзолистая</a:t>
            </a:r>
            <a:br>
              <a:rPr lang="ru-RU" sz="2000"/>
            </a:br>
            <a:r>
              <a:rPr lang="ru-RU" sz="2000"/>
              <a:t>пахотная почва, </a:t>
            </a:r>
            <a:br>
              <a:rPr lang="ru-RU" sz="2000"/>
            </a:br>
            <a:r>
              <a:rPr lang="ru-RU" sz="2000"/>
              <a:t>Кумёнский р-н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412875"/>
            <a:ext cx="3382962" cy="5111750"/>
          </a:xfrm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1412875"/>
            <a:ext cx="3240088" cy="5111750"/>
          </a:xfrm>
          <a:noFill/>
          <a:ln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859338" y="333375"/>
            <a:ext cx="3827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>
                <a:solidFill>
                  <a:schemeClr val="tx2"/>
                </a:solidFill>
              </a:rPr>
              <a:t>Дерново-подзолистая</a:t>
            </a:r>
            <a:br>
              <a:rPr lang="ru-RU" sz="2000">
                <a:solidFill>
                  <a:schemeClr val="tx2"/>
                </a:solidFill>
              </a:rPr>
            </a:br>
            <a:r>
              <a:rPr lang="ru-RU" sz="2000">
                <a:solidFill>
                  <a:schemeClr val="tx2"/>
                </a:solidFill>
              </a:rPr>
              <a:t>пахотная почва, </a:t>
            </a:r>
            <a:br>
              <a:rPr lang="ru-RU" sz="2000">
                <a:solidFill>
                  <a:schemeClr val="tx2"/>
                </a:solidFill>
              </a:rPr>
            </a:br>
            <a:r>
              <a:rPr lang="ru-RU" sz="2000">
                <a:solidFill>
                  <a:schemeClr val="tx2"/>
                </a:solidFill>
              </a:rPr>
              <a:t>Зуевский р-н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98900" cy="1143000"/>
          </a:xfrm>
        </p:spPr>
        <p:txBody>
          <a:bodyPr/>
          <a:lstStyle/>
          <a:p>
            <a:r>
              <a:rPr lang="ru-RU" sz="2000"/>
              <a:t>Лесная дерново-подзолистая</a:t>
            </a:r>
            <a:br>
              <a:rPr lang="ru-RU" sz="2000"/>
            </a:br>
            <a:r>
              <a:rPr lang="ru-RU" sz="2000"/>
              <a:t>почва, Кильмезский р-н,</a:t>
            </a:r>
            <a:br>
              <a:rPr lang="ru-RU" sz="2000"/>
            </a:br>
            <a:r>
              <a:rPr lang="ru-RU" sz="2000"/>
              <a:t>Кировская обл.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412875"/>
            <a:ext cx="3408362" cy="5184775"/>
          </a:xfrm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716463" y="333375"/>
            <a:ext cx="4041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>
                <a:solidFill>
                  <a:schemeClr val="tx2"/>
                </a:solidFill>
              </a:rPr>
              <a:t>Пахотная дерново-подзолистая</a:t>
            </a:r>
            <a:br>
              <a:rPr lang="ru-RU" sz="2000">
                <a:solidFill>
                  <a:schemeClr val="tx2"/>
                </a:solidFill>
              </a:rPr>
            </a:br>
            <a:r>
              <a:rPr lang="ru-RU" sz="2000">
                <a:solidFill>
                  <a:schemeClr val="tx2"/>
                </a:solidFill>
              </a:rPr>
              <a:t>почва, Кильмезский р-н,</a:t>
            </a:r>
            <a:br>
              <a:rPr lang="ru-RU" sz="2000">
                <a:solidFill>
                  <a:schemeClr val="tx2"/>
                </a:solidFill>
              </a:rPr>
            </a:br>
            <a:r>
              <a:rPr lang="ru-RU" sz="2000">
                <a:solidFill>
                  <a:schemeClr val="tx2"/>
                </a:solidFill>
              </a:rPr>
              <a:t>Кировская обл.</a:t>
            </a: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484313"/>
            <a:ext cx="3281363" cy="5041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ru-RU" sz="1800"/>
              <a:t>ЗАВИСИМОСТЬ СОДЕРЖАНИЯ ПОДВИЖНЫХ </a:t>
            </a:r>
            <a:r>
              <a:rPr lang="en-US" sz="1800"/>
              <a:t>Cd</a:t>
            </a:r>
            <a:r>
              <a:rPr lang="ru-RU" sz="1800"/>
              <a:t> и </a:t>
            </a:r>
            <a:r>
              <a:rPr lang="en-US" sz="1800"/>
              <a:t>Pb </a:t>
            </a:r>
            <a:r>
              <a:rPr lang="ru-RU" sz="1800"/>
              <a:t>В ГУМУСОВЫХ ГОРИЗОНТАХ ДЕРНОВО-ПОДЗОЛИСТЫХ И СЕРЫХ ЛЕСНЫХ ПОЧВ</a:t>
            </a:r>
            <a:r>
              <a:rPr lang="ru-RU" sz="4000"/>
              <a:t> </a:t>
            </a: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06" name="Object 6"/>
          <p:cNvGraphicFramePr>
            <a:graphicFrameLocks noChangeAspect="1"/>
          </p:cNvGraphicFramePr>
          <p:nvPr/>
        </p:nvGraphicFramePr>
        <p:xfrm>
          <a:off x="87313" y="1412875"/>
          <a:ext cx="2971800" cy="2047875"/>
        </p:xfrm>
        <a:graphic>
          <a:graphicData uri="http://schemas.openxmlformats.org/presentationml/2006/ole">
            <p:oleObj spid="_x0000_s9218" name="Диаграмма" r:id="rId3" imgW="2971800" imgH="2047875" progId="MSGraph.Chart.8">
              <p:embed/>
            </p:oleObj>
          </a:graphicData>
        </a:graphic>
      </p:graphicFrame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08" name="Object 8"/>
          <p:cNvGraphicFramePr>
            <a:graphicFrameLocks noChangeAspect="1"/>
          </p:cNvGraphicFramePr>
          <p:nvPr/>
        </p:nvGraphicFramePr>
        <p:xfrm>
          <a:off x="3132138" y="1412875"/>
          <a:ext cx="2971800" cy="2047875"/>
        </p:xfrm>
        <a:graphic>
          <a:graphicData uri="http://schemas.openxmlformats.org/presentationml/2006/ole">
            <p:oleObj spid="_x0000_s9219" name="Диаграмма" r:id="rId4" imgW="2971800" imgH="2047875" progId="MSGraph.Chart.8">
              <p:embed/>
            </p:oleObj>
          </a:graphicData>
        </a:graphic>
      </p:graphicFrame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10" name="Object 10"/>
          <p:cNvGraphicFramePr>
            <a:graphicFrameLocks noChangeAspect="1"/>
          </p:cNvGraphicFramePr>
          <p:nvPr/>
        </p:nvGraphicFramePr>
        <p:xfrm>
          <a:off x="6156325" y="1412875"/>
          <a:ext cx="2971800" cy="2047875"/>
        </p:xfrm>
        <a:graphic>
          <a:graphicData uri="http://schemas.openxmlformats.org/presentationml/2006/ole">
            <p:oleObj spid="_x0000_s9220" name="Диаграмма" r:id="rId5" imgW="2971800" imgH="2047875" progId="MSGraph.Chart.8">
              <p:embed/>
            </p:oleObj>
          </a:graphicData>
        </a:graphic>
      </p:graphicFrame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1547813" y="3644900"/>
            <a:ext cx="520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рН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4198938" y="3638550"/>
            <a:ext cx="74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Сгум 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6372225" y="3638550"/>
            <a:ext cx="2479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обменной кислотности </a:t>
            </a: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15" name="Object 15"/>
          <p:cNvGraphicFramePr>
            <a:graphicFrameLocks noChangeAspect="1"/>
          </p:cNvGraphicFramePr>
          <p:nvPr/>
        </p:nvGraphicFramePr>
        <p:xfrm>
          <a:off x="87313" y="4149725"/>
          <a:ext cx="2971800" cy="2047875"/>
        </p:xfrm>
        <a:graphic>
          <a:graphicData uri="http://schemas.openxmlformats.org/presentationml/2006/ole">
            <p:oleObj spid="_x0000_s9221" name="Диаграмма" r:id="rId6" imgW="2971800" imgH="2047875" progId="MSGraph.Chart.8">
              <p:embed/>
            </p:oleObj>
          </a:graphicData>
        </a:graphic>
      </p:graphicFrame>
      <p:sp>
        <p:nvSpPr>
          <p:cNvPr id="102418" name="Rectangle 18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17" name="Object 17"/>
          <p:cNvGraphicFramePr>
            <a:graphicFrameLocks noChangeAspect="1"/>
          </p:cNvGraphicFramePr>
          <p:nvPr/>
        </p:nvGraphicFramePr>
        <p:xfrm>
          <a:off x="3132138" y="4149725"/>
          <a:ext cx="2971800" cy="2047875"/>
        </p:xfrm>
        <a:graphic>
          <a:graphicData uri="http://schemas.openxmlformats.org/presentationml/2006/ole">
            <p:oleObj spid="_x0000_s9222" name="Диаграмма" r:id="rId7" imgW="2971800" imgH="2047875" progId="MSGraph.Chart.8">
              <p:embed/>
            </p:oleObj>
          </a:graphicData>
        </a:graphic>
      </p:graphicFrame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419" name="Object 19"/>
          <p:cNvGraphicFramePr>
            <a:graphicFrameLocks noChangeAspect="1"/>
          </p:cNvGraphicFramePr>
          <p:nvPr/>
        </p:nvGraphicFramePr>
        <p:xfrm>
          <a:off x="6172200" y="4149725"/>
          <a:ext cx="2971800" cy="2047875"/>
        </p:xfrm>
        <a:graphic>
          <a:graphicData uri="http://schemas.openxmlformats.org/presentationml/2006/ole">
            <p:oleObj spid="_x0000_s9223" name="Диаграмма" r:id="rId8" imgW="2971800" imgH="2047875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Основные методы: лабораторные</a:t>
            </a:r>
            <a:endParaRPr lang="ru-RU" b="1" dirty="0"/>
          </a:p>
        </p:txBody>
      </p:sp>
      <p:pic>
        <p:nvPicPr>
          <p:cNvPr id="81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992188"/>
            <a:ext cx="3857625" cy="2894012"/>
          </a:xfrm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25"/>
            <a:ext cx="42148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929063"/>
            <a:ext cx="378618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3313"/>
            <a:ext cx="418465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475162" cy="6337300"/>
          </a:xfr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8413" y="260350"/>
            <a:ext cx="3740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8413" y="3500438"/>
            <a:ext cx="37401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285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Основные методы: </a:t>
            </a:r>
            <a:br>
              <a:rPr lang="ru-RU" b="1" dirty="0" smtClean="0"/>
            </a:br>
            <a:r>
              <a:rPr lang="ru-RU" b="1" dirty="0" smtClean="0"/>
              <a:t>                                        вегетационные</a:t>
            </a:r>
            <a:endParaRPr lang="ru-RU" b="1" dirty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0438" y="1643063"/>
            <a:ext cx="5553075" cy="4857750"/>
          </a:xfrm>
          <a:ln>
            <a:solidFill>
              <a:srgbClr val="FFFF00"/>
            </a:solidFill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928688"/>
            <a:ext cx="4786313" cy="3297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143250"/>
            <a:ext cx="4786313" cy="3509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387</Words>
  <Application>Microsoft Office PowerPoint</Application>
  <PresentationFormat>Экран (4:3)</PresentationFormat>
  <Paragraphs>94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Диаграмма</vt:lpstr>
      <vt:lpstr>ГЕНОТИПИЧЕСКОЕ РАЗНООБРАЗИЕ РЕАКЦИИ ФОТОСИНТЕТИЧЕСКОГО АППАРАТА ОВСА НА ЭДАФИЧЕСКИЙ СТРЕСС</vt:lpstr>
      <vt:lpstr>Почвенная карта бывшего СССР</vt:lpstr>
      <vt:lpstr>Наличие кислых почв на  территории Кировской  области  </vt:lpstr>
      <vt:lpstr>Дерново-подзолистая пахотная почва,  Кумёнский р-н</vt:lpstr>
      <vt:lpstr>Лесная дерново-подзолистая почва, Кильмезский р-н, Кировская обл.</vt:lpstr>
      <vt:lpstr>ЗАВИСИМОСТЬ СОДЕРЖАНИЯ ПОДВИЖНЫХ Cd и Pb В ГУМУСОВЫХ ГОРИЗОНТАХ ДЕРНОВО-ПОДЗОЛИСТЫХ И СЕРЫХ ЛЕСНЫХ ПОЧВ </vt:lpstr>
      <vt:lpstr>Основные методы: лабораторные</vt:lpstr>
      <vt:lpstr>Слайд 8</vt:lpstr>
      <vt:lpstr>Основные методы:                                          вегетационные</vt:lpstr>
      <vt:lpstr>Слайд 10</vt:lpstr>
      <vt:lpstr>Слайд 11</vt:lpstr>
      <vt:lpstr>Слайд 12</vt:lpstr>
      <vt:lpstr>Некоторые статистические показатели изменения состояния фотосинтетического аппарата листьев овса под влиянием эдафического стресса (% от нейтрального почвенного фона, в среднем для 13 сортов) </vt:lpstr>
      <vt:lpstr>Дендрограмма разделения изученных образцов овса на кластеры с учетом содержания комплекса фотосинтетических пигментов в подфлаговых листьях</vt:lpstr>
      <vt:lpstr>Дендрограмма разделения изученных образцов овса на кластеры с учетом содержания комплекса фотосинтетических пигментов во флаговых листьях</vt:lpstr>
      <vt:lpstr>Слайд 16</vt:lpstr>
      <vt:lpstr>Слайд 17</vt:lpstr>
      <vt:lpstr>Слайд 18</vt:lpstr>
      <vt:lpstr>Слайд 19</vt:lpstr>
      <vt:lpstr>Слайд 20</vt:lpstr>
      <vt:lpstr>Результаты кластерного анализа влияния ионов тяжелых металлов на синтез пластидных пигментов листьев овса</vt:lpstr>
      <vt:lpstr>Спасибо 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Лаборатория</dc:creator>
  <cp:lastModifiedBy>the devi1</cp:lastModifiedBy>
  <cp:revision>15</cp:revision>
  <dcterms:created xsi:type="dcterms:W3CDTF">2013-06-28T04:26:24Z</dcterms:created>
  <dcterms:modified xsi:type="dcterms:W3CDTF">2013-06-29T19:52:15Z</dcterms:modified>
</cp:coreProperties>
</file>