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85" r:id="rId1"/>
  </p:sldMasterIdLst>
  <p:notesMasterIdLst>
    <p:notesMasterId r:id="rId26"/>
  </p:notesMasterIdLst>
  <p:sldIdLst>
    <p:sldId id="269" r:id="rId2"/>
    <p:sldId id="256" r:id="rId3"/>
    <p:sldId id="405" r:id="rId4"/>
    <p:sldId id="517" r:id="rId5"/>
    <p:sldId id="518" r:id="rId6"/>
    <p:sldId id="519" r:id="rId7"/>
    <p:sldId id="521" r:id="rId8"/>
    <p:sldId id="520" r:id="rId9"/>
    <p:sldId id="535" r:id="rId10"/>
    <p:sldId id="533" r:id="rId11"/>
    <p:sldId id="530" r:id="rId12"/>
    <p:sldId id="531" r:id="rId13"/>
    <p:sldId id="522" r:id="rId14"/>
    <p:sldId id="473" r:id="rId15"/>
    <p:sldId id="523" r:id="rId16"/>
    <p:sldId id="510" r:id="rId17"/>
    <p:sldId id="478" r:id="rId18"/>
    <p:sldId id="507" r:id="rId19"/>
    <p:sldId id="536" r:id="rId20"/>
    <p:sldId id="525" r:id="rId21"/>
    <p:sldId id="527" r:id="rId22"/>
    <p:sldId id="534" r:id="rId23"/>
    <p:sldId id="406" r:id="rId24"/>
    <p:sldId id="499" r:id="rId25"/>
  </p:sldIdLst>
  <p:sldSz cx="9144000" cy="6858000" type="screen4x3"/>
  <p:notesSz cx="6834188" cy="9979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666699"/>
    <a:srgbClr val="008000"/>
    <a:srgbClr val="0066FF"/>
    <a:srgbClr val="9900CC"/>
    <a:srgbClr val="5A5A86"/>
    <a:srgbClr val="BA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2" autoAdjust="0"/>
    <p:restoredTop sz="94660"/>
  </p:normalViewPr>
  <p:slideViewPr>
    <p:cSldViewPr>
      <p:cViewPr varScale="1">
        <p:scale>
          <a:sx n="65" d="100"/>
          <a:sy n="65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Relationship Id="rId9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003CC81-54E2-4018-8B0F-283AA37DD287}" type="datetimeFigureOut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40275"/>
            <a:ext cx="5467350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B8E16BF-C667-4DA6-B59F-EDA72BBE2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312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0110CDF7-8B21-4A12-9DF9-2D701100773A}" type="slidenum">
              <a:rPr lang="ru-RU" smtClean="0"/>
              <a:pPr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F072E309-40AE-465C-9EC8-E53E6EF15A1F}" type="slidenum">
              <a:rPr lang="ru-RU" smtClean="0"/>
              <a:pPr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E8F7AF9C-B080-4D6F-90DC-7790A0B04244}" type="slidenum">
              <a:rPr lang="ru-RU" smtClean="0"/>
              <a:pPr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75ECA343-B830-409F-9B66-F21E3D3879AB}" type="slidenum">
              <a:rPr lang="ru-RU" smtClean="0"/>
              <a:pPr>
                <a:defRPr/>
              </a:pPr>
              <a:t>21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CBC57F-E85F-4094-8B67-C922B6B94427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59998-DF94-482D-B34C-8A0F841B8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B66EC-1682-428E-9C20-C2C6DF8E12BA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22DD-B4BD-4715-AB57-DCFDFAF09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C87D2-B3C6-4014-8BF7-D00F9852B89E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81B47-DACA-466D-B30A-F0364407F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22C87-9E13-487F-8DBD-9B754E6423E6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C5AA1-1CF6-4995-933E-E67BCC66B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1093E8-5DD0-4F79-B9D6-E4D3D1E7DC03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CE1881-2A0C-4072-896F-4C80B77ABE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512C6-E151-4B41-8253-FD5295002D01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8D4F4-AA80-47E5-B168-14D845D57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83DE25-7882-4BB8-9BF3-26D715119C00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C62D9E-F5F7-4EDB-AD41-776B90852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FBC07-C62D-488F-A334-1FD041A98239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642E-DFD4-45F6-87D8-6610D7D465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0D57F6-F61E-48EA-BDED-59326D631A1D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DA883E-49E9-497B-9AA5-3FC1E3190E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DCD65A-7A0B-4E9D-AAF3-8EAC496B0B57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6F07CA-5B30-40C5-B580-CEBD0CE60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B7645B-954A-4E64-AE60-22DFD745B331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231908-848C-4148-BA1C-E76304C52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27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7F299458-0E45-4CF6-A83A-84E0DFD2668F}" type="datetime1">
              <a:rPr lang="ru-RU"/>
              <a:pPr>
                <a:defRPr/>
              </a:pPr>
              <a:t>02.07.2013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DFCD298-7D76-44DA-99BE-8732A3327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8" r:id="rId1"/>
    <p:sldLayoutId id="2147485003" r:id="rId2"/>
    <p:sldLayoutId id="2147485009" r:id="rId3"/>
    <p:sldLayoutId id="2147485004" r:id="rId4"/>
    <p:sldLayoutId id="2147485010" r:id="rId5"/>
    <p:sldLayoutId id="2147485005" r:id="rId6"/>
    <p:sldLayoutId id="2147485011" r:id="rId7"/>
    <p:sldLayoutId id="2147485012" r:id="rId8"/>
    <p:sldLayoutId id="2147485013" r:id="rId9"/>
    <p:sldLayoutId id="2147485006" r:id="rId10"/>
    <p:sldLayoutId id="2147485007" r:id="rId11"/>
  </p:sldLayoutIdLst>
  <p:transition>
    <p:zoom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5.emf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7.w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e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emf"/><Relationship Id="rId20" Type="http://schemas.openxmlformats.org/officeDocument/2006/relationships/image" Target="../media/image16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1.e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8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1214414" y="1928802"/>
            <a:ext cx="7407275" cy="14716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cap="all" dirty="0" smtClean="0">
                <a:solidFill>
                  <a:schemeClr val="tx2">
                    <a:satMod val="130000"/>
                  </a:schemeClr>
                </a:solidFill>
              </a:rPr>
              <a:t>анализ</a:t>
            </a:r>
            <a:r>
              <a:rPr lang="en-US" sz="2400" b="1" cap="all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400" b="1" cap="all" dirty="0" smtClean="0">
                <a:solidFill>
                  <a:schemeClr val="tx2">
                    <a:satMod val="130000"/>
                  </a:schemeClr>
                </a:solidFill>
              </a:rPr>
              <a:t>тенденций изменений хозяйственно ценных признаков</a:t>
            </a:r>
            <a: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b="1" cap="all" dirty="0" smtClean="0">
                <a:solidFill>
                  <a:schemeClr val="tx2">
                    <a:satMod val="130000"/>
                  </a:schemeClr>
                </a:solidFill>
              </a:rPr>
              <a:t>стандартных сортов овса и ячменя </a:t>
            </a:r>
            <a:br>
              <a:rPr lang="ru-RU" sz="24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400" b="1" cap="all" dirty="0" smtClean="0">
                <a:solidFill>
                  <a:schemeClr val="tx2">
                    <a:satMod val="130000"/>
                  </a:schemeClr>
                </a:solidFill>
              </a:rPr>
              <a:t>в 1980 – 2011 гг.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571875" y="4572000"/>
            <a:ext cx="5329238" cy="87788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/>
              <a:t>Л.Ю. Новикова, И.Г. Лоскутов, О.Н. Ковалева</a:t>
            </a:r>
            <a:endParaRPr lang="ru-RU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</a:rPr>
              <a:t>ГНУ ВИР </a:t>
            </a:r>
            <a:r>
              <a:rPr lang="ru-RU" sz="1800" dirty="0" err="1" smtClean="0">
                <a:solidFill>
                  <a:schemeClr val="bg2">
                    <a:lumMod val="10000"/>
                  </a:schemeClr>
                </a:solidFill>
              </a:rPr>
              <a:t>Россельхозакадемии</a:t>
            </a:r>
            <a:r>
              <a:rPr lang="ru-RU" sz="1800" dirty="0" smtClean="0">
                <a:solidFill>
                  <a:schemeClr val="bg2">
                    <a:lumMod val="10000"/>
                  </a:schemeClr>
                </a:solidFill>
              </a:rPr>
              <a:t>, Санкт-Петербург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F894B17-225C-4737-BAFC-02A8DD3F28E8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18440" name="Picture 5" descr="vi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2450" y="404813"/>
            <a:ext cx="642938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49935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АГРОКЛИМАТОЛОГИЯ:</a:t>
            </a:r>
            <a:b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Потребность овса и ячменя в тепле, посев – созревание</a:t>
            </a:r>
            <a:b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(</a:t>
            </a:r>
            <a:r>
              <a:rPr lang="ru-RU" sz="1800" dirty="0" smtClean="0"/>
              <a:t>Мищенко З. А. Агроклиматология. Киев: </a:t>
            </a:r>
            <a:r>
              <a:rPr lang="ru-RU" sz="1800" dirty="0" err="1" smtClean="0"/>
              <a:t>КНТ</a:t>
            </a:r>
            <a:r>
              <a:rPr lang="ru-RU" sz="1800" dirty="0" smtClean="0"/>
              <a:t>, 2009, С. 89.512 с.</a:t>
            </a: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)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285852" y="1928802"/>
          <a:ext cx="7315056" cy="2505075"/>
        </p:xfrm>
        <a:graphic>
          <a:graphicData uri="http://schemas.openxmlformats.org/drawingml/2006/table">
            <a:tbl>
              <a:tblPr/>
              <a:tblGrid>
                <a:gridCol w="864000"/>
                <a:gridCol w="1368000"/>
                <a:gridCol w="1226352"/>
                <a:gridCol w="1226352"/>
                <a:gridCol w="1226352"/>
                <a:gridCol w="1404000"/>
              </a:tblGrid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Скороспелость сортов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Биологический минимум температуры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Реакция на длину дня (поправка на 1° широты)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Сумма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температур для широты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55°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Начало роста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Созревание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Ячмень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Раннеспелые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Позднеспелые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Овес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Раннеспелые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Среднеспелые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Позднеспелые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C5AA1-1CF6-4995-933E-E67BCC66B22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49935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Агрометеорология: температуры,  запасы влаги, высота растения</a:t>
            </a:r>
            <a:b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dirty="0" smtClean="0"/>
              <a:t> (Руководство по агрометеорологическим прогнозам / ред. Уланова Е.С., </a:t>
            </a:r>
            <a:r>
              <a:rPr lang="ru-RU" sz="1800" dirty="0" err="1" smtClean="0"/>
              <a:t>Моисейчик</a:t>
            </a:r>
            <a:r>
              <a:rPr lang="ru-RU" sz="1800" dirty="0" smtClean="0"/>
              <a:t> В.А., Т. 1 Зерновые культуры. Л.: </a:t>
            </a:r>
            <a:r>
              <a:rPr lang="ru-RU" sz="1800" dirty="0" err="1" smtClean="0"/>
              <a:t>Гидрометеоиздат</a:t>
            </a:r>
            <a:r>
              <a:rPr lang="ru-RU" sz="1800" dirty="0" smtClean="0"/>
              <a:t>, 1984. 310 с.) </a:t>
            </a:r>
            <a:endParaRPr lang="ru-RU" sz="1800" b="1" cap="all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628800"/>
            <a:ext cx="7499350" cy="4800600"/>
          </a:xfrm>
        </p:spPr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Прогнозирование продолжительности межфазных периодов:</a:t>
            </a:r>
          </a:p>
          <a:p>
            <a:pPr marL="365760" indent="-283464" fontAlgn="auto">
              <a:spcAft>
                <a:spcPts val="0"/>
              </a:spcAft>
              <a:buNone/>
              <a:defRPr/>
            </a:pPr>
            <a:r>
              <a:rPr lang="ru-RU" sz="1600" dirty="0" smtClean="0"/>
              <a:t>Для прогнозирования продолжительности вегетационного периода  (</a:t>
            </a:r>
            <a:r>
              <a:rPr lang="en-US" sz="1600" dirty="0" smtClean="0"/>
              <a:t>L) </a:t>
            </a:r>
            <a:r>
              <a:rPr lang="ru-RU" sz="1600" dirty="0" smtClean="0"/>
              <a:t>используется предположение о постоянной для растения сумме среднесуточных температур (</a:t>
            </a:r>
            <a:r>
              <a:rPr lang="en-US" sz="1600" dirty="0" err="1" smtClean="0"/>
              <a:t>Const</a:t>
            </a:r>
            <a:r>
              <a:rPr lang="ru-RU" sz="1600" dirty="0" smtClean="0"/>
              <a:t>), превышающих биологический ноль межфазного периода </a:t>
            </a:r>
            <a:r>
              <a:rPr lang="en-US" sz="1600" dirty="0" smtClean="0"/>
              <a:t>(T</a:t>
            </a:r>
            <a:r>
              <a:rPr lang="en-US" sz="1600" baseline="-25000" dirty="0" smtClean="0"/>
              <a:t>0</a:t>
            </a:r>
            <a:r>
              <a:rPr lang="en-US" sz="1600" dirty="0" smtClean="0"/>
              <a:t>)</a:t>
            </a: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r>
              <a:rPr lang="en-US" sz="1600" dirty="0" smtClean="0"/>
              <a:t>t</a:t>
            </a:r>
            <a:r>
              <a:rPr lang="ru-RU" sz="1600" dirty="0" smtClean="0"/>
              <a:t> – средняя суточная температура воздуха</a:t>
            </a:r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err="1" smtClean="0"/>
              <a:t>Шиголев</a:t>
            </a:r>
            <a:r>
              <a:rPr lang="ru-RU" sz="1600" dirty="0" smtClean="0"/>
              <a:t> А.А. Руководство для составления агрометеорологических прогнозов. 1951</a:t>
            </a:r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None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D062E-F3C7-4EC2-B808-52235EF8A357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30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94070"/>
              </p:ext>
            </p:extLst>
          </p:nvPr>
        </p:nvGraphicFramePr>
        <p:xfrm>
          <a:off x="1403648" y="2924944"/>
          <a:ext cx="1872208" cy="1178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Формула" r:id="rId5" imgW="685800" imgH="431640" progId="Equation.3">
                  <p:embed/>
                </p:oleObj>
              </mc:Choice>
              <mc:Fallback>
                <p:oleObj name="Формула" r:id="rId5" imgW="68580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24944"/>
                        <a:ext cx="1872208" cy="11787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737682"/>
              </p:ext>
            </p:extLst>
          </p:nvPr>
        </p:nvGraphicFramePr>
        <p:xfrm>
          <a:off x="1331640" y="4365104"/>
          <a:ext cx="350043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Формула" r:id="rId7" imgW="1180800" imgH="342720" progId="Equation.3">
                  <p:embed/>
                </p:oleObj>
              </mc:Choice>
              <mc:Fallback>
                <p:oleObj name="Формула" r:id="rId7" imgW="1180800" imgH="3427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365104"/>
                        <a:ext cx="350043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057400"/>
            <a:ext cx="7499350" cy="4800600"/>
          </a:xfrm>
        </p:spPr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Ячмень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2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t</a:t>
            </a:r>
            <a:r>
              <a:rPr lang="ru-RU" sz="1200" baseline="-25000" dirty="0" smtClean="0"/>
              <a:t>1</a:t>
            </a:r>
            <a:r>
              <a:rPr lang="en-US" sz="1200" dirty="0" smtClean="0"/>
              <a:t> – </a:t>
            </a:r>
            <a:r>
              <a:rPr lang="ru-RU" sz="1200" dirty="0" smtClean="0"/>
              <a:t>средняя температура воздуха за период  всходы – выход в трубку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t</a:t>
            </a:r>
            <a:r>
              <a:rPr lang="ru-RU" sz="1200" baseline="-25000" dirty="0" smtClean="0"/>
              <a:t>2</a:t>
            </a:r>
            <a:r>
              <a:rPr lang="en-US" sz="1200" dirty="0" smtClean="0"/>
              <a:t> – </a:t>
            </a:r>
            <a:r>
              <a:rPr lang="ru-RU" sz="1200" dirty="0" smtClean="0"/>
              <a:t>средняя температура воздуха за период выход в трубку- колошение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W</a:t>
            </a:r>
            <a:r>
              <a:rPr lang="ru-RU" sz="1200" baseline="-25000" dirty="0" smtClean="0"/>
              <a:t>1</a:t>
            </a:r>
            <a:r>
              <a:rPr lang="en-US" sz="1200" dirty="0" smtClean="0"/>
              <a:t> – </a:t>
            </a:r>
            <a:r>
              <a:rPr lang="ru-RU" sz="1200" dirty="0" smtClean="0"/>
              <a:t>средние запасы продуктивной влаги в 0 – 20 см почвы за период  всходы - выход в трубку,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W</a:t>
            </a:r>
            <a:r>
              <a:rPr lang="ru-RU" sz="1200" baseline="-25000" dirty="0" smtClean="0"/>
              <a:t>2</a:t>
            </a:r>
            <a:r>
              <a:rPr lang="en-US" sz="1200" dirty="0" smtClean="0"/>
              <a:t> – </a:t>
            </a:r>
            <a:r>
              <a:rPr lang="ru-RU" sz="1200" dirty="0" smtClean="0"/>
              <a:t>средние запасы продуктивной влаги в 0 – 20 см почвы за период выход в трубку - колошение,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h – </a:t>
            </a:r>
            <a:r>
              <a:rPr lang="ru-RU" sz="1200" dirty="0" smtClean="0"/>
              <a:t>средняя по области высота растений на фазу колошения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 Овес</a:t>
            </a:r>
          </a:p>
          <a:p>
            <a:pPr marL="365760" indent="-283464" fontAlgn="auto">
              <a:spcAft>
                <a:spcPts val="0"/>
              </a:spcAft>
              <a:buNone/>
              <a:defRPr/>
            </a:pPr>
            <a:r>
              <a:rPr lang="ru-RU" sz="1600" dirty="0" smtClean="0"/>
              <a:t>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1600" dirty="0" smtClean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t</a:t>
            </a:r>
            <a:r>
              <a:rPr lang="ru-RU" sz="1200" baseline="-25000" dirty="0" smtClean="0"/>
              <a:t>1</a:t>
            </a:r>
            <a:r>
              <a:rPr lang="en-US" sz="1200" dirty="0" smtClean="0"/>
              <a:t> – </a:t>
            </a:r>
            <a:r>
              <a:rPr lang="ru-RU" sz="1200" dirty="0" smtClean="0"/>
              <a:t>средняя температура воздуха за период  всходы – выход в трубку (посев – выход в трубку)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t</a:t>
            </a:r>
            <a:r>
              <a:rPr lang="ru-RU" sz="1200" baseline="-25000" dirty="0" smtClean="0"/>
              <a:t>2</a:t>
            </a:r>
            <a:r>
              <a:rPr lang="en-US" sz="1200" dirty="0" smtClean="0"/>
              <a:t> – </a:t>
            </a:r>
            <a:r>
              <a:rPr lang="ru-RU" sz="1200" dirty="0" smtClean="0"/>
              <a:t>средняя температура воздуха за период выход в трубку- колошение (выметывание)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W</a:t>
            </a:r>
            <a:r>
              <a:rPr lang="ru-RU" sz="1200" baseline="-25000" dirty="0" smtClean="0"/>
              <a:t>1</a:t>
            </a:r>
            <a:r>
              <a:rPr lang="en-US" sz="1200" dirty="0" smtClean="0"/>
              <a:t> – </a:t>
            </a:r>
            <a:r>
              <a:rPr lang="ru-RU" sz="1200" dirty="0" smtClean="0"/>
              <a:t>средние запасы продуктивной влаги в 0 – 20 см почвы за период выход в трубку - выметывание,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W</a:t>
            </a:r>
            <a:r>
              <a:rPr lang="ru-RU" sz="1200" baseline="-25000" dirty="0" smtClean="0"/>
              <a:t>2</a:t>
            </a:r>
            <a:r>
              <a:rPr lang="en-US" sz="1200" dirty="0" smtClean="0"/>
              <a:t> – </a:t>
            </a:r>
            <a:r>
              <a:rPr lang="ru-RU" sz="1200" dirty="0" smtClean="0"/>
              <a:t>средние запасы продуктивной влаги в 0 – 50 см почвы за период посев – выход в трубку,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W</a:t>
            </a:r>
            <a:r>
              <a:rPr lang="ru-RU" sz="1200" baseline="-25000" dirty="0" smtClean="0"/>
              <a:t>3</a:t>
            </a:r>
            <a:r>
              <a:rPr lang="en-US" sz="1200" dirty="0" smtClean="0"/>
              <a:t>– </a:t>
            </a:r>
            <a:r>
              <a:rPr lang="ru-RU" sz="1200" dirty="0" smtClean="0"/>
              <a:t>средние запасы продуктивной влаги в 0 – 50 см почвы на фазу выметывания,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/>
              <a:t>h – </a:t>
            </a:r>
            <a:r>
              <a:rPr lang="ru-RU" sz="1200" dirty="0" smtClean="0"/>
              <a:t>средняя по области высота растений на фазу выметывания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29ACA-129C-4FA0-BCC3-C4895129B524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71538" y="571480"/>
            <a:ext cx="7499350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Прогнозирование урожайности, Нечерноземная зона Европейской части РФ: </a:t>
            </a:r>
            <a:r>
              <a:rPr lang="ru-RU" b="1" cap="all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температуры</a:t>
            </a:r>
            <a: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, запасы влаги, высота растения</a:t>
            </a:r>
            <a:b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ru-RU" sz="160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(Руководство по агрометеорологическим прогнозам / ред. Уланова Е.С., </a:t>
            </a:r>
            <a:r>
              <a:rPr lang="ru-RU" sz="1600" dirty="0" err="1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Моисейчик</a:t>
            </a:r>
            <a:r>
              <a:rPr lang="ru-RU" sz="160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В.А., Т. 1 Зерновые культуры. Л.: </a:t>
            </a:r>
            <a:r>
              <a:rPr lang="ru-RU" sz="1600" dirty="0" err="1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Гидрометеоиздат</a:t>
            </a:r>
            <a:r>
              <a:rPr lang="ru-RU" sz="1600" dirty="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, 1984. 310 с.) </a:t>
            </a:r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1357290" y="4143380"/>
          <a:ext cx="6858048" cy="534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9" name="Формула" r:id="rId3" imgW="3060700" imgH="241300" progId="Equation.3">
                  <p:embed/>
                </p:oleObj>
              </mc:Choice>
              <mc:Fallback>
                <p:oleObj name="Формула" r:id="rId3" imgW="3060700" imgH="2413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4143380"/>
                        <a:ext cx="6858048" cy="5343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1357290" y="2428868"/>
          <a:ext cx="5929354" cy="536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0" name="Формула" r:id="rId5" imgW="2666880" imgH="241200" progId="Equation.3">
                  <p:embed/>
                </p:oleObj>
              </mc:Choice>
              <mc:Fallback>
                <p:oleObj name="Формула" r:id="rId5" imgW="2666880" imgH="241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290" y="2428868"/>
                        <a:ext cx="5929354" cy="5364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2">
                    <a:satMod val="130000"/>
                  </a:schemeClr>
                </a:solidFill>
              </a:rPr>
              <a:t>Регрессионный анализ</a:t>
            </a:r>
            <a:endParaRPr lang="ru-RU" sz="2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Методом регрессионного анализа с последовательным включением переменных были построены регрессионные модели продолжительности вегетации (</a:t>
            </a:r>
            <a:r>
              <a:rPr lang="en-US" sz="1600" dirty="0" smtClean="0"/>
              <a:t>L</a:t>
            </a:r>
            <a:r>
              <a:rPr lang="ru-RU" sz="1600" dirty="0" smtClean="0"/>
              <a:t>) сортов ячменя и овса.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В качестве предикторов исследовались: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 среднемесячные температуры и суммы осадков,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продолжительности, суммы активных и эффективных температур, суммы осадков за периоды устойчивого перехода температур через 5, 10, </a:t>
            </a:r>
            <a:r>
              <a:rPr lang="ru-RU" sz="1600" dirty="0" err="1" smtClean="0"/>
              <a:t>15°С</a:t>
            </a:r>
            <a:r>
              <a:rPr lang="ru-RU" sz="1600" dirty="0" smtClean="0"/>
              <a:t>,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продолжительности периодов с температурами от 5 до </a:t>
            </a:r>
            <a:r>
              <a:rPr lang="ru-RU" sz="1600" dirty="0" err="1" smtClean="0"/>
              <a:t>10ºС</a:t>
            </a:r>
            <a:r>
              <a:rPr lang="ru-RU" sz="1600" dirty="0" smtClean="0"/>
              <a:t>, от 10 до </a:t>
            </a:r>
            <a:r>
              <a:rPr lang="ru-RU" sz="1600" dirty="0" err="1" smtClean="0"/>
              <a:t>15ºС</a:t>
            </a:r>
            <a:r>
              <a:rPr lang="ru-RU" sz="1600" dirty="0" smtClean="0"/>
              <a:t>, от 5 до </a:t>
            </a:r>
            <a:r>
              <a:rPr lang="ru-RU" sz="1600" dirty="0" err="1" smtClean="0"/>
              <a:t>15°С</a:t>
            </a:r>
            <a:r>
              <a:rPr lang="ru-RU" sz="1600" dirty="0" smtClean="0"/>
              <a:t> весной – в начале лета.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даты посева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668D8-A82F-4A8D-AE25-99BE64D01ACA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2"/>
          <p:cNvSpPr>
            <a:spLocks noGrp="1"/>
          </p:cNvSpPr>
          <p:nvPr>
            <p:ph type="title"/>
          </p:nvPr>
        </p:nvSpPr>
        <p:spPr>
          <a:xfrm>
            <a:off x="1071538" y="428604"/>
            <a:ext cx="8591550" cy="10668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Регрессионные уравнения </a:t>
            </a:r>
            <a:b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продолжительности вегетации ячменя, Пушкинские лаб.</a:t>
            </a:r>
          </a:p>
        </p:txBody>
      </p:sp>
      <p:sp>
        <p:nvSpPr>
          <p:cNvPr id="27651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err="1" smtClean="0"/>
              <a:t>Потра</a:t>
            </a:r>
            <a:r>
              <a:rPr lang="ru-RU" sz="1800" dirty="0" smtClean="0"/>
              <a:t>		</a:t>
            </a:r>
            <a:r>
              <a:rPr lang="en-US" sz="1800" dirty="0" smtClean="0"/>
              <a:t>L</a:t>
            </a:r>
            <a:r>
              <a:rPr lang="ru-RU" sz="1800" dirty="0" err="1" smtClean="0"/>
              <a:t>=90,625-0,067ΣТ</a:t>
            </a:r>
            <a:r>
              <a:rPr lang="ru-RU" sz="1800" baseline="-25000" dirty="0" err="1" smtClean="0"/>
              <a:t>эф15</a:t>
            </a:r>
            <a:r>
              <a:rPr lang="ru-RU" sz="1800" dirty="0" smtClean="0"/>
              <a:t>	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=0,53</a:t>
            </a:r>
            <a:endParaRPr lang="ru-RU" sz="1800" dirty="0" smtClean="0"/>
          </a:p>
          <a:p>
            <a:r>
              <a:rPr lang="ru-RU" sz="1800" dirty="0" smtClean="0"/>
              <a:t>Белогорский		L=92,402-0,</a:t>
            </a:r>
            <a:r>
              <a:rPr lang="ru-RU" sz="1800" dirty="0" err="1" smtClean="0"/>
              <a:t>061ΣТ</a:t>
            </a:r>
            <a:r>
              <a:rPr lang="ru-RU" sz="1800" baseline="-25000" dirty="0" err="1" smtClean="0"/>
              <a:t>эф15</a:t>
            </a:r>
            <a:r>
              <a:rPr lang="ru-RU" sz="1800" dirty="0" smtClean="0"/>
              <a:t>		</a:t>
            </a:r>
            <a:r>
              <a:rPr lang="ru-RU" sz="1800" dirty="0" err="1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=0,53</a:t>
            </a:r>
            <a:endParaRPr lang="ru-RU" sz="1800" dirty="0" smtClean="0"/>
          </a:p>
          <a:p>
            <a:r>
              <a:rPr lang="ru-RU" sz="1800" dirty="0" smtClean="0"/>
              <a:t>Московский 121	</a:t>
            </a:r>
            <a:r>
              <a:rPr lang="en-US" sz="1800" dirty="0" smtClean="0"/>
              <a:t>L</a:t>
            </a:r>
            <a:r>
              <a:rPr lang="ru-RU" sz="1800" dirty="0" err="1" smtClean="0"/>
              <a:t>=94,705-0,059</a:t>
            </a:r>
            <a:r>
              <a:rPr lang="en-US" sz="1800" dirty="0" smtClean="0"/>
              <a:t>Σ</a:t>
            </a:r>
            <a:r>
              <a:rPr lang="ru-RU" sz="1800" dirty="0" err="1" smtClean="0"/>
              <a:t>Т</a:t>
            </a:r>
            <a:r>
              <a:rPr lang="ru-RU" sz="1800" baseline="-25000" dirty="0" err="1" smtClean="0"/>
              <a:t>эф15</a:t>
            </a:r>
            <a:r>
              <a:rPr lang="ru-RU" sz="1800" dirty="0" smtClean="0"/>
              <a:t>	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=0,51</a:t>
            </a:r>
            <a:endParaRPr lang="ru-RU" sz="1800" dirty="0" smtClean="0"/>
          </a:p>
          <a:p>
            <a:r>
              <a:rPr lang="ru-RU" sz="1800" dirty="0" smtClean="0"/>
              <a:t>Криничный		</a:t>
            </a:r>
            <a:r>
              <a:rPr lang="en-US" sz="1800" dirty="0" smtClean="0"/>
              <a:t>L</a:t>
            </a:r>
            <a:r>
              <a:rPr lang="ru-RU" sz="1800" dirty="0" err="1" smtClean="0"/>
              <a:t>=98,172-0,067</a:t>
            </a:r>
            <a:r>
              <a:rPr lang="en-US" sz="1800" dirty="0" smtClean="0"/>
              <a:t>Σ</a:t>
            </a:r>
            <a:r>
              <a:rPr lang="ru-RU" sz="1800" dirty="0" err="1" smtClean="0"/>
              <a:t>Т</a:t>
            </a:r>
            <a:r>
              <a:rPr lang="ru-RU" sz="1800" baseline="-25000" dirty="0" err="1" smtClean="0"/>
              <a:t>эф15</a:t>
            </a:r>
            <a:r>
              <a:rPr lang="ru-RU" sz="1800" baseline="-25000" dirty="0" smtClean="0"/>
              <a:t>	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=0,55</a:t>
            </a:r>
            <a:endParaRPr lang="ru-RU" sz="1800" dirty="0" smtClean="0"/>
          </a:p>
          <a:p>
            <a:r>
              <a:rPr lang="ru-RU" sz="1800" dirty="0" smtClean="0"/>
              <a:t>Рубин		</a:t>
            </a:r>
            <a:r>
              <a:rPr lang="en-US" sz="1800" dirty="0" smtClean="0"/>
              <a:t>L</a:t>
            </a:r>
            <a:r>
              <a:rPr lang="ru-RU" sz="1800" dirty="0" err="1" smtClean="0"/>
              <a:t>=89,320-0,074</a:t>
            </a:r>
            <a:r>
              <a:rPr lang="en-US" sz="1800" dirty="0" smtClean="0"/>
              <a:t>Σ</a:t>
            </a:r>
            <a:r>
              <a:rPr lang="ru-RU" sz="1800" dirty="0" err="1" smtClean="0"/>
              <a:t>Т</a:t>
            </a:r>
            <a:r>
              <a:rPr lang="ru-RU" sz="1800" baseline="-25000" dirty="0" err="1" smtClean="0"/>
              <a:t>эф15</a:t>
            </a:r>
            <a:r>
              <a:rPr lang="ru-RU" sz="1800" dirty="0" err="1" smtClean="0"/>
              <a:t>+0,056</a:t>
            </a:r>
            <a:r>
              <a:rPr lang="en-US" sz="1800" dirty="0" smtClean="0"/>
              <a:t>R</a:t>
            </a:r>
            <a:r>
              <a:rPr lang="ru-RU" sz="1800" baseline="-25000" dirty="0" smtClean="0"/>
              <a:t>15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=0,50</a:t>
            </a:r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r>
              <a:rPr lang="ru-RU" sz="1800" dirty="0" smtClean="0"/>
              <a:t>Все сорта		</a:t>
            </a:r>
            <a:r>
              <a:rPr lang="ru-RU" sz="1800" dirty="0" err="1" smtClean="0"/>
              <a:t>Δ</a:t>
            </a:r>
            <a:r>
              <a:rPr lang="en-US" sz="1800" dirty="0" smtClean="0"/>
              <a:t>L</a:t>
            </a:r>
            <a:r>
              <a:rPr lang="ru-RU" sz="1800" dirty="0" err="1" smtClean="0"/>
              <a:t>=-0,144-0,079</a:t>
            </a:r>
            <a:r>
              <a:rPr lang="en-US" sz="1800" dirty="0" err="1" smtClean="0"/>
              <a:t>ΔΣ</a:t>
            </a:r>
            <a:r>
              <a:rPr lang="ru-RU" sz="1800" dirty="0" err="1" smtClean="0"/>
              <a:t>Т</a:t>
            </a:r>
            <a:r>
              <a:rPr lang="ru-RU" sz="1800" baseline="-25000" dirty="0" err="1" smtClean="0"/>
              <a:t>эф15</a:t>
            </a:r>
            <a:r>
              <a:rPr lang="ru-RU" sz="1800" baseline="-25000" dirty="0" smtClean="0"/>
              <a:t> 	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=0,55</a:t>
            </a:r>
            <a:r>
              <a:rPr lang="ru-RU" sz="1800" dirty="0" smtClean="0"/>
              <a:t> </a:t>
            </a:r>
          </a:p>
          <a:p>
            <a:endParaRPr lang="ru-RU" sz="1800" dirty="0" smtClean="0"/>
          </a:p>
          <a:p>
            <a:pPr>
              <a:buNone/>
            </a:pPr>
            <a:r>
              <a:rPr lang="ru-RU" sz="1400" dirty="0" smtClean="0"/>
              <a:t>Обозначения</a:t>
            </a:r>
          </a:p>
          <a:p>
            <a:r>
              <a:rPr lang="en-US" sz="1400" dirty="0" smtClean="0"/>
              <a:t>L - </a:t>
            </a:r>
            <a:r>
              <a:rPr lang="ru-RU" sz="1400" dirty="0" smtClean="0"/>
              <a:t>продолжительность вегетации, </a:t>
            </a:r>
            <a:r>
              <a:rPr lang="ru-RU" sz="1400" dirty="0" err="1" smtClean="0"/>
              <a:t>сут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r>
              <a:rPr lang="en-US" sz="1400" dirty="0" smtClean="0"/>
              <a:t>Σ</a:t>
            </a:r>
            <a:r>
              <a:rPr lang="ru-RU" sz="1400" dirty="0" err="1" smtClean="0"/>
              <a:t>Т</a:t>
            </a:r>
            <a:r>
              <a:rPr lang="ru-RU" sz="1400" baseline="-25000" dirty="0" err="1" smtClean="0"/>
              <a:t>эф15</a:t>
            </a:r>
            <a:r>
              <a:rPr lang="ru-RU" sz="1400" dirty="0" smtClean="0"/>
              <a:t> - суммы эффективных температур выше </a:t>
            </a:r>
            <a:r>
              <a:rPr lang="ru-RU" sz="1400" dirty="0" err="1" smtClean="0"/>
              <a:t>15°С</a:t>
            </a:r>
            <a:r>
              <a:rPr lang="ru-RU" sz="1400" dirty="0" smtClean="0"/>
              <a:t> </a:t>
            </a:r>
            <a:endParaRPr lang="en-US" sz="1400" dirty="0" smtClean="0"/>
          </a:p>
          <a:p>
            <a:r>
              <a:rPr lang="en-US" sz="1400" dirty="0" smtClean="0"/>
              <a:t>R</a:t>
            </a:r>
            <a:r>
              <a:rPr lang="ru-RU" sz="1400" baseline="-25000" dirty="0" smtClean="0"/>
              <a:t>15 </a:t>
            </a:r>
            <a:r>
              <a:rPr lang="ru-RU" sz="1400" dirty="0" smtClean="0"/>
              <a:t> - осадков за период с температурами выше </a:t>
            </a:r>
            <a:r>
              <a:rPr lang="ru-RU" sz="1400" dirty="0" err="1" smtClean="0"/>
              <a:t>15ºС</a:t>
            </a:r>
            <a:r>
              <a:rPr lang="ru-RU" sz="1400" dirty="0" smtClean="0"/>
              <a:t>, мм</a:t>
            </a:r>
            <a:endParaRPr lang="en-US" sz="14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4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0903A54-77D2-4E98-A1A7-AA1636F501B3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Регрессионные уравнения  продолжительности вегетации овса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1000100" y="1571612"/>
            <a:ext cx="7858180" cy="4800600"/>
          </a:xfrm>
        </p:spPr>
        <p:txBody>
          <a:bodyPr/>
          <a:lstStyle/>
          <a:p>
            <a:pPr marL="0"/>
            <a:r>
              <a:rPr lang="ru-RU" sz="1600" dirty="0" smtClean="0"/>
              <a:t>Пушкинские лаб., </a:t>
            </a:r>
            <a:r>
              <a:rPr lang="ru-RU" sz="1600" dirty="0" err="1" smtClean="0"/>
              <a:t>Боррус</a:t>
            </a:r>
            <a:r>
              <a:rPr lang="ru-RU" sz="1600" dirty="0" smtClean="0"/>
              <a:t> 	</a:t>
            </a:r>
            <a:r>
              <a:rPr lang="ru-RU" sz="1600" dirty="0" err="1" smtClean="0"/>
              <a:t>L=110,614-0,101ΣT</a:t>
            </a:r>
            <a:r>
              <a:rPr lang="ru-RU" sz="1600" baseline="-25000" dirty="0" err="1" smtClean="0"/>
              <a:t>эф15</a:t>
            </a:r>
            <a:r>
              <a:rPr lang="ru-RU" sz="1600" dirty="0" err="1" smtClean="0"/>
              <a:t>		R</a:t>
            </a:r>
            <a:r>
              <a:rPr lang="ru-RU" sz="1600" baseline="30000" dirty="0" err="1" smtClean="0"/>
              <a:t>2</a:t>
            </a:r>
            <a:r>
              <a:rPr lang="ru-RU" sz="1600" dirty="0" err="1" smtClean="0"/>
              <a:t>=0,65</a:t>
            </a:r>
            <a:endParaRPr lang="ru-RU" sz="1600" dirty="0" smtClean="0"/>
          </a:p>
          <a:p>
            <a:pPr marL="0"/>
            <a:r>
              <a:rPr lang="ru-RU" sz="1600" dirty="0" err="1" smtClean="0"/>
              <a:t>МОВИР</a:t>
            </a:r>
            <a:r>
              <a:rPr lang="ru-RU" sz="1600" dirty="0" smtClean="0"/>
              <a:t>, </a:t>
            </a:r>
            <a:r>
              <a:rPr lang="ru-RU" sz="1600" dirty="0" err="1" smtClean="0"/>
              <a:t>Гамбо</a:t>
            </a:r>
            <a:r>
              <a:rPr lang="ru-RU" sz="1600" dirty="0" smtClean="0"/>
              <a:t> 		</a:t>
            </a:r>
            <a:r>
              <a:rPr lang="ru-RU" sz="1600" dirty="0" err="1" smtClean="0"/>
              <a:t>L=85,905-0,036ΣT</a:t>
            </a:r>
            <a:r>
              <a:rPr lang="ru-RU" sz="1600" baseline="-25000" dirty="0" err="1" smtClean="0"/>
              <a:t>эф15</a:t>
            </a:r>
            <a:r>
              <a:rPr lang="ru-RU" sz="1600" dirty="0" err="1" smtClean="0"/>
              <a:t>+0,073L</a:t>
            </a:r>
            <a:r>
              <a:rPr lang="ru-RU" sz="1600" baseline="-25000" dirty="0" err="1" smtClean="0"/>
              <a:t>10_15</a:t>
            </a:r>
            <a:r>
              <a:rPr lang="ru-RU" sz="1600" dirty="0" err="1" smtClean="0"/>
              <a:t>+0,408t	R</a:t>
            </a:r>
            <a:r>
              <a:rPr lang="ru-RU" sz="1600" baseline="30000" dirty="0" err="1" smtClean="0"/>
              <a:t>2</a:t>
            </a:r>
            <a:r>
              <a:rPr lang="ru-RU" sz="1600" dirty="0" err="1" smtClean="0"/>
              <a:t>=0,61</a:t>
            </a:r>
            <a:endParaRPr lang="ru-RU" sz="1600" dirty="0" smtClean="0"/>
          </a:p>
          <a:p>
            <a:pPr marL="0">
              <a:buNone/>
            </a:pPr>
            <a:r>
              <a:rPr lang="ru-RU" sz="1600" dirty="0" smtClean="0"/>
              <a:t>                          </a:t>
            </a:r>
            <a:r>
              <a:rPr lang="ru-RU" sz="1600" dirty="0" err="1" smtClean="0"/>
              <a:t>Немчиновский</a:t>
            </a:r>
            <a:r>
              <a:rPr lang="ru-RU" sz="1600" dirty="0" smtClean="0"/>
              <a:t> 2 	L=87,215-0,</a:t>
            </a:r>
            <a:r>
              <a:rPr lang="ru-RU" sz="1600" dirty="0" err="1" smtClean="0"/>
              <a:t>029ΣT</a:t>
            </a:r>
            <a:r>
              <a:rPr lang="ru-RU" sz="1600" baseline="-25000" dirty="0" err="1" smtClean="0"/>
              <a:t>эф15</a:t>
            </a:r>
            <a:r>
              <a:rPr lang="ru-RU" sz="1600" dirty="0" smtClean="0"/>
              <a:t>+</a:t>
            </a:r>
            <a:r>
              <a:rPr lang="ru-RU" sz="1600" dirty="0" err="1" smtClean="0"/>
              <a:t>0,363t</a:t>
            </a:r>
            <a:r>
              <a:rPr lang="ru-RU" sz="1600" dirty="0" smtClean="0"/>
              <a:t> 		</a:t>
            </a:r>
            <a:r>
              <a:rPr lang="ru-RU" sz="1600" dirty="0" err="1" smtClean="0"/>
              <a:t>R</a:t>
            </a:r>
            <a:r>
              <a:rPr lang="ru-RU" sz="1600" baseline="30000" dirty="0" err="1" smtClean="0"/>
              <a:t>2</a:t>
            </a:r>
            <a:r>
              <a:rPr lang="ru-RU" sz="1600" dirty="0" err="1" smtClean="0"/>
              <a:t>=0,66</a:t>
            </a:r>
            <a:endParaRPr lang="ru-RU" sz="1600" dirty="0" smtClean="0"/>
          </a:p>
          <a:p>
            <a:pPr marL="0"/>
            <a:r>
              <a:rPr lang="ru-RU" sz="1600" dirty="0" err="1" smtClean="0"/>
              <a:t>ЕОС</a:t>
            </a:r>
            <a:r>
              <a:rPr lang="ru-RU" sz="1600" dirty="0" smtClean="0"/>
              <a:t> ВИР, Горизонт	L=84,512-0,</a:t>
            </a:r>
            <a:r>
              <a:rPr lang="ru-RU" sz="1600" dirty="0" err="1" smtClean="0"/>
              <a:t>034ΣT</a:t>
            </a:r>
            <a:r>
              <a:rPr lang="ru-RU" sz="1600" baseline="-25000" dirty="0" err="1" smtClean="0"/>
              <a:t>эф15</a:t>
            </a:r>
            <a:r>
              <a:rPr lang="ru-RU" sz="1600" dirty="0" smtClean="0"/>
              <a:t>+</a:t>
            </a:r>
            <a:r>
              <a:rPr lang="ru-RU" sz="1600" dirty="0" err="1" smtClean="0"/>
              <a:t>0,061R</a:t>
            </a:r>
            <a:r>
              <a:rPr lang="ru-RU" sz="1600" baseline="-25000" dirty="0" err="1" smtClean="0"/>
              <a:t>15</a:t>
            </a:r>
            <a:r>
              <a:rPr lang="ru-RU" sz="1600" dirty="0" smtClean="0"/>
              <a:t>		</a:t>
            </a:r>
            <a:r>
              <a:rPr lang="ru-RU" sz="1600" dirty="0" err="1" smtClean="0"/>
              <a:t>R</a:t>
            </a:r>
            <a:r>
              <a:rPr lang="ru-RU" sz="1600" baseline="30000" dirty="0" err="1" smtClean="0"/>
              <a:t>2</a:t>
            </a:r>
            <a:r>
              <a:rPr lang="ru-RU" sz="1600" dirty="0" err="1" smtClean="0"/>
              <a:t>=0,61</a:t>
            </a:r>
            <a:endParaRPr lang="ru-RU" sz="1600" dirty="0" smtClean="0"/>
          </a:p>
          <a:p>
            <a:pPr marL="0"/>
            <a:r>
              <a:rPr lang="ru-RU" sz="1600" dirty="0" smtClean="0"/>
              <a:t>КОС ВИР, </a:t>
            </a:r>
            <a:r>
              <a:rPr lang="en-US" sz="1600" dirty="0" smtClean="0"/>
              <a:t>Otter</a:t>
            </a:r>
            <a:r>
              <a:rPr lang="ru-RU" sz="1600" dirty="0" smtClean="0"/>
              <a:t>		</a:t>
            </a:r>
            <a:r>
              <a:rPr lang="pt-BR" sz="1600" dirty="0" smtClean="0"/>
              <a:t>L=</a:t>
            </a:r>
            <a:r>
              <a:rPr lang="ru-RU" sz="1600" dirty="0" smtClean="0"/>
              <a:t>74,565-0,002</a:t>
            </a:r>
            <a:r>
              <a:rPr lang="pt-BR" sz="1600" dirty="0" smtClean="0"/>
              <a:t>ΣT</a:t>
            </a:r>
            <a:r>
              <a:rPr lang="pt-BR" sz="1600" baseline="-25000" dirty="0" smtClean="0"/>
              <a:t>эф</a:t>
            </a:r>
            <a:r>
              <a:rPr lang="ru-RU" sz="1600" baseline="-25000" dirty="0" smtClean="0"/>
              <a:t>1</a:t>
            </a:r>
            <a:r>
              <a:rPr lang="pt-BR" sz="1600" baseline="-25000" dirty="0" smtClean="0"/>
              <a:t>5</a:t>
            </a:r>
            <a:r>
              <a:rPr lang="ru-RU" sz="1600" dirty="0" smtClean="0"/>
              <a:t>+0,233</a:t>
            </a:r>
            <a:r>
              <a:rPr lang="en-US" sz="1600" dirty="0" smtClean="0"/>
              <a:t>L</a:t>
            </a:r>
            <a:r>
              <a:rPr lang="ru-RU" sz="1600" baseline="-25000" dirty="0" err="1" smtClean="0"/>
              <a:t>5_15</a:t>
            </a:r>
            <a:r>
              <a:rPr lang="ru-RU" sz="1600" dirty="0" smtClean="0"/>
              <a:t>	</a:t>
            </a:r>
            <a:r>
              <a:rPr lang="en-US" sz="1600" dirty="0" smtClean="0"/>
              <a:t>R</a:t>
            </a:r>
            <a:r>
              <a:rPr lang="ru-RU" sz="1600" baseline="30000" dirty="0" err="1" smtClean="0"/>
              <a:t>2</a:t>
            </a:r>
            <a:r>
              <a:rPr lang="ru-RU" sz="1600" dirty="0" err="1" smtClean="0"/>
              <a:t>=0,56</a:t>
            </a:r>
            <a:endParaRPr lang="ru-RU" sz="1600" dirty="0" smtClean="0"/>
          </a:p>
          <a:p>
            <a:pPr marL="0"/>
            <a:endParaRPr lang="ru-RU" sz="1800" dirty="0" smtClean="0"/>
          </a:p>
          <a:p>
            <a:pPr marL="0">
              <a:buNone/>
            </a:pPr>
            <a:r>
              <a:rPr lang="ru-RU" sz="1800" dirty="0" smtClean="0"/>
              <a:t>Все сорта 	</a:t>
            </a:r>
            <a:r>
              <a:rPr lang="pt-BR" sz="1800" dirty="0" smtClean="0"/>
              <a:t>ΔL=</a:t>
            </a:r>
            <a:r>
              <a:rPr lang="ru-RU" sz="1800" dirty="0" smtClean="0"/>
              <a:t>0,144-0,047</a:t>
            </a:r>
            <a:r>
              <a:rPr lang="pt-BR" sz="1800" dirty="0" smtClean="0"/>
              <a:t>ΣT</a:t>
            </a:r>
            <a:r>
              <a:rPr lang="pt-BR" sz="1800" baseline="-25000" dirty="0" smtClean="0"/>
              <a:t>эф15</a:t>
            </a:r>
            <a:r>
              <a:rPr lang="ru-RU" sz="1800" dirty="0" err="1" smtClean="0"/>
              <a:t>+0,135Δ</a:t>
            </a:r>
            <a:r>
              <a:rPr lang="en-US" sz="1800" dirty="0" smtClean="0"/>
              <a:t>L</a:t>
            </a:r>
            <a:r>
              <a:rPr lang="ru-RU" sz="1800" baseline="-25000" dirty="0" err="1" smtClean="0"/>
              <a:t>10_15</a:t>
            </a:r>
            <a:r>
              <a:rPr lang="ru-RU" sz="1800" dirty="0" err="1" smtClean="0"/>
              <a:t>+0,005Δ</a:t>
            </a:r>
            <a:r>
              <a:rPr lang="en-US" sz="1800" dirty="0" smtClean="0"/>
              <a:t>P</a:t>
            </a:r>
            <a:r>
              <a:rPr lang="ru-RU" sz="1800" baseline="-25000" dirty="0" smtClean="0"/>
              <a:t>15	</a:t>
            </a:r>
            <a:r>
              <a:rPr lang="en-US" sz="1800" dirty="0" smtClean="0"/>
              <a:t>R</a:t>
            </a:r>
            <a:r>
              <a:rPr lang="ru-RU" sz="1800" baseline="30000" dirty="0" err="1" smtClean="0"/>
              <a:t>2</a:t>
            </a:r>
            <a:r>
              <a:rPr lang="ru-RU" sz="1800" dirty="0" err="1" smtClean="0"/>
              <a:t>=0,49</a:t>
            </a:r>
            <a:r>
              <a:rPr lang="ru-RU" sz="18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ru-RU" sz="14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/>
              <a:t>Обозначения </a:t>
            </a:r>
          </a:p>
          <a:p>
            <a:pPr marL="0" indent="0">
              <a:spcBef>
                <a:spcPts val="0"/>
              </a:spcBef>
            </a:pPr>
            <a:r>
              <a:rPr lang="en-US" sz="1400" dirty="0" smtClean="0"/>
              <a:t>Σ</a:t>
            </a:r>
            <a:r>
              <a:rPr lang="ru-RU" sz="1400" dirty="0" err="1" smtClean="0"/>
              <a:t>Т</a:t>
            </a:r>
            <a:r>
              <a:rPr lang="ru-RU" sz="1400" baseline="-25000" dirty="0" err="1" smtClean="0"/>
              <a:t>эф15</a:t>
            </a:r>
            <a:r>
              <a:rPr lang="ru-RU" sz="1400" dirty="0" smtClean="0"/>
              <a:t> - суммы эффективных температур выше </a:t>
            </a:r>
            <a:r>
              <a:rPr lang="ru-RU" sz="1400" dirty="0" err="1" smtClean="0"/>
              <a:t>15°С</a:t>
            </a:r>
            <a:r>
              <a:rPr lang="ru-RU" sz="1400" dirty="0" smtClean="0"/>
              <a:t> </a:t>
            </a:r>
          </a:p>
          <a:p>
            <a:pPr marL="0" indent="0">
              <a:spcBef>
                <a:spcPts val="0"/>
              </a:spcBef>
            </a:pPr>
            <a:r>
              <a:rPr lang="ru-RU" sz="1400" dirty="0" err="1" smtClean="0"/>
              <a:t>t</a:t>
            </a:r>
            <a:r>
              <a:rPr lang="ru-RU" sz="1400" dirty="0" smtClean="0"/>
              <a:t> – номер года от 1975 г., </a:t>
            </a:r>
          </a:p>
          <a:p>
            <a:pPr marL="0" indent="0">
              <a:spcBef>
                <a:spcPts val="0"/>
              </a:spcBef>
            </a:pPr>
            <a:r>
              <a:rPr lang="en-US" sz="1400" dirty="0" smtClean="0"/>
              <a:t>L</a:t>
            </a:r>
            <a:r>
              <a:rPr lang="ru-RU" sz="1400" baseline="-25000" dirty="0" err="1" smtClean="0"/>
              <a:t>5_15</a:t>
            </a:r>
            <a:r>
              <a:rPr lang="ru-RU" sz="1400" dirty="0" smtClean="0"/>
              <a:t>, </a:t>
            </a:r>
            <a:r>
              <a:rPr lang="en-US" sz="1400" dirty="0" smtClean="0"/>
              <a:t>L</a:t>
            </a:r>
            <a:r>
              <a:rPr lang="ru-RU" sz="1400" baseline="-25000" dirty="0" err="1" smtClean="0"/>
              <a:t>10_15</a:t>
            </a:r>
            <a:r>
              <a:rPr lang="ru-RU" sz="1400" dirty="0" smtClean="0"/>
              <a:t> – продолжительности периодов с температурами от 5 до 15 и от 10 до </a:t>
            </a:r>
            <a:r>
              <a:rPr lang="ru-RU" sz="1400" dirty="0" err="1" smtClean="0"/>
              <a:t>15°С</a:t>
            </a:r>
            <a:r>
              <a:rPr lang="ru-RU" sz="1400" dirty="0" smtClean="0"/>
              <a:t>.</a:t>
            </a:r>
          </a:p>
          <a:p>
            <a:pPr marL="0" indent="0">
              <a:spcBef>
                <a:spcPts val="0"/>
              </a:spcBef>
            </a:pPr>
            <a:r>
              <a:rPr lang="en-US" sz="1400" dirty="0" smtClean="0"/>
              <a:t>R</a:t>
            </a:r>
            <a:r>
              <a:rPr lang="ru-RU" sz="1400" baseline="-25000" dirty="0" smtClean="0"/>
              <a:t>15 </a:t>
            </a:r>
            <a:r>
              <a:rPr lang="ru-RU" sz="1400" dirty="0" smtClean="0"/>
              <a:t> - осадков за период с температурами выше </a:t>
            </a:r>
            <a:r>
              <a:rPr lang="ru-RU" sz="1400" dirty="0" err="1" smtClean="0"/>
              <a:t>15ºС</a:t>
            </a:r>
            <a:r>
              <a:rPr lang="ru-RU" sz="1400" dirty="0" smtClean="0"/>
              <a:t>, мм</a:t>
            </a:r>
            <a:endParaRPr lang="en-US" sz="1400" dirty="0" smtClean="0"/>
          </a:p>
          <a:p>
            <a:pPr>
              <a:buNone/>
            </a:pPr>
            <a:endParaRPr lang="ru-RU" sz="1400" dirty="0" smtClean="0"/>
          </a:p>
          <a:p>
            <a:r>
              <a:rPr lang="ru-RU" sz="1600" dirty="0" smtClean="0"/>
              <a:t> Из 49% объясненной уравнением изменчивости влияние температур объясняет 40%, продолжительности периода с температурами от 10 до 15ºС  весной -  9% и осадков - меньше 1%.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77484C-E929-437C-A400-6D5DF2FB525C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Заголовок 2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Модель продолжительности вегетационного периода: исключение постороннего тренда</a:t>
            </a:r>
            <a:endParaRPr lang="en-US" sz="1800" b="1" cap="all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101" name="Подзаголовок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4937125"/>
          </a:xfrm>
        </p:spPr>
        <p:txBody>
          <a:bodyPr/>
          <a:lstStyle/>
          <a:p>
            <a:pPr indent="269875" algn="just">
              <a:buFont typeface="Arial" charset="0"/>
              <a:buChar char="•"/>
            </a:pPr>
            <a:r>
              <a:rPr lang="ru-RU" sz="2000" dirty="0" smtClean="0">
                <a:cs typeface="Arial" charset="0"/>
              </a:rPr>
              <a:t>Овес </a:t>
            </a:r>
            <a:r>
              <a:rPr lang="ru-RU" sz="2000" dirty="0" err="1" smtClean="0">
                <a:cs typeface="Arial" charset="0"/>
              </a:rPr>
              <a:t>Гамбо</a:t>
            </a:r>
            <a:r>
              <a:rPr lang="ru-RU" sz="2000" dirty="0" smtClean="0">
                <a:cs typeface="Arial" charset="0"/>
              </a:rPr>
              <a:t>, </a:t>
            </a:r>
            <a:r>
              <a:rPr lang="ru-RU" sz="2000" dirty="0" err="1" smtClean="0">
                <a:cs typeface="Arial" charset="0"/>
              </a:rPr>
              <a:t>МОВИР</a:t>
            </a:r>
            <a:endParaRPr lang="ru-RU" sz="2000" dirty="0" smtClean="0"/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6D25429-764D-49A6-BCFD-4104881B4AD8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41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1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13" name="Rectangle 7"/>
          <p:cNvSpPr>
            <a:spLocks noChangeArrowheads="1"/>
          </p:cNvSpPr>
          <p:nvPr/>
        </p:nvSpPr>
        <p:spPr bwMode="auto">
          <a:xfrm>
            <a:off x="0" y="2560638"/>
            <a:ext cx="10985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300"/>
              <a:t>	</a:t>
            </a:r>
            <a:endParaRPr lang="ru-RU"/>
          </a:p>
        </p:txBody>
      </p:sp>
      <p:sp>
        <p:nvSpPr>
          <p:cNvPr id="4114" name="Rectangle 23"/>
          <p:cNvSpPr>
            <a:spLocks noChangeArrowheads="1"/>
          </p:cNvSpPr>
          <p:nvPr/>
        </p:nvSpPr>
        <p:spPr bwMode="auto">
          <a:xfrm>
            <a:off x="0" y="23002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/>
          </p:cNvSpPr>
          <p:nvPr/>
        </p:nvSpPr>
        <p:spPr bwMode="auto">
          <a:xfrm>
            <a:off x="714375" y="428625"/>
            <a:ext cx="77724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b"/>
          <a:lstStyle/>
          <a:p>
            <a:pPr algn="r" eaLnBrk="0" hangingPunct="0">
              <a:defRPr/>
            </a:pPr>
            <a:endParaRPr lang="ru-RU" sz="2000" b="1" dirty="0">
              <a:solidFill>
                <a:srgbClr val="7030A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098" name="Object 20"/>
          <p:cNvGraphicFramePr>
            <a:graphicFrameLocks noChangeAspect="1"/>
          </p:cNvGraphicFramePr>
          <p:nvPr/>
        </p:nvGraphicFramePr>
        <p:xfrm>
          <a:off x="1071563" y="2060575"/>
          <a:ext cx="3457575" cy="259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Graph" r:id="rId3" imgW="2886075" imgH="2164715" progId="STATISTICA.Graph">
                  <p:embed/>
                </p:oleObj>
              </mc:Choice>
              <mc:Fallback>
                <p:oleObj name="Graph" r:id="rId3" imgW="2886075" imgH="2164715" progId="STATISTICA.Graph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2060575"/>
                        <a:ext cx="3457575" cy="2592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21"/>
          <p:cNvGraphicFramePr>
            <a:graphicFrameLocks noChangeAspect="1"/>
          </p:cNvGraphicFramePr>
          <p:nvPr/>
        </p:nvGraphicFramePr>
        <p:xfrm>
          <a:off x="4500563" y="2060575"/>
          <a:ext cx="3519487" cy="259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Graph" r:id="rId5" imgW="2867025" imgH="2148205" progId="STATISTICA.Graph">
                  <p:embed/>
                </p:oleObj>
              </mc:Choice>
              <mc:Fallback>
                <p:oleObj name="Graph" r:id="rId5" imgW="2867025" imgH="2148205" progId="STATISTICA.Graph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060575"/>
                        <a:ext cx="3519487" cy="2592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Заголовок 1"/>
          <p:cNvSpPr>
            <a:spLocks noGrp="1"/>
          </p:cNvSpPr>
          <p:nvPr>
            <p:ph type="title"/>
          </p:nvPr>
        </p:nvSpPr>
        <p:spPr>
          <a:xfrm>
            <a:off x="1000100" y="571480"/>
            <a:ext cx="8591550" cy="71438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Анализ связей временных рядов в разностях</a:t>
            </a:r>
          </a:p>
        </p:txBody>
      </p:sp>
      <p:sp>
        <p:nvSpPr>
          <p:cNvPr id="5127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173038">
              <a:buFont typeface="Arial" charset="0"/>
              <a:buChar char="•"/>
            </a:pPr>
            <a:r>
              <a:rPr lang="ru-RU" sz="1600" dirty="0" smtClean="0"/>
              <a:t>Пусть уровень хозяйственно-ценного признака </a:t>
            </a:r>
            <a:r>
              <a:rPr lang="en-US" sz="1600" dirty="0" err="1" smtClean="0"/>
              <a:t>y</a:t>
            </a:r>
            <a:r>
              <a:rPr lang="en-US" sz="1600" baseline="-25000" dirty="0" err="1" smtClean="0"/>
              <a:t>t</a:t>
            </a:r>
            <a:r>
              <a:rPr lang="ru-RU" sz="1600" dirty="0" smtClean="0"/>
              <a:t> в момент времени </a:t>
            </a:r>
            <a:r>
              <a:rPr lang="ru-RU" sz="1600" dirty="0" err="1" smtClean="0"/>
              <a:t>t</a:t>
            </a:r>
            <a:r>
              <a:rPr lang="ru-RU" sz="1600" dirty="0" smtClean="0"/>
              <a:t> линейно зависит от климатической характеристики </a:t>
            </a:r>
            <a:r>
              <a:rPr lang="ru-RU" sz="1600" dirty="0" err="1" smtClean="0"/>
              <a:t>K</a:t>
            </a:r>
            <a:r>
              <a:rPr lang="ru-RU" sz="1600" baseline="-25000" dirty="0" err="1" smtClean="0"/>
              <a:t>t</a:t>
            </a:r>
            <a:r>
              <a:rPr lang="ru-RU" sz="1600" baseline="-25000" dirty="0" smtClean="0"/>
              <a:t>  </a:t>
            </a:r>
            <a:r>
              <a:rPr lang="ru-RU" sz="1600" dirty="0" smtClean="0"/>
              <a:t>с коэффициентами регрессии </a:t>
            </a:r>
            <a:r>
              <a:rPr lang="ru-RU" sz="1600" dirty="0" err="1" smtClean="0"/>
              <a:t>a</a:t>
            </a:r>
            <a:r>
              <a:rPr lang="en-US" sz="1600" baseline="-25000" dirty="0" smtClean="0"/>
              <a:t>K</a:t>
            </a:r>
            <a:r>
              <a:rPr lang="ru-RU" sz="1600" dirty="0" smtClean="0"/>
              <a:t>, </a:t>
            </a:r>
            <a:r>
              <a:rPr lang="ru-RU" sz="1600" dirty="0" err="1" smtClean="0"/>
              <a:t>b</a:t>
            </a:r>
            <a:r>
              <a:rPr lang="en-US" sz="1600" baseline="-25000" dirty="0" smtClean="0"/>
              <a:t>K</a:t>
            </a:r>
            <a:r>
              <a:rPr lang="en-US" sz="1600" dirty="0" smtClean="0"/>
              <a:t> </a:t>
            </a:r>
            <a:r>
              <a:rPr lang="ru-RU" sz="1600" dirty="0" smtClean="0"/>
              <a:t>и от систематического </a:t>
            </a:r>
            <a:r>
              <a:rPr lang="ru-RU" sz="1600" dirty="0" err="1" smtClean="0"/>
              <a:t>неклиматического</a:t>
            </a:r>
            <a:r>
              <a:rPr lang="ru-RU" sz="1600" dirty="0" smtClean="0"/>
              <a:t> постороннего воздействия с коэффициентами </a:t>
            </a:r>
            <a:r>
              <a:rPr lang="en-US" sz="1600" dirty="0" smtClean="0"/>
              <a:t>a</a:t>
            </a:r>
            <a:r>
              <a:rPr lang="en-US" sz="1600" baseline="-25000" dirty="0" smtClean="0"/>
              <a:t>t</a:t>
            </a:r>
            <a:r>
              <a:rPr lang="ru-RU" sz="1600" dirty="0" smtClean="0"/>
              <a:t>, </a:t>
            </a:r>
            <a:r>
              <a:rPr lang="en-US" sz="1600" dirty="0" err="1" smtClean="0"/>
              <a:t>b</a:t>
            </a:r>
            <a:r>
              <a:rPr lang="en-US" sz="1600" baseline="-25000" dirty="0" err="1" smtClean="0"/>
              <a:t>t</a:t>
            </a:r>
            <a:r>
              <a:rPr lang="ru-RU" sz="1600" dirty="0" smtClean="0"/>
              <a:t>.</a:t>
            </a:r>
          </a:p>
          <a:p>
            <a:pPr indent="-173038">
              <a:buFont typeface="Arial" charset="0"/>
              <a:buChar char="•"/>
            </a:pPr>
            <a:endParaRPr lang="ru-RU" sz="1600" dirty="0" smtClean="0"/>
          </a:p>
          <a:p>
            <a:pPr indent="-173038">
              <a:buFont typeface="Arial" charset="0"/>
              <a:buChar char="•"/>
            </a:pPr>
            <a:r>
              <a:rPr lang="ru-RU" sz="1600" dirty="0" smtClean="0"/>
              <a:t>Задача – найти </a:t>
            </a:r>
            <a:r>
              <a:rPr lang="ru-RU" sz="1600" dirty="0" err="1" smtClean="0"/>
              <a:t>b</a:t>
            </a:r>
            <a:r>
              <a:rPr lang="ru-RU" sz="1600" baseline="-25000" dirty="0" err="1" smtClean="0"/>
              <a:t>K</a:t>
            </a:r>
            <a:r>
              <a:rPr lang="ru-RU" sz="1600" dirty="0" smtClean="0"/>
              <a:t>. Чтобы убрать влияние </a:t>
            </a:r>
            <a:r>
              <a:rPr lang="ru-RU" sz="1600" dirty="0" err="1" smtClean="0"/>
              <a:t>a</a:t>
            </a:r>
            <a:r>
              <a:rPr lang="ru-RU" sz="1600" baseline="-25000" dirty="0" smtClean="0"/>
              <a:t> </a:t>
            </a:r>
            <a:r>
              <a:rPr lang="ru-RU" sz="1600" dirty="0" smtClean="0"/>
              <a:t>и </a:t>
            </a:r>
            <a:r>
              <a:rPr lang="ru-RU" sz="1600" dirty="0" err="1" smtClean="0"/>
              <a:t>b</a:t>
            </a:r>
            <a:r>
              <a:rPr lang="ru-RU" sz="1600" dirty="0" smtClean="0"/>
              <a:t>, переходим от рассмотрения исходных уровней признаков к анализу их приростов ∆ за последующие годы: </a:t>
            </a:r>
          </a:p>
          <a:p>
            <a:pPr indent="-173038">
              <a:buFont typeface="Arial" charset="0"/>
              <a:buNone/>
            </a:pPr>
            <a:r>
              <a:rPr lang="ru-RU" sz="1600" dirty="0" smtClean="0"/>
              <a:t> </a:t>
            </a:r>
          </a:p>
          <a:p>
            <a:pPr indent="-173038">
              <a:buFont typeface="Arial" charset="0"/>
              <a:buChar char="•"/>
            </a:pPr>
            <a:r>
              <a:rPr lang="ru-RU" sz="1600" dirty="0" smtClean="0"/>
              <a:t>По полученным уравнениям в разностях можно определить коэффициент регрессии исходных уровней </a:t>
            </a:r>
            <a:r>
              <a:rPr lang="ru-RU" sz="1600" dirty="0" err="1" smtClean="0"/>
              <a:t>b</a:t>
            </a:r>
            <a:r>
              <a:rPr lang="ru-RU" sz="1600" baseline="-25000" dirty="0" err="1" smtClean="0"/>
              <a:t>K</a:t>
            </a:r>
            <a:r>
              <a:rPr lang="ru-RU" sz="1600" baseline="-25000" dirty="0" smtClean="0"/>
              <a:t>. </a:t>
            </a:r>
          </a:p>
          <a:p>
            <a:pPr indent="-173038">
              <a:buFont typeface="Arial" charset="0"/>
              <a:buChar char="•"/>
            </a:pPr>
            <a:r>
              <a:rPr lang="ru-RU" sz="1600" dirty="0" smtClean="0"/>
              <a:t>Если </a:t>
            </a:r>
            <a:r>
              <a:rPr lang="ru-RU" sz="1600" dirty="0" err="1" smtClean="0"/>
              <a:t>неклиматическая</a:t>
            </a:r>
            <a:r>
              <a:rPr lang="ru-RU" sz="1600" dirty="0" smtClean="0"/>
              <a:t> тенденция – полином второго порядка</a:t>
            </a:r>
          </a:p>
          <a:p>
            <a:pPr indent="-173038">
              <a:buFont typeface="Arial" charset="0"/>
              <a:buChar char="•"/>
            </a:pPr>
            <a:endParaRPr lang="ru-RU" sz="1600" dirty="0" smtClean="0"/>
          </a:p>
          <a:p>
            <a:pPr indent="-173038">
              <a:buFont typeface="Arial" charset="0"/>
              <a:buChar char="•"/>
            </a:pPr>
            <a:r>
              <a:rPr lang="ru-RU" sz="1600" dirty="0" smtClean="0"/>
              <a:t>то анализ зависимости </a:t>
            </a:r>
            <a:r>
              <a:rPr lang="ru-RU" sz="1600" dirty="0" err="1" smtClean="0"/>
              <a:t>Y</a:t>
            </a:r>
            <a:r>
              <a:rPr lang="ru-RU" sz="1600" dirty="0" smtClean="0"/>
              <a:t> от </a:t>
            </a:r>
            <a:r>
              <a:rPr lang="ru-RU" sz="1600" dirty="0" err="1" smtClean="0"/>
              <a:t>K</a:t>
            </a:r>
            <a:r>
              <a:rPr lang="ru-RU" sz="1600" dirty="0" smtClean="0"/>
              <a:t> получим переходом ко вторым разностям ∆∆</a:t>
            </a:r>
            <a:r>
              <a:rPr lang="ru-RU" sz="1600" dirty="0" err="1" smtClean="0"/>
              <a:t>Y</a:t>
            </a:r>
            <a:r>
              <a:rPr lang="ru-RU" sz="1600" dirty="0" smtClean="0"/>
              <a:t> :</a:t>
            </a:r>
          </a:p>
          <a:p>
            <a:pPr indent="-173038">
              <a:buFont typeface="Arial" charset="0"/>
              <a:buChar char="•"/>
            </a:pPr>
            <a:endParaRPr lang="ru-RU" sz="16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A347CE1-6A97-4DFB-B83D-4842501FB0EA}" type="slidenum">
              <a:rPr lang="ru-RU"/>
              <a:pPr>
                <a:defRPr/>
              </a:pPr>
              <a:t>17</a:t>
            </a:fld>
            <a:endParaRPr lang="ru-RU" dirty="0"/>
          </a:p>
        </p:txBody>
      </p:sp>
      <p:sp>
        <p:nvSpPr>
          <p:cNvPr id="512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17"/>
          <p:cNvGraphicFramePr>
            <a:graphicFrameLocks noChangeAspect="1"/>
          </p:cNvGraphicFramePr>
          <p:nvPr/>
        </p:nvGraphicFramePr>
        <p:xfrm>
          <a:off x="1714480" y="5286388"/>
          <a:ext cx="50006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Формула" r:id="rId4" imgW="3314700" imgH="228600" progId="Equation.3">
                  <p:embed/>
                </p:oleObj>
              </mc:Choice>
              <mc:Fallback>
                <p:oleObj name="Формула" r:id="rId4" imgW="33147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5286388"/>
                        <a:ext cx="50006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" name="Object 18"/>
          <p:cNvGraphicFramePr>
            <a:graphicFrameLocks noChangeAspect="1"/>
          </p:cNvGraphicFramePr>
          <p:nvPr/>
        </p:nvGraphicFramePr>
        <p:xfrm>
          <a:off x="1714480" y="4572008"/>
          <a:ext cx="378618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" name="Формула" r:id="rId6" imgW="2133600" imgH="241300" progId="Equation.3">
                  <p:embed/>
                </p:oleObj>
              </mc:Choice>
              <mc:Fallback>
                <p:oleObj name="Формула" r:id="rId6" imgW="2133600" imgH="241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4572008"/>
                        <a:ext cx="3786188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4" name="Object 19"/>
          <p:cNvGraphicFramePr>
            <a:graphicFrameLocks noChangeAspect="1"/>
          </p:cNvGraphicFramePr>
          <p:nvPr/>
        </p:nvGraphicFramePr>
        <p:xfrm>
          <a:off x="1857356" y="2500306"/>
          <a:ext cx="266382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8" name="Формула" r:id="rId8" imgW="1701800" imgH="228600" progId="Equation.3">
                  <p:embed/>
                </p:oleObj>
              </mc:Choice>
              <mc:Fallback>
                <p:oleObj name="Формула" r:id="rId8" imgW="170180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500306"/>
                        <a:ext cx="2663825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5" name="Object 20"/>
          <p:cNvGraphicFramePr>
            <a:graphicFrameLocks noChangeAspect="1"/>
          </p:cNvGraphicFramePr>
          <p:nvPr/>
        </p:nvGraphicFramePr>
        <p:xfrm>
          <a:off x="1643042" y="3429000"/>
          <a:ext cx="6729412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" name="Формула" r:id="rId10" imgW="4483100" imgH="241300" progId="Equation.3">
                  <p:embed/>
                </p:oleObj>
              </mc:Choice>
              <mc:Fallback>
                <p:oleObj name="Формула" r:id="rId10" imgW="4483100" imgH="2413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3429000"/>
                        <a:ext cx="6729412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8591550" cy="785818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Прогноз линейного тренда</a:t>
            </a:r>
            <a:r>
              <a:rPr lang="en-US" sz="2000" b="1" cap="all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продолжительности вегетации, </a:t>
            </a:r>
            <a:r>
              <a:rPr lang="ru-RU" sz="2000" b="1" cap="all" dirty="0" err="1" smtClean="0">
                <a:solidFill>
                  <a:schemeClr val="tx2">
                    <a:satMod val="130000"/>
                  </a:schemeClr>
                </a:solidFill>
              </a:rPr>
              <a:t>сут</a:t>
            </a: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r>
              <a:rPr lang="en-US" sz="2000" b="1" cap="all" dirty="0" smtClean="0">
                <a:solidFill>
                  <a:schemeClr val="tx2">
                    <a:satMod val="130000"/>
                  </a:schemeClr>
                </a:solidFill>
              </a:rPr>
              <a:t>/</a:t>
            </a: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год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C6CE18F-19B0-467E-9C7B-6C9E86662D54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307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2976" y="1396999"/>
          <a:ext cx="7633174" cy="4484592"/>
        </p:xfrm>
        <a:graphic>
          <a:graphicData uri="http://schemas.openxmlformats.org/drawingml/2006/table">
            <a:tbl>
              <a:tblPr/>
              <a:tblGrid>
                <a:gridCol w="1815635"/>
                <a:gridCol w="2124000"/>
                <a:gridCol w="934028"/>
                <a:gridCol w="1391511"/>
                <a:gridCol w="1368000"/>
              </a:tblGrid>
              <a:tr h="38334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исследования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Сорт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Факт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Прогноз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Климато-обусловленный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прогноз, 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сорта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Пушкинские лаб.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ВИР,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СПб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 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Ячмень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pPr algn="l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Потра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-0.66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-0.35</a:t>
                      </a:r>
                    </a:p>
                  </a:txBody>
                  <a:tcPr marL="264373" marR="7344" marT="7344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Белогорский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-0.32</a:t>
                      </a:r>
                    </a:p>
                  </a:txBody>
                  <a:tcPr marL="264373" marR="7344" marT="7344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Московский 121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-0.09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-0.31</a:t>
                      </a:r>
                    </a:p>
                  </a:txBody>
                  <a:tcPr marL="264373" marR="7344" marT="7344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Криничный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-0.56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-0.35</a:t>
                      </a:r>
                    </a:p>
                  </a:txBody>
                  <a:tcPr marL="264373" marR="7344" marT="7344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Рубин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-0.51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-0.25</a:t>
                      </a:r>
                    </a:p>
                  </a:txBody>
                  <a:tcPr marL="264373" marR="7344" marT="7344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Овес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-0.33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Боррус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-0.53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МОВИР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Московская обл.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Гамбо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0.18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0.11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 vMerge="1">
                  <a:txBody>
                    <a:bodyPr/>
                    <a:lstStyle/>
                    <a:p>
                      <a:pPr algn="l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Немчиновский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2 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0.19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0.21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ЕОС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ВИР,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Тамбовская обл.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Горизонт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0.21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0.07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КОС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ВИР, 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Краснодарский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кр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Оттер  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0.31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0.08</a:t>
                      </a:r>
                    </a:p>
                  </a:txBody>
                  <a:tcPr marL="7344" marR="7344" marT="7344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571480"/>
            <a:ext cx="7499350" cy="857256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Модель хозяйственно ценных признаков</a:t>
            </a:r>
            <a:b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сортов-стандартов овса и ячменя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57224" y="1500174"/>
            <a:ext cx="8594725" cy="4937125"/>
          </a:xfrm>
        </p:spPr>
        <p:txBody>
          <a:bodyPr rtlCol="0"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Ячмень: 		</a:t>
            </a:r>
            <a:r>
              <a:rPr lang="ru-RU" sz="2000" dirty="0" err="1" smtClean="0"/>
              <a:t>Δ</a:t>
            </a:r>
            <a:r>
              <a:rPr lang="en-US" sz="2000" dirty="0" smtClean="0"/>
              <a:t>H</a:t>
            </a:r>
            <a:r>
              <a:rPr lang="ru-RU" sz="2000" dirty="0" err="1" smtClean="0"/>
              <a:t>=0,567-0,083</a:t>
            </a:r>
            <a:r>
              <a:rPr lang="en-US" sz="2000" dirty="0" err="1" smtClean="0"/>
              <a:t>ΔΣ</a:t>
            </a:r>
            <a:r>
              <a:rPr lang="ru-RU" sz="2000" dirty="0" err="1" smtClean="0"/>
              <a:t>Т</a:t>
            </a:r>
            <a:r>
              <a:rPr lang="ru-RU" sz="2000" baseline="-25000" dirty="0" err="1" smtClean="0"/>
              <a:t>эф15</a:t>
            </a:r>
            <a:r>
              <a:rPr lang="ru-RU" sz="2000" dirty="0" smtClean="0"/>
              <a:t> 		</a:t>
            </a:r>
            <a:r>
              <a:rPr lang="en-US" sz="2000" dirty="0" smtClean="0"/>
              <a:t>R</a:t>
            </a:r>
            <a:r>
              <a:rPr lang="ru-RU" sz="2000" baseline="30000" dirty="0" err="1" smtClean="0"/>
              <a:t>2</a:t>
            </a:r>
            <a:r>
              <a:rPr lang="ru-RU" sz="2000" dirty="0" err="1" smtClean="0"/>
              <a:t>=0,24</a:t>
            </a:r>
            <a:endParaRPr lang="ru-RU" sz="20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Овес: 		</a:t>
            </a:r>
            <a:r>
              <a:rPr lang="ru-RU" sz="2000" dirty="0" err="1" smtClean="0"/>
              <a:t>Δ</a:t>
            </a:r>
            <a:r>
              <a:rPr lang="en-US" sz="2000" dirty="0" smtClean="0"/>
              <a:t>H</a:t>
            </a:r>
            <a:r>
              <a:rPr lang="ru-RU" sz="2000" dirty="0" err="1" smtClean="0"/>
              <a:t>=-0,133-0,081</a:t>
            </a:r>
            <a:r>
              <a:rPr lang="en-US" sz="2000" dirty="0" err="1" smtClean="0"/>
              <a:t>ΔΣ</a:t>
            </a:r>
            <a:r>
              <a:rPr lang="ru-RU" sz="2000" dirty="0" err="1" smtClean="0"/>
              <a:t>Т</a:t>
            </a:r>
            <a:r>
              <a:rPr lang="ru-RU" sz="2000" baseline="-25000" dirty="0" err="1" smtClean="0"/>
              <a:t>эф15</a:t>
            </a:r>
            <a:r>
              <a:rPr lang="ru-RU" sz="2000" dirty="0" smtClean="0"/>
              <a:t>		</a:t>
            </a:r>
            <a:r>
              <a:rPr lang="en-US" sz="2000" dirty="0" smtClean="0"/>
              <a:t>R</a:t>
            </a:r>
            <a:r>
              <a:rPr lang="ru-RU" sz="2000" baseline="30000" dirty="0" err="1" smtClean="0"/>
              <a:t>2</a:t>
            </a:r>
            <a:r>
              <a:rPr lang="ru-RU" sz="2000" dirty="0" err="1" smtClean="0"/>
              <a:t>=0,32</a:t>
            </a:r>
            <a:endParaRPr lang="ru-RU" sz="20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Для массы 1000 зерен модель построить не удалось, что возможно связано с опосредованным характером формирования этого признака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Масса зерна с </a:t>
            </a:r>
            <a:r>
              <a:rPr lang="ru-RU" sz="2000" dirty="0" err="1" smtClean="0"/>
              <a:t>1м</a:t>
            </a:r>
            <a:r>
              <a:rPr lang="ru-RU" sz="2000" baseline="30000" dirty="0" err="1" smtClean="0"/>
              <a:t>2</a:t>
            </a:r>
            <a:r>
              <a:rPr lang="ru-RU" sz="2000" dirty="0" smtClean="0"/>
              <a:t> </a:t>
            </a:r>
            <a:r>
              <a:rPr lang="ru-RU" sz="2000" dirty="0" err="1" smtClean="0"/>
              <a:t>с</a:t>
            </a:r>
            <a:r>
              <a:rPr lang="ru-RU" sz="2000" dirty="0" smtClean="0"/>
              <a:t> (</a:t>
            </a:r>
            <a:r>
              <a:rPr lang="en-US" sz="2000" dirty="0" smtClean="0"/>
              <a:t>Y</a:t>
            </a:r>
            <a:r>
              <a:rPr lang="ru-RU" sz="2000" dirty="0" smtClean="0"/>
              <a:t>) зависит от эффективности прохождения растением вегетативного и генеративного этапов и </a:t>
            </a:r>
            <a:r>
              <a:rPr lang="ru-RU" sz="2000" dirty="0" err="1" smtClean="0"/>
              <a:t>коррелирует</a:t>
            </a:r>
            <a:r>
              <a:rPr lang="ru-RU" sz="2000" dirty="0" smtClean="0"/>
              <a:t> с высотой растения (</a:t>
            </a:r>
            <a:r>
              <a:rPr lang="en-US" sz="2000" dirty="0" smtClean="0"/>
              <a:t>H</a:t>
            </a:r>
            <a:r>
              <a:rPr lang="ru-RU" sz="2000" dirty="0" smtClean="0"/>
              <a:t>) и с массой 1000 зерен (</a:t>
            </a:r>
            <a:r>
              <a:rPr lang="en-US" sz="2000" dirty="0" smtClean="0"/>
              <a:t>M</a:t>
            </a:r>
            <a:r>
              <a:rPr lang="ru-RU" sz="2000" baseline="-25000" dirty="0" smtClean="0"/>
              <a:t>1000</a:t>
            </a:r>
            <a:r>
              <a:rPr lang="ru-RU" sz="2000" dirty="0" smtClean="0"/>
              <a:t>):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Ячмень: 	</a:t>
            </a:r>
            <a:r>
              <a:rPr lang="ru-RU" sz="2000" dirty="0" err="1" smtClean="0"/>
              <a:t>Δ</a:t>
            </a:r>
            <a:r>
              <a:rPr lang="en-US" sz="2000" dirty="0" smtClean="0"/>
              <a:t>Y</a:t>
            </a:r>
            <a:r>
              <a:rPr lang="ru-RU" sz="2000" dirty="0" err="1" smtClean="0"/>
              <a:t>=3,586+3,838Δ</a:t>
            </a:r>
            <a:r>
              <a:rPr lang="en-US" sz="2000" dirty="0" smtClean="0"/>
              <a:t>H</a:t>
            </a:r>
            <a:r>
              <a:rPr lang="ru-RU" sz="2000" dirty="0" err="1" smtClean="0"/>
              <a:t>+9,164ΔМ</a:t>
            </a:r>
            <a:r>
              <a:rPr lang="ru-RU" sz="2000" baseline="-25000" dirty="0" err="1" smtClean="0"/>
              <a:t>1000</a:t>
            </a:r>
            <a:r>
              <a:rPr lang="ru-RU" sz="2000" dirty="0" smtClean="0"/>
              <a:t>		</a:t>
            </a:r>
            <a:r>
              <a:rPr lang="en-US" sz="2000" dirty="0" smtClean="0"/>
              <a:t>R</a:t>
            </a:r>
            <a:r>
              <a:rPr lang="ru-RU" sz="2000" baseline="30000" dirty="0" err="1" smtClean="0"/>
              <a:t>2</a:t>
            </a:r>
            <a:r>
              <a:rPr lang="ru-RU" sz="2000" dirty="0" err="1" smtClean="0"/>
              <a:t>=0,33</a:t>
            </a:r>
            <a:endParaRPr lang="ru-RU" sz="2000" dirty="0" smtClean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Овес: 	</a:t>
            </a:r>
            <a:r>
              <a:rPr lang="ru-RU" sz="2000" dirty="0" err="1" smtClean="0"/>
              <a:t>Δ</a:t>
            </a:r>
            <a:r>
              <a:rPr lang="en-US" sz="2000" dirty="0" smtClean="0"/>
              <a:t>Y</a:t>
            </a:r>
            <a:r>
              <a:rPr lang="ru-RU" sz="2000" dirty="0" err="1" smtClean="0"/>
              <a:t>=15,526+4,527Δ</a:t>
            </a:r>
            <a:r>
              <a:rPr lang="en-US" sz="2000" dirty="0" smtClean="0"/>
              <a:t>H</a:t>
            </a:r>
            <a:r>
              <a:rPr lang="ru-RU" sz="2000" dirty="0" err="1" smtClean="0"/>
              <a:t>+14,214ΔМ</a:t>
            </a:r>
            <a:r>
              <a:rPr lang="ru-RU" sz="2000" baseline="-25000" dirty="0" err="1" smtClean="0"/>
              <a:t>1000</a:t>
            </a:r>
            <a:r>
              <a:rPr lang="ru-RU" sz="2000" baseline="-25000" dirty="0" smtClean="0"/>
              <a:t>	</a:t>
            </a:r>
            <a:r>
              <a:rPr lang="en-US" sz="2000" dirty="0" smtClean="0"/>
              <a:t>R</a:t>
            </a:r>
            <a:r>
              <a:rPr lang="ru-RU" sz="2000" baseline="30000" dirty="0" err="1" smtClean="0"/>
              <a:t>2</a:t>
            </a:r>
            <a:r>
              <a:rPr lang="ru-RU" sz="2000" dirty="0" err="1" smtClean="0"/>
              <a:t>=0,31</a:t>
            </a:r>
            <a:endParaRPr lang="ru-RU" sz="2000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marL="365760" indent="-283464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DBC428A-501B-4FC0-85B9-FF83BA9DBD66}" type="slidenum">
              <a:rPr lang="ru-RU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93289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1043608" y="620713"/>
            <a:ext cx="7825755" cy="5616575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Задачи: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Определение тенденций изменений хозяйственно ценных признаков;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Выявление климатических факторов, вызвавших изменения.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sz="2000" dirty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1800" b="1" cap="all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Методы исследования: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Регрессионный анализ, в том числе построение объединенной модели сортов в разностях;</a:t>
            </a:r>
            <a:endParaRPr lang="ru-RU" sz="2000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 smtClean="0"/>
              <a:t>Модель постоянства сумм эффективных температур для межфазных периодов растений.</a:t>
            </a:r>
          </a:p>
        </p:txBody>
      </p:sp>
      <p:sp>
        <p:nvSpPr>
          <p:cNvPr id="2253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F8B457-B85B-4670-BE3F-BD9E99DCF59C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49935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Температурные требования вегетационного периода сортов ячменя и овса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224595"/>
              </p:ext>
            </p:extLst>
          </p:nvPr>
        </p:nvGraphicFramePr>
        <p:xfrm>
          <a:off x="1214414" y="1785926"/>
          <a:ext cx="7208175" cy="3680460"/>
        </p:xfrm>
        <a:graphic>
          <a:graphicData uri="http://schemas.openxmlformats.org/drawingml/2006/table">
            <a:tbl>
              <a:tblPr/>
              <a:tblGrid>
                <a:gridCol w="1571625"/>
                <a:gridCol w="1116000"/>
                <a:gridCol w="864000"/>
                <a:gridCol w="1260000"/>
                <a:gridCol w="1044000"/>
                <a:gridCol w="1352550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Сорт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Происхожде-ние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Продолжи-тельность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±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станд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сут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среднесуточных температур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±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станд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.,°С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Биологи-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ческий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ноль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±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станд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ош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.,°С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эффективных температур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±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станд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 °С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Ячмень, Пушкинские лаб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Потра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Финляндия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72,6±8,9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1196,5±98,3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8,3±1,9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594±65,3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77,0±8,0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1265,5±84,84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6,3±1,6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778,9±68,2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Московский 121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80,2±7,8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1318,6±87,0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6,0±1,6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835,4±73,28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Криничный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Беларусь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80,1±8,7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1332,2±95,9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7,4±1,9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739,2±70,6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Рубин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Чехословакия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82,6±10,8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1367,4±138,3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11±2,8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458,8±71,9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Овес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Боррус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(Пушкинские лаб.)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Германия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85,4±10,9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1408,2±100,5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7,2±1,2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805,0±66,6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Горизонт(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ЕОС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ВИР)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84,0±7,5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1537,0±120,9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5,4±3,3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1072,0±120,6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Оттер (КОС ВИР)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86,9±6,4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1400,0±87,6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9,5±3,4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573,6±62,7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56F1E-7181-4C3E-BCF0-034C23BFA3A8}" type="slidenum">
              <a:rPr lang="ru-RU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00100" y="357166"/>
            <a:ext cx="859155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определение сумм Эффективных температур</a:t>
            </a:r>
            <a:r>
              <a:rPr lang="en-US" sz="1800" b="1" cap="all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вегетационного периода</a:t>
            </a:r>
          </a:p>
        </p:txBody>
      </p:sp>
      <p:sp>
        <p:nvSpPr>
          <p:cNvPr id="8197" name="Содержимое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173038">
              <a:buFont typeface="Arial" charset="0"/>
              <a:buChar char="•"/>
            </a:pPr>
            <a:endParaRPr lang="ru-RU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D5FD44DC-8587-4158-81AC-47DD2148D33D}" type="slidenum">
              <a:rPr lang="ru-RU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778934"/>
              </p:ext>
            </p:extLst>
          </p:nvPr>
        </p:nvGraphicFramePr>
        <p:xfrm>
          <a:off x="1571625" y="1428750"/>
          <a:ext cx="3141663" cy="235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name="Graph" r:id="rId4" imgW="2625120" imgH="1969200" progId="STATISTICA.Graph">
                  <p:embed/>
                </p:oleObj>
              </mc:Choice>
              <mc:Fallback>
                <p:oleObj name="Graph" r:id="rId4" imgW="2625120" imgH="1969200" progId="STATISTICA.Grap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1428750"/>
                        <a:ext cx="3141663" cy="235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72900"/>
              </p:ext>
            </p:extLst>
          </p:nvPr>
        </p:nvGraphicFramePr>
        <p:xfrm>
          <a:off x="5000625" y="1428750"/>
          <a:ext cx="3101975" cy="232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name="Graph" r:id="rId6" imgW="2625120" imgH="1969200" progId="STATISTICA.Graph">
                  <p:embed/>
                </p:oleObj>
              </mc:Choice>
              <mc:Fallback>
                <p:oleObj name="Graph" r:id="rId6" imgW="2625120" imgH="1969200" progId="STATISTICA.Grap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1428750"/>
                        <a:ext cx="3101975" cy="232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20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201" name="Rectangle 1"/>
          <p:cNvSpPr>
            <a:spLocks noChangeArrowheads="1"/>
          </p:cNvSpPr>
          <p:nvPr/>
        </p:nvSpPr>
        <p:spPr bwMode="auto">
          <a:xfrm>
            <a:off x="1714500" y="4143375"/>
            <a:ext cx="65722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1400" dirty="0" err="1">
                <a:cs typeface="Times New Roman" pitchFamily="18" charset="0"/>
              </a:rPr>
              <a:t>Боррус</a:t>
            </a:r>
            <a:r>
              <a:rPr lang="ru-RU" sz="1400" dirty="0">
                <a:cs typeface="Times New Roman" pitchFamily="18" charset="0"/>
              </a:rPr>
              <a:t>: 		</a:t>
            </a:r>
          </a:p>
          <a:p>
            <a:pPr eaLnBrk="0" hangingPunct="0"/>
            <a:r>
              <a:rPr lang="ru-RU" sz="1400" dirty="0">
                <a:cs typeface="Times New Roman" pitchFamily="18" charset="0"/>
              </a:rPr>
              <a:t>∑</a:t>
            </a:r>
            <a:r>
              <a:rPr lang="en-US" sz="1400" dirty="0">
                <a:cs typeface="Times New Roman" pitchFamily="18" charset="0"/>
              </a:rPr>
              <a:t>T</a:t>
            </a:r>
            <a:r>
              <a:rPr lang="ru-RU" sz="1400" dirty="0" err="1" smtClean="0">
                <a:cs typeface="Times New Roman" pitchFamily="18" charset="0"/>
              </a:rPr>
              <a:t>=1408+7.2</a:t>
            </a:r>
            <a:r>
              <a:rPr lang="en-US" sz="1400" dirty="0" smtClean="0">
                <a:cs typeface="Times New Roman" pitchFamily="18" charset="0"/>
              </a:rPr>
              <a:t>L</a:t>
            </a:r>
            <a:r>
              <a:rPr lang="ru-RU" sz="1400" dirty="0">
                <a:cs typeface="Times New Roman" pitchFamily="18" charset="0"/>
              </a:rPr>
              <a:t>	</a:t>
            </a:r>
            <a:r>
              <a:rPr lang="ru-RU" sz="1400" dirty="0" err="1" smtClean="0">
                <a:cs typeface="Times New Roman" pitchFamily="18" charset="0"/>
              </a:rPr>
              <a:t>R</a:t>
            </a:r>
            <a:r>
              <a:rPr lang="ru-RU" sz="1400" baseline="30000" dirty="0" err="1" smtClean="0">
                <a:cs typeface="Times New Roman" pitchFamily="18" charset="0"/>
              </a:rPr>
              <a:t>2</a:t>
            </a:r>
            <a:r>
              <a:rPr lang="ru-RU" sz="1400" dirty="0" err="1" smtClean="0">
                <a:cs typeface="Times New Roman" pitchFamily="18" charset="0"/>
              </a:rPr>
              <a:t>=0.53</a:t>
            </a:r>
            <a:endParaRPr lang="ru-RU" sz="1400" dirty="0">
              <a:cs typeface="Times New Roman" pitchFamily="18" charset="0"/>
            </a:endParaRPr>
          </a:p>
          <a:p>
            <a:pPr eaLnBrk="0" hangingPunct="0"/>
            <a:endParaRPr lang="ru-RU" sz="1400" dirty="0">
              <a:cs typeface="Times New Roman" pitchFamily="18" charset="0"/>
            </a:endParaRPr>
          </a:p>
          <a:p>
            <a:pPr eaLnBrk="0" hangingPunct="0"/>
            <a:r>
              <a:rPr lang="ru-RU" sz="1400" dirty="0">
                <a:cs typeface="Times New Roman" pitchFamily="18" charset="0"/>
              </a:rPr>
              <a:t>Горизонт: 	</a:t>
            </a:r>
          </a:p>
          <a:p>
            <a:pPr eaLnBrk="0" hangingPunct="0"/>
            <a:r>
              <a:rPr lang="ru-RU" sz="1400" dirty="0">
                <a:cs typeface="Times New Roman" pitchFamily="18" charset="0"/>
              </a:rPr>
              <a:t>∑</a:t>
            </a:r>
            <a:r>
              <a:rPr lang="en-US" sz="1400" dirty="0">
                <a:cs typeface="Times New Roman" pitchFamily="18" charset="0"/>
              </a:rPr>
              <a:t>T</a:t>
            </a:r>
            <a:r>
              <a:rPr lang="ru-RU" sz="1400" dirty="0" err="1" smtClean="0">
                <a:cs typeface="Times New Roman" pitchFamily="18" charset="0"/>
              </a:rPr>
              <a:t>=1537+5.4</a:t>
            </a:r>
            <a:r>
              <a:rPr lang="en-US" sz="1400" dirty="0" smtClean="0">
                <a:cs typeface="Times New Roman" pitchFamily="18" charset="0"/>
              </a:rPr>
              <a:t>L</a:t>
            </a:r>
            <a:r>
              <a:rPr lang="ru-RU" sz="1400" dirty="0">
                <a:cs typeface="Times New Roman" pitchFamily="18" charset="0"/>
              </a:rPr>
              <a:t>	</a:t>
            </a:r>
            <a:r>
              <a:rPr lang="en-US" sz="1400" dirty="0" smtClean="0">
                <a:cs typeface="Times New Roman" pitchFamily="18" charset="0"/>
              </a:rPr>
              <a:t>R</a:t>
            </a:r>
            <a:r>
              <a:rPr lang="ru-RU" sz="1400" baseline="30000" dirty="0" err="1" smtClean="0">
                <a:cs typeface="Times New Roman" pitchFamily="18" charset="0"/>
              </a:rPr>
              <a:t>2</a:t>
            </a:r>
            <a:r>
              <a:rPr lang="ru-RU" sz="1400" dirty="0" err="1" smtClean="0">
                <a:cs typeface="Times New Roman" pitchFamily="18" charset="0"/>
              </a:rPr>
              <a:t>=0.20</a:t>
            </a:r>
            <a:endParaRPr lang="ru-RU" sz="1400" dirty="0">
              <a:cs typeface="Times New Roman" pitchFamily="18" charset="0"/>
            </a:endParaRPr>
          </a:p>
          <a:p>
            <a:pPr eaLnBrk="0" hangingPunct="0"/>
            <a:r>
              <a:rPr lang="ru-RU" sz="1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571500" y="500063"/>
            <a:ext cx="8072438" cy="1143000"/>
          </a:xfrm>
          <a:prstGeom prst="rect">
            <a:avLst/>
          </a:prstGeom>
          <a:effectLst/>
        </p:spPr>
        <p:txBody>
          <a:bodyPr lIns="45720" rIns="45720"/>
          <a:lstStyle/>
          <a:p>
            <a:pPr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endParaRPr lang="ru-RU" sz="2400" b="1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458668"/>
              </p:ext>
            </p:extLst>
          </p:nvPr>
        </p:nvGraphicFramePr>
        <p:xfrm>
          <a:off x="4571999" y="3821254"/>
          <a:ext cx="3528393" cy="2440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Graph" r:id="rId8" imgW="2171880" imgH="1685880" progId="STATISTICA.Graph">
                  <p:embed/>
                </p:oleObj>
              </mc:Choice>
              <mc:Fallback>
                <p:oleObj name="Graph" r:id="rId8" imgW="2171880" imgH="1685880" progId="STATISTICA.Graph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1999" y="3821254"/>
                        <a:ext cx="3528393" cy="2440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500042"/>
            <a:ext cx="7499350" cy="714380"/>
          </a:xfrm>
        </p:spPr>
        <p:txBody>
          <a:bodyPr>
            <a:normAutofit/>
          </a:bodyPr>
          <a:lstStyle/>
          <a:p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Скорости изменения сумм температур за вегетацию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504849"/>
              </p:ext>
            </p:extLst>
          </p:nvPr>
        </p:nvGraphicFramePr>
        <p:xfrm>
          <a:off x="1142976" y="1571612"/>
          <a:ext cx="7039621" cy="3945255"/>
        </p:xfrm>
        <a:graphic>
          <a:graphicData uri="http://schemas.openxmlformats.org/drawingml/2006/table">
            <a:tbl>
              <a:tblPr/>
              <a:tblGrid>
                <a:gridCol w="2700000"/>
                <a:gridCol w="1440000"/>
                <a:gridCol w="1512000"/>
                <a:gridCol w="1387621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Место исследования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Сорт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среднесуточных температур,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С/год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 эффективных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температур,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º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С/год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Пушкинские лаб. ВИР,  СПб  </a:t>
                      </a:r>
                    </a:p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Ячмень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rtl="0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Потра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Белогорский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Московский 121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Криничный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Рубин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-0.04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Овес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Боррус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-6.01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ЕОС ВИР, Тамбовская обл.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Горизонт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КОС ВИР,  Краснодарский кр.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Оттер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C5AA1-1CF6-4995-933E-E67BCC66B224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0A0A0"/>
            </a:gs>
            <a:gs pos="45000">
              <a:srgbClr val="D7D7D7"/>
            </a:gs>
            <a:gs pos="100000">
              <a:srgbClr val="FFFFFF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Выводы: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Главным фактором, вызвавшим сокращение вегетации исследованных сортов ячменя и овса на четырех станциях ВИР, явился рост температур.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Факторы второго порядка, способные компенсировать рост температур: рост осадков (Екатерининская ОС), более ранний посев и увеличившаяся продолжительность периода с температурами от 5 до </a:t>
            </a:r>
            <a:r>
              <a:rPr lang="ru-RU" sz="1600" dirty="0" err="1" smtClean="0"/>
              <a:t>15°С</a:t>
            </a:r>
            <a:r>
              <a:rPr lang="ru-RU" sz="1600" dirty="0" smtClean="0"/>
              <a:t> (КОС ВИР), изменение уровня агротехники ( </a:t>
            </a:r>
            <a:r>
              <a:rPr lang="ru-RU" sz="1600" dirty="0" err="1" smtClean="0"/>
              <a:t>МОВИР</a:t>
            </a:r>
            <a:r>
              <a:rPr lang="ru-RU" sz="1600" dirty="0" smtClean="0"/>
              <a:t>).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Климатически обусловленные прогнозы по построенным моделям для хозяйственно ценных признаков ячменя в условиях Пушкинских лаб. ВИР и овса на четырех станциях ВИР, расположенных на ЕТ РФ, предсказывают сокращение продолжительности вегетации районированных ранее сортов в случае продолжения наблюдающихся тенденций.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В дальнейшем в регионах могут быть востребованы сорта с более продолжительным вегетационным периодом из более южных регионов.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600" dirty="0" smtClean="0"/>
              <a:t>Суммы эффективных температур в условиях изменения климата являются более стабильной характеристикой продолжительности вегетации сортов, чем суммы среднесуточных температур.</a:t>
            </a:r>
          </a:p>
          <a:p>
            <a:pPr marL="365760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1D7A216-EE9A-4D31-BDF7-BDF327002F58}" type="slidenum">
              <a:rPr lang="ru-RU"/>
              <a:pPr>
                <a:defRPr/>
              </a:pPr>
              <a:t>23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4000" b="1" dirty="0" smtClean="0">
                <a:solidFill>
                  <a:srgbClr val="0000FF"/>
                </a:solidFill>
              </a:rPr>
              <a:t>БЛАГОДАРЮ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4000" b="1" dirty="0" smtClean="0">
                <a:solidFill>
                  <a:srgbClr val="0000FF"/>
                </a:solidFill>
              </a:rPr>
              <a:t> </a:t>
            </a:r>
          </a:p>
          <a:p>
            <a:pPr marL="17463">
              <a:spcBef>
                <a:spcPct val="0"/>
              </a:spcBef>
              <a:buFont typeface="Arial" charset="0"/>
              <a:buNone/>
            </a:pPr>
            <a:r>
              <a:rPr lang="ru-RU" sz="4000" b="1" dirty="0" smtClean="0">
                <a:solidFill>
                  <a:srgbClr val="0000FF"/>
                </a:solidFill>
              </a:rPr>
              <a:t>ЗА ВНИМАНИЕ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02F7AD6-BC23-4D50-BD07-BA124CC7D1F2}" type="slidenum">
              <a:rPr lang="ru-RU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Заголовок 1"/>
          <p:cNvSpPr>
            <a:spLocks noGrp="1"/>
          </p:cNvSpPr>
          <p:nvPr>
            <p:ph type="title"/>
          </p:nvPr>
        </p:nvSpPr>
        <p:spPr>
          <a:xfrm>
            <a:off x="1000125" y="285750"/>
            <a:ext cx="6000750" cy="1066800"/>
          </a:xfrm>
        </p:spPr>
        <p:txBody>
          <a:bodyPr lIns="45720" rIns="45720">
            <a:noAutofit/>
          </a:bodyPr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Климатические условия мест изучения</a:t>
            </a:r>
          </a:p>
        </p:txBody>
      </p:sp>
      <p:sp>
        <p:nvSpPr>
          <p:cNvPr id="24578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3</a:t>
            </a:r>
            <a:endParaRPr lang="ru-RU" dirty="0"/>
          </a:p>
        </p:txBody>
      </p:sp>
      <p:sp>
        <p:nvSpPr>
          <p:cNvPr id="2048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graphicFrame>
        <p:nvGraphicFramePr>
          <p:cNvPr id="7225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700103"/>
              </p:ext>
            </p:extLst>
          </p:nvPr>
        </p:nvGraphicFramePr>
        <p:xfrm>
          <a:off x="1000125" y="1357313"/>
          <a:ext cx="7358114" cy="3627030"/>
        </p:xfrm>
        <a:graphic>
          <a:graphicData uri="http://schemas.openxmlformats.org/drawingml/2006/table">
            <a:tbl>
              <a:tblPr/>
              <a:tblGrid>
                <a:gridCol w="2786082"/>
                <a:gridCol w="1714512"/>
                <a:gridCol w="1571636"/>
                <a:gridCol w="1285884"/>
              </a:tblGrid>
              <a:tr h="64294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Пункт изучения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температур выше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10°С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осадков за год, мм*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Пушкинские лаб. ВИР,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Пушкин,  Санкт-Петербург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Северо-Западный 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МОВИР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бывш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 до 2008)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 Михнево, Московская обл.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Центральный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575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98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ЕОС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ВИР,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 Екатеринино, Тамбовская обл.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Центрально-Черноземный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2480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13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КОС ВИР,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 Ботаника,  Краснодарский край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Северо-Кавказский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570</a:t>
                      </a:r>
                    </a:p>
                  </a:txBody>
                  <a:tcPr marL="91434" marR="91434" marT="45711" marB="45711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520" name="Прямоугольник 7"/>
          <p:cNvSpPr>
            <a:spLocks noChangeArrowheads="1"/>
          </p:cNvSpPr>
          <p:nvPr/>
        </p:nvSpPr>
        <p:spPr bwMode="auto">
          <a:xfrm>
            <a:off x="1000124" y="5229200"/>
            <a:ext cx="6786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/>
              <a:t>*«Агроклиматический справочник СССР», 1960-е гг.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428625"/>
            <a:ext cx="7497763" cy="725488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Характеристика исследованных сортов овса и ячменя</a:t>
            </a:r>
            <a:endParaRPr lang="ru-RU" sz="1800" b="1" cap="all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917412"/>
              </p:ext>
            </p:extLst>
          </p:nvPr>
        </p:nvGraphicFramePr>
        <p:xfrm>
          <a:off x="642938" y="1214438"/>
          <a:ext cx="8284163" cy="4416552"/>
        </p:xfrm>
        <a:graphic>
          <a:graphicData uri="http://schemas.openxmlformats.org/drawingml/2006/table">
            <a:tbl>
              <a:tblPr/>
              <a:tblGrid>
                <a:gridCol w="1368000"/>
                <a:gridCol w="1268413"/>
                <a:gridCol w="1044000"/>
                <a:gridCol w="346075"/>
                <a:gridCol w="425450"/>
                <a:gridCol w="425450"/>
                <a:gridCol w="381000"/>
                <a:gridCol w="347663"/>
                <a:gridCol w="346075"/>
                <a:gridCol w="346075"/>
                <a:gridCol w="387350"/>
                <a:gridCol w="388937"/>
                <a:gridCol w="414338"/>
                <a:gridCol w="414337"/>
                <a:gridCol w="381000"/>
              </a:tblGrid>
              <a:tr h="46831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исследования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Сорт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Вегетационный период, сут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Высота, см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Масса 1000 зерен, г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Масса зерна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1 м</a:t>
                      </a:r>
                      <a:r>
                        <a:rPr kumimoji="0" lang="ru-RU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г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v, 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v, 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v, 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v, %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rowSpan="8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Пушкинские лаб. ВИР, СПб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Ячмень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Потра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1990 - 2011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Белогорский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1982 - 2011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Криничный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1990 - 2011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Московский 121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1975 - 2011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Рубин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1993 - 2009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Овес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Боррус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1980 - 2011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МОВИР,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Московская обл.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Гамбо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1982 - 2006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334,3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Немчиновский 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1983 - 2006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317,8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ЕОС ВИР,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Тамбовская обл.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Горизонт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1981 - 2009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519,3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166,3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15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КОС ВИР, Краснодарский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Оттер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1987 - 1998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517,9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Валдин 765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1997 - 2010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91,9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557,1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31,7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6B29D-7117-430F-9B28-AE3122004FA4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21746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1785938"/>
            <a:ext cx="857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747" name="Rectangle 6"/>
          <p:cNvSpPr>
            <a:spLocks noChangeArrowheads="1"/>
          </p:cNvSpPr>
          <p:nvPr/>
        </p:nvSpPr>
        <p:spPr bwMode="auto">
          <a:xfrm>
            <a:off x="536413" y="5610038"/>
            <a:ext cx="74247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Обозначения: 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среднее значение,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en-US" sz="1400" baseline="-300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стандартное отклонение , 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 -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коэффициент вариации</a:t>
            </a:r>
            <a:endParaRPr lang="ru-RU" sz="1400" dirty="0">
              <a:ea typeface="Calibri" pitchFamily="34" charset="0"/>
            </a:endParaRPr>
          </a:p>
          <a:p>
            <a:pPr algn="ctr"/>
            <a:endParaRPr lang="ru-RU" dirty="0">
              <a:ea typeface="Calibri" pitchFamily="34" charset="0"/>
            </a:endParaRPr>
          </a:p>
        </p:txBody>
      </p:sp>
      <p:sp>
        <p:nvSpPr>
          <p:cNvPr id="21748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1749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1785938"/>
            <a:ext cx="857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5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688" y="1785938"/>
            <a:ext cx="857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51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25" y="1714500"/>
            <a:ext cx="857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14512" y="5730688"/>
            <a:ext cx="857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620688"/>
            <a:ext cx="7934325" cy="51117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Скорости изменения агроклиматических  характеристик </a:t>
            </a:r>
            <a:b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с 1980 г.</a:t>
            </a:r>
            <a:endParaRPr lang="ru-RU" sz="1800" b="1" cap="al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30A29-7247-4DA6-B5A4-158BC497734C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2570" name="Rectangle 6"/>
          <p:cNvSpPr>
            <a:spLocks noChangeArrowheads="1"/>
          </p:cNvSpPr>
          <p:nvPr/>
        </p:nvSpPr>
        <p:spPr bwMode="auto">
          <a:xfrm>
            <a:off x="1000100" y="5286388"/>
            <a:ext cx="74247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Подчеркнуты значимые 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тренды</a:t>
            </a:r>
            <a:endParaRPr lang="ru-RU" sz="1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2976" y="1857364"/>
          <a:ext cx="7771096" cy="3196870"/>
        </p:xfrm>
        <a:graphic>
          <a:graphicData uri="http://schemas.openxmlformats.org/drawingml/2006/table">
            <a:tbl>
              <a:tblPr/>
              <a:tblGrid>
                <a:gridCol w="1656000"/>
                <a:gridCol w="1528774"/>
                <a:gridCol w="1528774"/>
                <a:gridCol w="1528774"/>
                <a:gridCol w="1528774"/>
              </a:tblGrid>
              <a:tr h="48832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изучения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Суммы эффективных температур выше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15°С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°С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Суммы осадков за период с температурами выше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15°С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мм/год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Продолжительность периода с температурами</a:t>
                      </a: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4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от 5 до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15°С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сут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./год </a:t>
                      </a: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 10 до 15°С, сут./год </a:t>
                      </a: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Пушкинские лаб. ВИР, г. СПб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5,23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2,42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0,53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0,47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МОВИР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Московская обл.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7,93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0,12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-0,12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-0,12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ЕОС ВИР, Тамбовская обл.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8,15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5,67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КОС ВИР,  Краснодарский кр.  </a:t>
                      </a: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8,93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0,77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0,43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0,06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90" marR="5390" marT="539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274638"/>
            <a:ext cx="80772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3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867EB-425F-465E-9247-341622339FDE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00125" y="428625"/>
            <a:ext cx="7929563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Динамика сумм эффективных температур выше </a:t>
            </a:r>
            <a:r>
              <a:rPr lang="ru-RU" b="1" cap="all" dirty="0" err="1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15˚С</a:t>
            </a:r>
            <a: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, </a:t>
            </a:r>
          </a:p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ru-RU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1980 – 2012 гг.</a:t>
            </a:r>
          </a:p>
        </p:txBody>
      </p:sp>
      <p:grpSp>
        <p:nvGrpSpPr>
          <p:cNvPr id="1034" name="Группа 11"/>
          <p:cNvGrpSpPr>
            <a:grpSpLocks/>
          </p:cNvGrpSpPr>
          <p:nvPr/>
        </p:nvGrpSpPr>
        <p:grpSpPr bwMode="auto">
          <a:xfrm>
            <a:off x="1071563" y="2357438"/>
            <a:ext cx="7715250" cy="3114675"/>
            <a:chOff x="1547813" y="457200"/>
            <a:chExt cx="4968875" cy="2328863"/>
          </a:xfrm>
        </p:grpSpPr>
        <p:graphicFrame>
          <p:nvGraphicFramePr>
            <p:cNvPr id="102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0396917"/>
                </p:ext>
              </p:extLst>
            </p:nvPr>
          </p:nvGraphicFramePr>
          <p:xfrm>
            <a:off x="1547813" y="457200"/>
            <a:ext cx="1223962" cy="2324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0" name="Graph" r:id="rId3" imgW="1038240" imgH="2190600" progId="STATISTICA.Graph">
                    <p:embed/>
                  </p:oleObj>
                </mc:Choice>
                <mc:Fallback>
                  <p:oleObj name="Graph" r:id="rId3" imgW="1038240" imgH="2190600" progId="STATISTICA.Graph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7813" y="457200"/>
                          <a:ext cx="1223962" cy="2324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5256405"/>
                </p:ext>
              </p:extLst>
            </p:nvPr>
          </p:nvGraphicFramePr>
          <p:xfrm>
            <a:off x="2771775" y="457200"/>
            <a:ext cx="1223963" cy="2324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1" name="Graph" r:id="rId5" imgW="1000080" imgH="2190600" progId="STATISTICA.Graph">
                    <p:embed/>
                  </p:oleObj>
                </mc:Choice>
                <mc:Fallback>
                  <p:oleObj name="Graph" r:id="rId5" imgW="1000080" imgH="2190600" progId="STATISTICA.Graph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1775" y="457200"/>
                          <a:ext cx="1223963" cy="2324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0450357"/>
                </p:ext>
              </p:extLst>
            </p:nvPr>
          </p:nvGraphicFramePr>
          <p:xfrm>
            <a:off x="4067175" y="457200"/>
            <a:ext cx="1223963" cy="2328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2" name="Graph" r:id="rId7" imgW="1104840" imgH="2162160" progId="STATISTICA.Graph">
                    <p:embed/>
                  </p:oleObj>
                </mc:Choice>
                <mc:Fallback>
                  <p:oleObj name="Graph" r:id="rId7" imgW="1104840" imgH="2162160" progId="STATISTICA.Graph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67175" y="457200"/>
                          <a:ext cx="1223963" cy="23288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67840395"/>
                </p:ext>
              </p:extLst>
            </p:nvPr>
          </p:nvGraphicFramePr>
          <p:xfrm>
            <a:off x="5291138" y="457200"/>
            <a:ext cx="1225550" cy="2324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53" name="Graph" r:id="rId9" imgW="990720" imgH="2219400" progId="STATISTICA.Graph">
                    <p:embed/>
                  </p:oleObj>
                </mc:Choice>
                <mc:Fallback>
                  <p:oleObj name="Graph" r:id="rId9" imgW="990720" imgH="2219400" progId="STATISTICA.Graph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91138" y="457200"/>
                          <a:ext cx="1225550" cy="2324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Заголовок 1"/>
          <p:cNvSpPr txBox="1">
            <a:spLocks/>
          </p:cNvSpPr>
          <p:nvPr/>
        </p:nvSpPr>
        <p:spPr>
          <a:xfrm>
            <a:off x="3571875" y="2000250"/>
            <a:ext cx="1143000" cy="28575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just">
              <a:defRPr/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МОВИР</a:t>
            </a:r>
            <a:endParaRPr lang="ru-RU" sz="1400" dirty="0">
              <a:latin typeface="Arial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214438" y="2000250"/>
            <a:ext cx="1928812" cy="28575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just">
              <a:defRPr/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Пушкинские  лаб.  </a:t>
            </a:r>
            <a:endParaRPr lang="ru-RU" sz="1400" dirty="0">
              <a:latin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452320" y="2000250"/>
            <a:ext cx="1214437" cy="28575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algn="just">
              <a:defRPr/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 ВИР</a:t>
            </a:r>
            <a:endParaRPr lang="ru-RU" sz="1400" dirty="0">
              <a:latin typeface="Arial" pitchFamily="34" charset="0"/>
            </a:endParaRPr>
          </a:p>
        </p:txBody>
      </p:sp>
      <p:sp>
        <p:nvSpPr>
          <p:cNvPr id="1038" name="Заголовок 1"/>
          <p:cNvSpPr txBox="1">
            <a:spLocks/>
          </p:cNvSpPr>
          <p:nvPr/>
        </p:nvSpPr>
        <p:spPr bwMode="auto">
          <a:xfrm>
            <a:off x="5429250" y="2000250"/>
            <a:ext cx="1285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ЕОС ВИР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500063"/>
            <a:ext cx="7497763" cy="58261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1" cap="all" dirty="0" smtClean="0">
                <a:solidFill>
                  <a:schemeClr val="tx2">
                    <a:satMod val="130000"/>
                  </a:schemeClr>
                </a:solidFill>
              </a:rPr>
              <a:t>Скорости изменения хозяйственно ценных признаков изученных сортов с 1980 г.</a:t>
            </a:r>
            <a:endParaRPr lang="ru-RU" sz="1800" b="1" cap="all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35483F-0E1D-4FEA-89D3-5A46EAF71AD9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23557" name="Rectangle 2"/>
          <p:cNvSpPr>
            <a:spLocks noChangeArrowheads="1"/>
          </p:cNvSpPr>
          <p:nvPr/>
        </p:nvSpPr>
        <p:spPr bwMode="auto">
          <a:xfrm>
            <a:off x="1043608" y="6475511"/>
            <a:ext cx="26094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Подчеркнуты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значимые 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тренды</a:t>
            </a:r>
            <a:endParaRPr lang="ru-RU" sz="1400" dirty="0">
              <a:ea typeface="Calibri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090784"/>
              </p:ext>
            </p:extLst>
          </p:nvPr>
        </p:nvGraphicFramePr>
        <p:xfrm>
          <a:off x="1043608" y="1167852"/>
          <a:ext cx="7668000" cy="5232948"/>
        </p:xfrm>
        <a:graphic>
          <a:graphicData uri="http://schemas.openxmlformats.org/drawingml/2006/table">
            <a:tbl>
              <a:tblPr/>
              <a:tblGrid>
                <a:gridCol w="2412000"/>
                <a:gridCol w="1476000"/>
                <a:gridCol w="540000"/>
                <a:gridCol w="540000"/>
                <a:gridCol w="540000"/>
                <a:gridCol w="540000"/>
                <a:gridCol w="540000"/>
                <a:gridCol w="540000"/>
                <a:gridCol w="540000"/>
              </a:tblGrid>
              <a:tr h="11970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Место исследования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Сорт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Скорость изменения</a:t>
                      </a:r>
                    </a:p>
                  </a:txBody>
                  <a:tcPr marL="3942" marR="3942" marT="3942" marB="0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4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Дата всходов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Всходы-</a:t>
                      </a: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ошение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сут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./год </a:t>
                      </a: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Колошение-созревание,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сут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./год </a:t>
                      </a: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Вегетационный период,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сут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Высота, см/год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Масса 1000 зерен, г/год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Вес зерна с 1м</a:t>
                      </a:r>
                      <a:r>
                        <a:rPr lang="ru-RU" sz="1600" b="0" i="0" u="none" strike="noStrike" baseline="30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г/год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vert="vert27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 rowSpan="8"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Пушкинские лаб. ВИР,  </a:t>
                      </a:r>
                    </a:p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СПб </a:t>
                      </a:r>
                    </a:p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 </a:t>
                      </a:r>
                    </a:p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Ячмень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000">
                <a:tc vMerge="1">
                  <a:txBody>
                    <a:bodyPr/>
                    <a:lstStyle/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Потра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-0.16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-0.46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-0.66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1.34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Белогорский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2.38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Московский 121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-0.13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-1.15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Криничный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-0.56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0.63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-0.03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Рубин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-0.09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-0.48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-0.51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-0.89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2.91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Овес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0000">
                <a:tc v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Боррус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-0.12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0.05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-0.26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МОВИР,  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Гамбо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0.18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-0.37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-0.15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2.25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Московская обл.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Немчиновский 2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0.19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-0.55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-0.16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2.33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ЕОС ВИР, Тамбовская обл.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Горизонт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-0.04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0.11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0.11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0.21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1.02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0.09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4.48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КОС ВИР,  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Оттер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-0.26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0.53</a:t>
                      </a:r>
                    </a:p>
                  </a:txBody>
                  <a:tcPr marL="3942" marR="3942" marT="3942" marB="0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-0.22</a:t>
                      </a:r>
                    </a:p>
                  </a:txBody>
                  <a:tcPr marL="3942" marR="3942" marT="3942" marB="0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0.31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-2.31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0.19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-25.07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Краснодарский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кр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Валдин 765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-0.32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—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-1.44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-0.14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-15.43</a:t>
                      </a:r>
                    </a:p>
                  </a:txBody>
                  <a:tcPr marL="3942" marR="3942" marT="3942" marB="0" anchor="ctr">
                    <a:lnL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22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63" y="571500"/>
            <a:ext cx="6637337" cy="582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Динамика продолжительности вегетации, </a:t>
            </a:r>
            <a:r>
              <a:rPr lang="ru-RU" sz="2000" b="1" cap="all" dirty="0" err="1" smtClean="0">
                <a:solidFill>
                  <a:schemeClr val="tx2">
                    <a:satMod val="130000"/>
                  </a:schemeClr>
                </a:solidFill>
              </a:rPr>
              <a:t>сут</a:t>
            </a:r>
            <a:r>
              <a:rPr lang="ru-RU" sz="2000" b="1" cap="all" dirty="0" smtClean="0">
                <a:solidFill>
                  <a:schemeClr val="tx2">
                    <a:satMod val="130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61CDBE-577E-4C38-9D30-776B0265F269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20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1000125" y="1714500"/>
          <a:ext cx="1092200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9" name="Graph" r:id="rId3" imgW="723960" imgH="2266920" progId="STATISTICA.Graph">
                  <p:embed/>
                </p:oleObj>
              </mc:Choice>
              <mc:Fallback>
                <p:oleObj name="Graph" r:id="rId3" imgW="723960" imgH="2266920" progId="STATISTICA.Graph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714500"/>
                        <a:ext cx="1092200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2571736" y="1714488"/>
          <a:ext cx="1092200" cy="192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0" name="Graph" r:id="rId5" imgW="723960" imgH="2252880" progId="STATISTICA.Graph">
                  <p:embed/>
                </p:oleObj>
              </mc:Choice>
              <mc:Fallback>
                <p:oleObj name="Graph" r:id="rId5" imgW="723960" imgH="2252880" progId="STATISTICA.Graph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36" y="1714488"/>
                        <a:ext cx="1092200" cy="192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/>
          <p:cNvGraphicFramePr>
            <a:graphicFrameLocks noChangeAspect="1"/>
          </p:cNvGraphicFramePr>
          <p:nvPr/>
        </p:nvGraphicFramePr>
        <p:xfrm>
          <a:off x="4357688" y="1714500"/>
          <a:ext cx="1079500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1" name="Graph" r:id="rId7" imgW="714240" imgH="2266920" progId="STATISTICA.Graph">
                  <p:embed/>
                </p:oleObj>
              </mc:Choice>
              <mc:Fallback>
                <p:oleObj name="Graph" r:id="rId7" imgW="714240" imgH="2266920" progId="STATISTICA.Graph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1714500"/>
                        <a:ext cx="1079500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3"/>
          <p:cNvGraphicFramePr>
            <a:graphicFrameLocks noChangeAspect="1"/>
          </p:cNvGraphicFramePr>
          <p:nvPr/>
        </p:nvGraphicFramePr>
        <p:xfrm>
          <a:off x="6072188" y="1714500"/>
          <a:ext cx="1079500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2" name="Graph" r:id="rId9" imgW="714240" imgH="2266920" progId="STATISTICA.Graph">
                  <p:embed/>
                </p:oleObj>
              </mc:Choice>
              <mc:Fallback>
                <p:oleObj name="Graph" r:id="rId9" imgW="714240" imgH="2266920" progId="STATISTICA.Graph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1714500"/>
                        <a:ext cx="1079500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4"/>
          <p:cNvGraphicFramePr>
            <a:graphicFrameLocks noChangeAspect="1"/>
          </p:cNvGraphicFramePr>
          <p:nvPr/>
        </p:nvGraphicFramePr>
        <p:xfrm>
          <a:off x="7786688" y="1714500"/>
          <a:ext cx="1065212" cy="192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3" name="Graph" r:id="rId11" imgW="704880" imgH="2266920" progId="STATISTICA.Graph">
                  <p:embed/>
                </p:oleObj>
              </mc:Choice>
              <mc:Fallback>
                <p:oleObj name="Graph" r:id="rId11" imgW="704880" imgH="2266920" progId="STATISTICA.Graph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1714500"/>
                        <a:ext cx="1065212" cy="192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Прямоугольник 21"/>
          <p:cNvSpPr>
            <a:spLocks noChangeArrowheads="1"/>
          </p:cNvSpPr>
          <p:nvPr/>
        </p:nvSpPr>
        <p:spPr bwMode="auto">
          <a:xfrm>
            <a:off x="3429000" y="1214438"/>
            <a:ext cx="3479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Ячмень, Пушкинские лаб. ВИР</a:t>
            </a:r>
            <a:endParaRPr lang="ru-RU">
              <a:ea typeface="Calibri" pitchFamily="34" charset="0"/>
            </a:endParaRPr>
          </a:p>
        </p:txBody>
      </p:sp>
      <p:sp>
        <p:nvSpPr>
          <p:cNvPr id="2065" name="Прямоугольник 22"/>
          <p:cNvSpPr>
            <a:spLocks noChangeArrowheads="1"/>
          </p:cNvSpPr>
          <p:nvPr/>
        </p:nvSpPr>
        <p:spPr bwMode="auto">
          <a:xfrm>
            <a:off x="4589027" y="3601246"/>
            <a:ext cx="928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Овес</a:t>
            </a:r>
            <a:endParaRPr lang="ru-RU" dirty="0">
              <a:ea typeface="Calibri" pitchFamily="34" charset="0"/>
            </a:endParaRPr>
          </a:p>
        </p:txBody>
      </p:sp>
      <p:sp>
        <p:nvSpPr>
          <p:cNvPr id="2066" name="Прямоугольник 23"/>
          <p:cNvSpPr>
            <a:spLocks noChangeArrowheads="1"/>
          </p:cNvSpPr>
          <p:nvPr/>
        </p:nvSpPr>
        <p:spPr bwMode="auto">
          <a:xfrm>
            <a:off x="1000125" y="1500188"/>
            <a:ext cx="7929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Потра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             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Белогорский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            Криничный	        Московский 121                Рубин</a:t>
            </a:r>
            <a:endParaRPr lang="ru-RU" sz="1400" dirty="0">
              <a:ea typeface="Calibri" pitchFamily="34" charset="0"/>
            </a:endParaRPr>
          </a:p>
        </p:txBody>
      </p:sp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4357686" y="4286256"/>
          <a:ext cx="1139825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" name="Graph" r:id="rId13" imgW="704880" imgH="2266920" progId="STATISTICA.Graph">
                  <p:embed/>
                </p:oleObj>
              </mc:Choice>
              <mc:Fallback>
                <p:oleObj name="Graph" r:id="rId13" imgW="704880" imgH="2266920" progId="STATISTICA.Grap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6" y="4286256"/>
                        <a:ext cx="1139825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"/>
          <p:cNvGraphicFramePr>
            <a:graphicFrameLocks noChangeAspect="1"/>
          </p:cNvGraphicFramePr>
          <p:nvPr/>
        </p:nvGraphicFramePr>
        <p:xfrm>
          <a:off x="6072198" y="4286256"/>
          <a:ext cx="111125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" name="Graph" r:id="rId15" imgW="733320" imgH="2266920" progId="STATISTICA.Graph">
                  <p:embed/>
                </p:oleObj>
              </mc:Choice>
              <mc:Fallback>
                <p:oleObj name="Graph" r:id="rId15" imgW="733320" imgH="2266920" progId="STATISTICA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98" y="4286256"/>
                        <a:ext cx="111125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15"/>
          <p:cNvGraphicFramePr>
            <a:graphicFrameLocks noChangeAspect="1"/>
          </p:cNvGraphicFramePr>
          <p:nvPr/>
        </p:nvGraphicFramePr>
        <p:xfrm>
          <a:off x="1000125" y="4286250"/>
          <a:ext cx="111125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6" name="Graph" r:id="rId17" imgW="733320" imgH="2247840" progId="STATISTICA.Graph">
                  <p:embed/>
                </p:oleObj>
              </mc:Choice>
              <mc:Fallback>
                <p:oleObj name="Graph" r:id="rId17" imgW="733320" imgH="2247840" progId="STATISTICA.Graph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4286250"/>
                        <a:ext cx="111125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6"/>
          <p:cNvGraphicFramePr>
            <a:graphicFrameLocks noChangeAspect="1"/>
          </p:cNvGraphicFramePr>
          <p:nvPr/>
        </p:nvGraphicFramePr>
        <p:xfrm>
          <a:off x="2643174" y="4286256"/>
          <a:ext cx="111125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7" name="Graph" r:id="rId19" imgW="733320" imgH="2266920" progId="STATISTICA.Graph">
                  <p:embed/>
                </p:oleObj>
              </mc:Choice>
              <mc:Fallback>
                <p:oleObj name="Graph" r:id="rId19" imgW="733320" imgH="2266920" progId="STATISTICA.Graph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4286256"/>
                        <a:ext cx="1111250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Прямоугольник 26"/>
          <p:cNvSpPr>
            <a:spLocks noChangeArrowheads="1"/>
          </p:cNvSpPr>
          <p:nvPr/>
        </p:nvSpPr>
        <p:spPr bwMode="auto">
          <a:xfrm>
            <a:off x="928662" y="3786190"/>
            <a:ext cx="1722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Боррус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Пушкинские лаб. </a:t>
            </a:r>
          </a:p>
        </p:txBody>
      </p:sp>
      <p:sp>
        <p:nvSpPr>
          <p:cNvPr id="2069" name="Прямоугольник 27"/>
          <p:cNvSpPr>
            <a:spLocks noChangeArrowheads="1"/>
          </p:cNvSpPr>
          <p:nvPr/>
        </p:nvSpPr>
        <p:spPr bwMode="auto">
          <a:xfrm>
            <a:off x="2857488" y="3857628"/>
            <a:ext cx="90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Гамбо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МОВИР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070" name="Прямоугольник 28"/>
          <p:cNvSpPr>
            <a:spLocks noChangeArrowheads="1"/>
          </p:cNvSpPr>
          <p:nvPr/>
        </p:nvSpPr>
        <p:spPr bwMode="auto">
          <a:xfrm>
            <a:off x="4280259" y="3857628"/>
            <a:ext cx="1546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Немчиновский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</a:p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МОВИР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71" name="Прямоугольник 30"/>
          <p:cNvSpPr>
            <a:spLocks noChangeArrowheads="1"/>
          </p:cNvSpPr>
          <p:nvPr/>
        </p:nvSpPr>
        <p:spPr bwMode="auto">
          <a:xfrm>
            <a:off x="6143636" y="3786190"/>
            <a:ext cx="107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</a:t>
            </a: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ЕОС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ВИР </a:t>
            </a:r>
          </a:p>
        </p:txBody>
      </p:sp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715272" y="4286256"/>
            <a:ext cx="1285884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Прямоугольник 30"/>
          <p:cNvSpPr>
            <a:spLocks noChangeArrowheads="1"/>
          </p:cNvSpPr>
          <p:nvPr/>
        </p:nvSpPr>
        <p:spPr bwMode="auto">
          <a:xfrm>
            <a:off x="7858148" y="3786845"/>
            <a:ext cx="10399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Оттер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 ВИР 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9A412-FFA0-4AC5-A1E2-68D4A2128D9F}" type="slidenum">
              <a:rPr lang="ru-RU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1024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433895"/>
              </p:ext>
            </p:extLst>
          </p:nvPr>
        </p:nvGraphicFramePr>
        <p:xfrm>
          <a:off x="1000125" y="1785938"/>
          <a:ext cx="1195611" cy="181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1" name="Graph" r:id="rId3" imgW="1470660" imgH="2226310" progId="STATISTICA.Graph">
                  <p:embed/>
                </p:oleObj>
              </mc:Choice>
              <mc:Fallback>
                <p:oleObj name="Graph" r:id="rId3" imgW="1470660" imgH="2226310" progId="STATISTICA.Graph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1785938"/>
                        <a:ext cx="1195611" cy="18167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130875"/>
              </p:ext>
            </p:extLst>
          </p:nvPr>
        </p:nvGraphicFramePr>
        <p:xfrm>
          <a:off x="7429502" y="1785939"/>
          <a:ext cx="1199022" cy="17870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2" name="Graph" r:id="rId5" imgW="1495425" imgH="2226310" progId="STATISTICA.Graph">
                  <p:embed/>
                </p:oleObj>
              </mc:Choice>
              <mc:Fallback>
                <p:oleObj name="Graph" r:id="rId5" imgW="1495425" imgH="2226310" progId="STATISTICA.Graph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2" y="1785939"/>
                        <a:ext cx="1199022" cy="17870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045722"/>
              </p:ext>
            </p:extLst>
          </p:nvPr>
        </p:nvGraphicFramePr>
        <p:xfrm>
          <a:off x="4286180" y="1808149"/>
          <a:ext cx="1193920" cy="1787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3" name="Graph" r:id="rId7" imgW="1494790" imgH="2234565" progId="STATISTICA.Graph">
                  <p:embed/>
                </p:oleObj>
              </mc:Choice>
              <mc:Fallback>
                <p:oleObj name="Graph" r:id="rId7" imgW="1494790" imgH="2234565" progId="STATISTICA.Grap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180" y="1808149"/>
                        <a:ext cx="1193920" cy="1787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92439"/>
              </p:ext>
            </p:extLst>
          </p:nvPr>
        </p:nvGraphicFramePr>
        <p:xfrm>
          <a:off x="5868144" y="1783416"/>
          <a:ext cx="1225161" cy="1861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4" name="Graph" r:id="rId9" imgW="1471295" imgH="2226310" progId="STATISTICA.Graph">
                  <p:embed/>
                </p:oleObj>
              </mc:Choice>
              <mc:Fallback>
                <p:oleObj name="Graph" r:id="rId9" imgW="1471295" imgH="2226310" progId="STATISTICA.Grap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1783416"/>
                        <a:ext cx="1225161" cy="18616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26311" y="556684"/>
            <a:ext cx="6637338" cy="5826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Динамика массы зерна </a:t>
            </a:r>
            <a:r>
              <a:rPr lang="ru-RU" sz="2100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с 1 м</a:t>
            </a:r>
            <a:r>
              <a:rPr lang="ru-RU" sz="2100" b="1" cap="all" baseline="300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</a:t>
            </a:r>
            <a:r>
              <a:rPr lang="ru-RU" sz="2100" b="1" cap="all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, г</a:t>
            </a:r>
          </a:p>
        </p:txBody>
      </p:sp>
      <p:sp>
        <p:nvSpPr>
          <p:cNvPr id="10258" name="Прямоугольник 12"/>
          <p:cNvSpPr>
            <a:spLocks noChangeArrowheads="1"/>
          </p:cNvSpPr>
          <p:nvPr/>
        </p:nvSpPr>
        <p:spPr bwMode="auto">
          <a:xfrm>
            <a:off x="3143240" y="1142984"/>
            <a:ext cx="3479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Ячмень, Пушкинские лаб. ВИР</a:t>
            </a:r>
            <a:endParaRPr lang="ru-RU" dirty="0">
              <a:ea typeface="Calibri" pitchFamily="34" charset="0"/>
            </a:endParaRPr>
          </a:p>
        </p:txBody>
      </p:sp>
      <p:sp>
        <p:nvSpPr>
          <p:cNvPr id="10259" name="Прямоугольник 13"/>
          <p:cNvSpPr>
            <a:spLocks noChangeArrowheads="1"/>
          </p:cNvSpPr>
          <p:nvPr/>
        </p:nvSpPr>
        <p:spPr bwMode="auto">
          <a:xfrm>
            <a:off x="1000100" y="1500174"/>
            <a:ext cx="7929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Потра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            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Белогорский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             Криничный	     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Московский 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121          </a:t>
            </a: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Рубин</a:t>
            </a:r>
            <a:endParaRPr lang="ru-RU" sz="1400" dirty="0">
              <a:ea typeface="Calibri" pitchFamily="34" charset="0"/>
            </a:endParaRPr>
          </a:p>
        </p:txBody>
      </p:sp>
      <p:sp>
        <p:nvSpPr>
          <p:cNvPr id="1026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4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276909"/>
              </p:ext>
            </p:extLst>
          </p:nvPr>
        </p:nvGraphicFramePr>
        <p:xfrm>
          <a:off x="2543527" y="1779948"/>
          <a:ext cx="1236385" cy="191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5" name="Graph" r:id="rId11" imgW="1494790" imgH="2226310" progId="STATISTICA.Graph">
                  <p:embed/>
                </p:oleObj>
              </mc:Choice>
              <mc:Fallback>
                <p:oleObj name="Graph" r:id="rId11" imgW="1494790" imgH="2226310" progId="STATISTICA.Graph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527" y="1779948"/>
                        <a:ext cx="1236385" cy="1916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1" name="Прямоугольник 16"/>
          <p:cNvSpPr>
            <a:spLocks noChangeArrowheads="1"/>
          </p:cNvSpPr>
          <p:nvPr/>
        </p:nvSpPr>
        <p:spPr bwMode="auto">
          <a:xfrm>
            <a:off x="928662" y="4071942"/>
            <a:ext cx="1722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Боррус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Пушкинские лаб. </a:t>
            </a:r>
          </a:p>
        </p:txBody>
      </p:sp>
      <p:graphicFrame>
        <p:nvGraphicFramePr>
          <p:cNvPr id="102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651821"/>
              </p:ext>
            </p:extLst>
          </p:nvPr>
        </p:nvGraphicFramePr>
        <p:xfrm>
          <a:off x="1115616" y="4595817"/>
          <a:ext cx="1155716" cy="1808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6" name="Graph" r:id="rId13" imgW="1108710" imgH="1654175" progId="STATISTICA.Graph">
                  <p:embed/>
                </p:oleObj>
              </mc:Choice>
              <mc:Fallback>
                <p:oleObj name="Graph" r:id="rId13" imgW="1108710" imgH="1654175" progId="STATISTICA.Graph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595817"/>
                        <a:ext cx="1155716" cy="1808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529322"/>
              </p:ext>
            </p:extLst>
          </p:nvPr>
        </p:nvGraphicFramePr>
        <p:xfrm>
          <a:off x="2409852" y="4595817"/>
          <a:ext cx="1162016" cy="1737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7" name="Graph" r:id="rId15" imgW="1071880" imgH="1614170" progId="STATISTICA.Graph">
                  <p:embed/>
                </p:oleObj>
              </mc:Choice>
              <mc:Fallback>
                <p:oleObj name="Graph" r:id="rId15" imgW="1071880" imgH="1614170" progId="STATISTICA.Graph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52" y="4595817"/>
                        <a:ext cx="1162016" cy="1737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08687"/>
              </p:ext>
            </p:extLst>
          </p:nvPr>
        </p:nvGraphicFramePr>
        <p:xfrm>
          <a:off x="3643306" y="4595817"/>
          <a:ext cx="1127688" cy="1785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8" name="Graph" r:id="rId17" imgW="1082675" imgH="1598295" progId="STATISTICA.Graph">
                  <p:embed/>
                </p:oleObj>
              </mc:Choice>
              <mc:Fallback>
                <p:oleObj name="Graph" r:id="rId17" imgW="1082675" imgH="1598295" progId="STATISTICA.Graph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4595817"/>
                        <a:ext cx="1127688" cy="1785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09879"/>
              </p:ext>
            </p:extLst>
          </p:nvPr>
        </p:nvGraphicFramePr>
        <p:xfrm>
          <a:off x="4857752" y="4595817"/>
          <a:ext cx="1214446" cy="1805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9" name="Graph" r:id="rId19" imgW="1075690" imgH="1598930" progId="STATISTICA.Graph">
                  <p:embed/>
                </p:oleObj>
              </mc:Choice>
              <mc:Fallback>
                <p:oleObj name="Graph" r:id="rId19" imgW="1075690" imgH="1598930" progId="STATISTICA.Graph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2" y="4595817"/>
                        <a:ext cx="1214446" cy="18055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6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155989"/>
              </p:ext>
            </p:extLst>
          </p:nvPr>
        </p:nvGraphicFramePr>
        <p:xfrm>
          <a:off x="7500948" y="4611900"/>
          <a:ext cx="1176068" cy="18414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60" name="Graph" r:id="rId21" imgW="1087120" imgH="1638300" progId="STATISTICA.Graph">
                  <p:embed/>
                </p:oleObj>
              </mc:Choice>
              <mc:Fallback>
                <p:oleObj name="Graph" r:id="rId21" imgW="1087120" imgH="1638300" progId="STATISTICA.Graph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48" y="4611900"/>
                        <a:ext cx="1176068" cy="18414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348491"/>
              </p:ext>
            </p:extLst>
          </p:nvPr>
        </p:nvGraphicFramePr>
        <p:xfrm>
          <a:off x="6196018" y="4595817"/>
          <a:ext cx="1181110" cy="1857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61" name="Graph" r:id="rId23" imgW="1073150" imgH="1598295" progId="STATISTICA.Graph">
                  <p:embed/>
                </p:oleObj>
              </mc:Choice>
              <mc:Fallback>
                <p:oleObj name="Graph" r:id="rId23" imgW="1073150" imgH="1598295" progId="STATISTICA.Graph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8" y="4595817"/>
                        <a:ext cx="1181110" cy="18575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5" name="Прямоугольник 27"/>
          <p:cNvSpPr>
            <a:spLocks noChangeArrowheads="1"/>
          </p:cNvSpPr>
          <p:nvPr/>
        </p:nvSpPr>
        <p:spPr bwMode="auto">
          <a:xfrm>
            <a:off x="2643174" y="4071942"/>
            <a:ext cx="908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Гамбо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МОВИР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10266" name="Прямоугольник 29"/>
          <p:cNvSpPr>
            <a:spLocks noChangeArrowheads="1"/>
          </p:cNvSpPr>
          <p:nvPr/>
        </p:nvSpPr>
        <p:spPr bwMode="auto">
          <a:xfrm>
            <a:off x="3571868" y="4071942"/>
            <a:ext cx="1546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Немчиновский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</a:t>
            </a:r>
          </a:p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МОВИР</a:t>
            </a:r>
            <a:endParaRPr lang="ru-RU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267" name="Прямоугольник 30"/>
          <p:cNvSpPr>
            <a:spLocks noChangeArrowheads="1"/>
          </p:cNvSpPr>
          <p:nvPr/>
        </p:nvSpPr>
        <p:spPr bwMode="auto">
          <a:xfrm>
            <a:off x="5000628" y="4071942"/>
            <a:ext cx="107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</a:t>
            </a: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ЕОС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ВИР </a:t>
            </a:r>
          </a:p>
        </p:txBody>
      </p:sp>
      <p:sp>
        <p:nvSpPr>
          <p:cNvPr id="10268" name="Прямоугольник 31"/>
          <p:cNvSpPr>
            <a:spLocks noChangeArrowheads="1"/>
          </p:cNvSpPr>
          <p:nvPr/>
        </p:nvSpPr>
        <p:spPr bwMode="auto">
          <a:xfrm>
            <a:off x="7429520" y="4071942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Валдин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765 </a:t>
            </a: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 ВИР</a:t>
            </a:r>
            <a:endParaRPr lang="ru-RU" sz="1400" dirty="0">
              <a:ea typeface="Calibri" pitchFamily="34" charset="0"/>
            </a:endParaRPr>
          </a:p>
        </p:txBody>
      </p:sp>
      <p:sp>
        <p:nvSpPr>
          <p:cNvPr id="10269" name="Прямоугольник 32"/>
          <p:cNvSpPr>
            <a:spLocks noChangeArrowheads="1"/>
          </p:cNvSpPr>
          <p:nvPr/>
        </p:nvSpPr>
        <p:spPr bwMode="auto">
          <a:xfrm>
            <a:off x="6072198" y="4071942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Оттер</a:t>
            </a:r>
          </a:p>
          <a:p>
            <a:pPr algn="ctr"/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 ВИР</a:t>
            </a:r>
            <a:endParaRPr lang="ru-RU" sz="1400" dirty="0">
              <a:ea typeface="Calibri" pitchFamily="34" charset="0"/>
            </a:endParaRPr>
          </a:p>
        </p:txBody>
      </p:sp>
      <p:sp>
        <p:nvSpPr>
          <p:cNvPr id="30" name="Прямоугольник 12"/>
          <p:cNvSpPr>
            <a:spLocks noChangeArrowheads="1"/>
          </p:cNvSpPr>
          <p:nvPr/>
        </p:nvSpPr>
        <p:spPr bwMode="auto">
          <a:xfrm>
            <a:off x="4214810" y="3786190"/>
            <a:ext cx="6972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Овес</a:t>
            </a:r>
            <a:endParaRPr lang="ru-RU" dirty="0">
              <a:ea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Термический</Template>
  <TotalTime>13496</TotalTime>
  <Words>1789</Words>
  <Application>Microsoft Office PowerPoint</Application>
  <PresentationFormat>Экран (4:3)</PresentationFormat>
  <Paragraphs>715</Paragraphs>
  <Slides>24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Солнцестояние</vt:lpstr>
      <vt:lpstr>Graph</vt:lpstr>
      <vt:lpstr>Формула</vt:lpstr>
      <vt:lpstr>анализ тенденций изменений хозяйственно ценных признаков стандартных сортов овса и ячменя  в 1980 – 2011 гг.</vt:lpstr>
      <vt:lpstr>Презентация PowerPoint</vt:lpstr>
      <vt:lpstr>Климатические условия мест изучения</vt:lpstr>
      <vt:lpstr>Характеристика исследованных сортов овса и ячменя</vt:lpstr>
      <vt:lpstr>Скорости изменения агроклиматических  характеристик  с 1980 г.</vt:lpstr>
      <vt:lpstr> </vt:lpstr>
      <vt:lpstr>Скорости изменения хозяйственно ценных признаков изученных сортов с 1980 г.</vt:lpstr>
      <vt:lpstr>Динамика продолжительности вегетации, сут. </vt:lpstr>
      <vt:lpstr>Презентация PowerPoint</vt:lpstr>
      <vt:lpstr>АГРОКЛИМАТОЛОГИЯ: Потребность овса и ячменя в тепле, посев – созревание (Мищенко З. А. Агроклиматология. Киев: КНТ, 2009, С. 89.512 с.)</vt:lpstr>
      <vt:lpstr>Агрометеорология: температуры,  запасы влаги, высота растения  (Руководство по агрометеорологическим прогнозам / ред. Уланова Е.С., Моисейчик В.А., Т. 1 Зерновые культуры. Л.: Гидрометеоиздат, 1984. 310 с.) </vt:lpstr>
      <vt:lpstr>Презентация PowerPoint</vt:lpstr>
      <vt:lpstr>Регрессионный анализ</vt:lpstr>
      <vt:lpstr>Регрессионные уравнения  продолжительности вегетации ячменя, Пушкинские лаб.</vt:lpstr>
      <vt:lpstr>Регрессионные уравнения  продолжительности вегетации овса</vt:lpstr>
      <vt:lpstr>Модель продолжительности вегетационного периода: исключение постороннего тренда</vt:lpstr>
      <vt:lpstr>Анализ связей временных рядов в разностях</vt:lpstr>
      <vt:lpstr>Прогноз линейного тренда  продолжительности вегетации, сут./год </vt:lpstr>
      <vt:lpstr>Модель хозяйственно ценных признаков сортов-стандартов овса и ячменя</vt:lpstr>
      <vt:lpstr>Температурные требования вегетационного периода сортов ячменя и овса</vt:lpstr>
      <vt:lpstr>определение сумм Эффективных температур вегетационного периода</vt:lpstr>
      <vt:lpstr>Скорости изменения сумм температур за вегетацию</vt:lpstr>
      <vt:lpstr>Выводы:</vt:lpstr>
      <vt:lpstr>Презентация PowerPoint</vt:lpstr>
    </vt:vector>
  </TitlesOfParts>
  <Company>VIR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Екатерининская ОС</dc:title>
  <dc:creator>Л.Новикова</dc:creator>
  <cp:lastModifiedBy>LNovikova</cp:lastModifiedBy>
  <cp:revision>1230</cp:revision>
  <dcterms:created xsi:type="dcterms:W3CDTF">2010-10-26T15:03:44Z</dcterms:created>
  <dcterms:modified xsi:type="dcterms:W3CDTF">2013-07-02T05:24:37Z</dcterms:modified>
</cp:coreProperties>
</file>