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5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B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Боец</a:t>
            </a:r>
            <a:endParaRPr lang="ru-RU" sz="1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семян с одинаковым биотипом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4839322969244224"/>
          <c:y val="0.22442749111806576"/>
          <c:w val="0.12169224039302785"/>
          <c:h val="0.7755726285352418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Спринт 2</a:t>
            </a:r>
            <a:endParaRPr lang="ru-RU" sz="1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семян с одинаковым биотипом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7065253811358734"/>
          <c:y val="7.9700295275590582E-2"/>
          <c:w val="0.100978667560172"/>
          <c:h val="0.8979744094488192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Универсал </a:t>
            </a:r>
            <a:r>
              <a:rPr lang="ru-RU" dirty="0"/>
              <a:t>1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универсал 1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59795129775448"/>
          <c:y val="8.9397965879265157E-2"/>
          <c:w val="0.13183326042578011"/>
          <c:h val="0.740805024371953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Фобос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7933338689806628"/>
          <c:y val="4.2172244094488193E-2"/>
          <c:w val="9.6857089292409951E-2"/>
          <c:h val="0.8599680118110236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A4DD-DF4F-4FB6-A1D7-D19FC73B7CE4}" type="datetimeFigureOut">
              <a:rPr lang="ru-RU" smtClean="0"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2AD8-5426-48D1-9700-D8CBA1286D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9BBA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89559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ИЗУЧЕНИЕ ПОЛИМОРФИЗМА АВЕНИНА СОРТОВ ОВСА ПОСЕВНОГО (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AVENA SATIVA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 В ТЮМЕНСКОЙ ОБЛАСТИ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7772400" cy="16002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А.В. </a:t>
            </a:r>
            <a:r>
              <a:rPr lang="ru-RU" sz="2600" dirty="0" err="1" smtClean="0">
                <a:solidFill>
                  <a:schemeClr val="tx1"/>
                </a:solidFill>
              </a:rPr>
              <a:t>Остапенко</a:t>
            </a:r>
            <a:r>
              <a:rPr lang="ru-RU" sz="2600" dirty="0" smtClean="0">
                <a:solidFill>
                  <a:schemeClr val="tx1"/>
                </a:solidFill>
              </a:rPr>
              <a:t>, Г.В. </a:t>
            </a:r>
            <a:r>
              <a:rPr lang="ru-RU" sz="2600" dirty="0" err="1" smtClean="0">
                <a:solidFill>
                  <a:schemeClr val="tx1"/>
                </a:solidFill>
              </a:rPr>
              <a:t>Тоболова</a:t>
            </a:r>
            <a:r>
              <a:rPr lang="ru-RU" sz="2600" dirty="0" smtClean="0">
                <a:solidFill>
                  <a:schemeClr val="tx1"/>
                </a:solidFill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</a:rPr>
              <a:t>к.с-х.н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</a:rPr>
              <a:t>ФГБОУ ВПО ГАУ Северного Зауралья, Тюмень, Россия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г. Санкт-Петербург, 01.06.-05.06.13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751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Международная конференция в честь 110-й годовщины со дня рождения </a:t>
            </a:r>
          </a:p>
          <a:p>
            <a:pPr algn="ctr"/>
            <a:r>
              <a:rPr lang="ru-RU" dirty="0" smtClean="0"/>
              <a:t>профессора А. Я. </a:t>
            </a:r>
            <a:r>
              <a:rPr lang="ru-RU" dirty="0" err="1" smtClean="0"/>
              <a:t>Трофимовской</a:t>
            </a:r>
            <a:endParaRPr lang="ru-RU" dirty="0" smtClean="0"/>
          </a:p>
          <a:p>
            <a:pPr algn="ctr"/>
            <a:r>
              <a:rPr lang="ru-RU" b="1" dirty="0" smtClean="0"/>
              <a:t>«СОВРЕМЕННЫЕ МЕТОДЫ ИСПОЛЬЗОВАНИЯ ГЕНЕТИЧЕСКИХ</a:t>
            </a:r>
            <a:endParaRPr lang="ru-RU" dirty="0" smtClean="0"/>
          </a:p>
          <a:p>
            <a:pPr algn="ctr"/>
            <a:r>
              <a:rPr lang="ru-RU" b="1" dirty="0" smtClean="0"/>
              <a:t>РЕСУРСОВ В СЕЛЕКЦИИ ЯЧМЕНЯ И ОВСА»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33400" y="2133600"/>
          <a:ext cx="436118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068"/>
                <a:gridCol w="808038"/>
                <a:gridCol w="808038"/>
                <a:gridCol w="808038"/>
              </a:tblGrid>
              <a:tr h="2075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7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 4000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АС-27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Аргумент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Орфей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Першерон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Памяти </a:t>
                      </a:r>
                      <a:r>
                        <a:rPr lang="ru-RU" sz="1400" dirty="0" err="1" smtClean="0"/>
                        <a:t>Балавина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Талисман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  <a:tr h="2075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0" y="5181600"/>
            <a:ext cx="4041775" cy="762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ru-RU" dirty="0" smtClean="0">
                <a:solidFill>
                  <a:schemeClr val="dk1"/>
                </a:solidFill>
              </a:rPr>
              <a:t>М 4000  (Алтайский край).</a:t>
            </a:r>
            <a:endParaRPr lang="ru-RU" dirty="0"/>
          </a:p>
        </p:txBody>
      </p:sp>
      <p:pic>
        <p:nvPicPr>
          <p:cNvPr id="8" name="Рисунок 7" descr="C:\Users\11\Desktop\гели\Без имени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90600"/>
            <a:ext cx="285750" cy="42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1\Desktop\гели\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90600"/>
            <a:ext cx="285750" cy="423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Компонентный состав </a:t>
            </a:r>
            <a:r>
              <a:rPr lang="ru-RU" sz="3200" dirty="0" err="1" smtClean="0"/>
              <a:t>авенина</a:t>
            </a:r>
            <a:r>
              <a:rPr lang="ru-RU" sz="3200" dirty="0" smtClean="0"/>
              <a:t> сортов из России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447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 исследованных российских сортов </a:t>
            </a:r>
          </a:p>
          <a:p>
            <a:pPr algn="ctr"/>
            <a:r>
              <a:rPr lang="ru-RU" b="1" dirty="0" smtClean="0"/>
              <a:t>10 были однотипными.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48768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6400" y="1600200"/>
            <a:ext cx="869492" cy="3209925"/>
            <a:chOff x="5486400" y="1600200"/>
            <a:chExt cx="869492" cy="3209925"/>
          </a:xfrm>
        </p:grpSpPr>
        <p:sp>
          <p:nvSpPr>
            <p:cNvPr id="26" name="TextBox 25"/>
            <p:cNvSpPr txBox="1"/>
            <p:nvPr/>
          </p:nvSpPr>
          <p:spPr>
            <a:xfrm>
              <a:off x="5486400" y="19050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5562600" y="1600200"/>
              <a:ext cx="793292" cy="3209925"/>
              <a:chOff x="5562600" y="1600200"/>
              <a:chExt cx="793292" cy="320992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715000" y="16002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В4</a:t>
                </a:r>
                <a:endParaRPr lang="ru-RU" sz="1400" dirty="0"/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5562600" y="1905000"/>
                <a:ext cx="793292" cy="2905125"/>
                <a:chOff x="5562600" y="1905000"/>
                <a:chExt cx="793292" cy="2905125"/>
              </a:xfrm>
            </p:grpSpPr>
            <p:grpSp>
              <p:nvGrpSpPr>
                <p:cNvPr id="5122" name="Group 2"/>
                <p:cNvGrpSpPr>
                  <a:grpSpLocks/>
                </p:cNvGrpSpPr>
                <p:nvPr/>
              </p:nvGrpSpPr>
              <p:grpSpPr bwMode="auto">
                <a:xfrm>
                  <a:off x="5562600" y="1905000"/>
                  <a:ext cx="715963" cy="2905125"/>
                  <a:chOff x="6705" y="3346"/>
                  <a:chExt cx="1128" cy="4575"/>
                </a:xfrm>
              </p:grpSpPr>
              <p:grpSp>
                <p:nvGrpSpPr>
                  <p:cNvPr id="5123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7065" y="3346"/>
                    <a:ext cx="375" cy="2280"/>
                    <a:chOff x="5085" y="3630"/>
                    <a:chExt cx="495" cy="2280"/>
                  </a:xfrm>
                </p:grpSpPr>
                <p:sp>
                  <p:nvSpPr>
                    <p:cNvPr id="5124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3630"/>
                      <a:ext cx="495" cy="22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5125" name="AutoShape 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085" y="4965"/>
                      <a:ext cx="49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512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7440" y="4351"/>
                    <a:ext cx="393" cy="3570"/>
                    <a:chOff x="5175" y="4635"/>
                    <a:chExt cx="525" cy="3570"/>
                  </a:xfrm>
                </p:grpSpPr>
                <p:sp>
                  <p:nvSpPr>
                    <p:cNvPr id="512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4635"/>
                      <a:ext cx="525" cy="35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5128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75" y="7650"/>
                      <a:ext cx="5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129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75" y="5715"/>
                      <a:ext cx="5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513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05" y="3796"/>
                    <a:ext cx="360" cy="139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5943600" y="2286000"/>
                  <a:ext cx="412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 С6</a:t>
                  </a:r>
                  <a:endParaRPr lang="ru-RU" sz="1400" dirty="0"/>
                </a:p>
              </p:txBody>
            </p:sp>
          </p:grpSp>
        </p:grpSp>
      </p:grpSp>
      <p:grpSp>
        <p:nvGrpSpPr>
          <p:cNvPr id="37" name="Группа 36"/>
          <p:cNvGrpSpPr/>
          <p:nvPr/>
        </p:nvGrpSpPr>
        <p:grpSpPr>
          <a:xfrm>
            <a:off x="7162800" y="1905000"/>
            <a:ext cx="869492" cy="2924175"/>
            <a:chOff x="7162800" y="1905000"/>
            <a:chExt cx="869492" cy="2924175"/>
          </a:xfrm>
        </p:grpSpPr>
        <p:sp>
          <p:nvSpPr>
            <p:cNvPr id="29" name="TextBox 28"/>
            <p:cNvSpPr txBox="1"/>
            <p:nvPr/>
          </p:nvSpPr>
          <p:spPr>
            <a:xfrm>
              <a:off x="7162800" y="19050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7239000" y="2133600"/>
              <a:ext cx="793292" cy="2695575"/>
              <a:chOff x="7239000" y="2133600"/>
              <a:chExt cx="793292" cy="2695575"/>
            </a:xfrm>
          </p:grpSpPr>
          <p:grpSp>
            <p:nvGrpSpPr>
              <p:cNvPr id="35" name="Группа 34"/>
              <p:cNvGrpSpPr/>
              <p:nvPr/>
            </p:nvGrpSpPr>
            <p:grpSpPr>
              <a:xfrm>
                <a:off x="7239000" y="2209800"/>
                <a:ext cx="793292" cy="2619375"/>
                <a:chOff x="7239000" y="2209800"/>
                <a:chExt cx="793292" cy="2619375"/>
              </a:xfrm>
            </p:grpSpPr>
            <p:grpSp>
              <p:nvGrpSpPr>
                <p:cNvPr id="5131" name="Group 11"/>
                <p:cNvGrpSpPr>
                  <a:grpSpLocks/>
                </p:cNvGrpSpPr>
                <p:nvPr/>
              </p:nvGrpSpPr>
              <p:grpSpPr bwMode="auto">
                <a:xfrm>
                  <a:off x="7239000" y="2209800"/>
                  <a:ext cx="676275" cy="2619375"/>
                  <a:chOff x="9015" y="3796"/>
                  <a:chExt cx="1065" cy="4125"/>
                </a:xfrm>
              </p:grpSpPr>
              <p:sp>
                <p:nvSpPr>
                  <p:cNvPr id="513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015" y="3796"/>
                    <a:ext cx="333" cy="139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grpSp>
                <p:nvGrpSpPr>
                  <p:cNvPr id="513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9723" y="4351"/>
                    <a:ext cx="357" cy="3570"/>
                    <a:chOff x="5175" y="4635"/>
                    <a:chExt cx="525" cy="3570"/>
                  </a:xfrm>
                </p:grpSpPr>
                <p:sp>
                  <p:nvSpPr>
                    <p:cNvPr id="5134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5" y="4635"/>
                      <a:ext cx="525" cy="35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5135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75" y="7650"/>
                      <a:ext cx="5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136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175" y="5715"/>
                      <a:ext cx="52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51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9348" y="4110"/>
                    <a:ext cx="375" cy="70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7620000" y="2286000"/>
                  <a:ext cx="412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 С6</a:t>
                  </a:r>
                  <a:endParaRPr lang="ru-RU" sz="1400" dirty="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7391400" y="21336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В1</a:t>
                </a:r>
                <a:endParaRPr lang="ru-RU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Среди российских сортов наибольшее число биотипов по </a:t>
            </a:r>
            <a:r>
              <a:rPr lang="ru-RU" sz="2800" dirty="0" err="1" smtClean="0"/>
              <a:t>авенину</a:t>
            </a:r>
            <a:r>
              <a:rPr lang="ru-RU" sz="2800" dirty="0" smtClean="0"/>
              <a:t> имели Фобос и Спринт 2 (7). </a:t>
            </a: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724400" y="15240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28600" y="41910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" y="1524000"/>
          <a:ext cx="419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8200" y="4267200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Компонентный состав авенина сортов из России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04800" y="1219200"/>
          <a:ext cx="4217288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68"/>
                <a:gridCol w="639953"/>
                <a:gridCol w="633603"/>
                <a:gridCol w="632016"/>
                <a:gridCol w="95884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Количество</a:t>
                      </a:r>
                    </a:p>
                    <a:p>
                      <a:r>
                        <a:rPr lang="ru-RU" sz="1200" dirty="0" smtClean="0"/>
                        <a:t> биотипов</a:t>
                      </a:r>
                      <a:endParaRPr lang="ru-RU" sz="1200" dirty="0"/>
                    </a:p>
                  </a:txBody>
                  <a:tcPr/>
                </a:tc>
              </a:tr>
              <a:tr h="238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Иртыш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3+2+?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1+?+1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5+6+6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Краснообский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2+5+2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Новосибирский 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1+4+4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Спринт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Таежник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Эклинс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Эльбрус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Льговский</a:t>
                      </a:r>
                      <a:r>
                        <a:rPr lang="ru-RU" sz="1200" baseline="0" dirty="0" smtClean="0"/>
                        <a:t> 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1+1+4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3+6+?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К-14379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К-14471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?+2+?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4+1+?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?+?+1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5334000"/>
            <a:ext cx="4495800" cy="9445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Электрофоретические спектры и схемы сортов </a:t>
            </a:r>
            <a:r>
              <a:rPr lang="ru-RU" sz="2000" dirty="0" err="1" smtClean="0"/>
              <a:t>Астор</a:t>
            </a:r>
            <a:r>
              <a:rPr lang="ru-RU" sz="2000" dirty="0" smtClean="0"/>
              <a:t> (стандарт) и Спринт 2 (Свердловская область).</a:t>
            </a:r>
            <a:endParaRPr lang="ru-RU" sz="2000" dirty="0"/>
          </a:p>
        </p:txBody>
      </p:sp>
      <p:pic>
        <p:nvPicPr>
          <p:cNvPr id="37" name="Рисунок 36" descr="C:\Users\11\Desktop\гели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4240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11\Desktop\гели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3429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C:\Users\11\Desktop\гели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19200"/>
            <a:ext cx="34240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 descr="C:\Users\11\Desktop\гели\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295400"/>
            <a:ext cx="336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724400" y="48006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724400" y="1600200"/>
            <a:ext cx="725966" cy="3057525"/>
            <a:chOff x="4724400" y="1600200"/>
            <a:chExt cx="725966" cy="3057525"/>
          </a:xfrm>
        </p:grpSpPr>
        <p:sp>
          <p:nvSpPr>
            <p:cNvPr id="42" name="TextBox 41"/>
            <p:cNvSpPr txBox="1"/>
            <p:nvPr/>
          </p:nvSpPr>
          <p:spPr>
            <a:xfrm>
              <a:off x="4953000" y="1600200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В4</a:t>
              </a:r>
              <a:endParaRPr lang="ru-RU" sz="1200" dirty="0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724400" y="1828800"/>
              <a:ext cx="725966" cy="2828925"/>
              <a:chOff x="4724400" y="1828800"/>
              <a:chExt cx="725966" cy="282892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724400" y="1828800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А2</a:t>
                </a:r>
                <a:endParaRPr lang="ru-RU" sz="1200" dirty="0"/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4876800" y="1828800"/>
                <a:ext cx="573566" cy="2828925"/>
                <a:chOff x="4876800" y="1828800"/>
                <a:chExt cx="573566" cy="2828925"/>
              </a:xfrm>
            </p:grpSpPr>
            <p:grpSp>
              <p:nvGrpSpPr>
                <p:cNvPr id="1058" name="Group 34"/>
                <p:cNvGrpSpPr>
                  <a:grpSpLocks/>
                </p:cNvGrpSpPr>
                <p:nvPr/>
              </p:nvGrpSpPr>
              <p:grpSpPr bwMode="auto">
                <a:xfrm>
                  <a:off x="4876800" y="1828800"/>
                  <a:ext cx="447675" cy="2828925"/>
                  <a:chOff x="6135" y="2910"/>
                  <a:chExt cx="1425" cy="4455"/>
                </a:xfrm>
              </p:grpSpPr>
              <p:grpSp>
                <p:nvGrpSpPr>
                  <p:cNvPr id="105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7065" y="3885"/>
                    <a:ext cx="495" cy="3480"/>
                    <a:chOff x="1830" y="3885"/>
                    <a:chExt cx="495" cy="3480"/>
                  </a:xfrm>
                </p:grpSpPr>
                <p:sp>
                  <p:nvSpPr>
                    <p:cNvPr id="1060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0" y="3885"/>
                      <a:ext cx="495" cy="3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61" name="AutoShape 3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30" y="6855"/>
                      <a:ext cx="49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62" name="AutoShape 3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30" y="5040"/>
                      <a:ext cx="495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6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6600" y="2910"/>
                    <a:ext cx="465" cy="2295"/>
                    <a:chOff x="1365" y="2910"/>
                    <a:chExt cx="465" cy="2295"/>
                  </a:xfrm>
                </p:grpSpPr>
                <p:sp>
                  <p:nvSpPr>
                    <p:cNvPr id="106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5" y="2910"/>
                      <a:ext cx="465" cy="229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65" name="AutoShape 4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365" y="4230"/>
                      <a:ext cx="465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6135" y="3315"/>
                    <a:ext cx="465" cy="12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5105400" y="2209800"/>
                  <a:ext cx="3449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С6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58" name="Группа 57"/>
          <p:cNvGrpSpPr/>
          <p:nvPr/>
        </p:nvGrpSpPr>
        <p:grpSpPr>
          <a:xfrm>
            <a:off x="6096000" y="2133600"/>
            <a:ext cx="725966" cy="2000250"/>
            <a:chOff x="6096000" y="2133600"/>
            <a:chExt cx="725966" cy="2000250"/>
          </a:xfrm>
        </p:grpSpPr>
        <p:sp>
          <p:nvSpPr>
            <p:cNvPr id="47" name="TextBox 46"/>
            <p:cNvSpPr txBox="1"/>
            <p:nvPr/>
          </p:nvSpPr>
          <p:spPr>
            <a:xfrm>
              <a:off x="6096000" y="2286000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  А3</a:t>
              </a:r>
              <a:endParaRPr lang="ru-RU" sz="1200" dirty="0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6248401" y="2133600"/>
              <a:ext cx="573565" cy="2000250"/>
              <a:chOff x="6248401" y="2133600"/>
              <a:chExt cx="573565" cy="2000250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6248401" y="2133600"/>
                <a:ext cx="457200" cy="2000250"/>
                <a:chOff x="6248401" y="2133600"/>
                <a:chExt cx="457200" cy="2000250"/>
              </a:xfrm>
            </p:grpSpPr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6248401" y="2362200"/>
                  <a:ext cx="457200" cy="1771650"/>
                  <a:chOff x="8790" y="4191"/>
                  <a:chExt cx="1097" cy="2790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790" y="4513"/>
                    <a:ext cx="387" cy="8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9177" y="4191"/>
                    <a:ext cx="323" cy="5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9500" y="5024"/>
                    <a:ext cx="387" cy="195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056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00" y="6190"/>
                    <a:ext cx="38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7" name="AutoShape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00" y="6598"/>
                    <a:ext cx="38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0" name="TextBox 49"/>
                <p:cNvSpPr txBox="1"/>
                <p:nvPr/>
              </p:nvSpPr>
              <p:spPr>
                <a:xfrm>
                  <a:off x="6324600" y="2133600"/>
                  <a:ext cx="3465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В1</a:t>
                  </a:r>
                  <a:endParaRPr lang="ru-RU" sz="1200" dirty="0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477000" y="26670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С3</a:t>
                </a:r>
                <a:endParaRPr lang="ru-RU" sz="1200" dirty="0"/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7162800" y="2057400"/>
            <a:ext cx="725966" cy="2635250"/>
            <a:chOff x="7162800" y="2057400"/>
            <a:chExt cx="725966" cy="2635250"/>
          </a:xfrm>
        </p:grpSpPr>
        <p:sp>
          <p:nvSpPr>
            <p:cNvPr id="48" name="TextBox 47"/>
            <p:cNvSpPr txBox="1"/>
            <p:nvPr/>
          </p:nvSpPr>
          <p:spPr>
            <a:xfrm>
              <a:off x="7162800" y="22098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   А3</a:t>
              </a:r>
              <a:endParaRPr lang="ru-RU" sz="1200" dirty="0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7391400" y="2057400"/>
              <a:ext cx="497366" cy="2635250"/>
              <a:chOff x="7391400" y="2057400"/>
              <a:chExt cx="497366" cy="263525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391400" y="20574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В1</a:t>
                </a:r>
                <a:endParaRPr lang="ru-RU" sz="1200" dirty="0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7391400" y="2209800"/>
                <a:ext cx="497366" cy="2482850"/>
                <a:chOff x="7391400" y="2209800"/>
                <a:chExt cx="497366" cy="2482850"/>
              </a:xfrm>
            </p:grpSpPr>
            <p:grpSp>
              <p:nvGrpSpPr>
                <p:cNvPr id="1081" name="Group 57"/>
                <p:cNvGrpSpPr>
                  <a:grpSpLocks/>
                </p:cNvGrpSpPr>
                <p:nvPr/>
              </p:nvGrpSpPr>
              <p:grpSpPr bwMode="auto">
                <a:xfrm>
                  <a:off x="7391400" y="2362200"/>
                  <a:ext cx="381000" cy="2330450"/>
                  <a:chOff x="12616" y="4206"/>
                  <a:chExt cx="1290" cy="3668"/>
                </a:xfrm>
              </p:grpSpPr>
              <p:grpSp>
                <p:nvGrpSpPr>
                  <p:cNvPr id="1082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3411" y="4394"/>
                    <a:ext cx="495" cy="3480"/>
                    <a:chOff x="1830" y="3885"/>
                    <a:chExt cx="495" cy="3480"/>
                  </a:xfrm>
                </p:grpSpPr>
                <p:sp>
                  <p:nvSpPr>
                    <p:cNvPr id="1083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0" y="3885"/>
                      <a:ext cx="495" cy="3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84" name="AutoShape 6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30" y="6855"/>
                      <a:ext cx="49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85" name="AutoShape 6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30" y="5040"/>
                      <a:ext cx="495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2616" y="4394"/>
                    <a:ext cx="387" cy="81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3003" y="4206"/>
                    <a:ext cx="408" cy="54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7543800" y="2209800"/>
                  <a:ext cx="3449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С6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64" name="Группа 63"/>
          <p:cNvGrpSpPr/>
          <p:nvPr/>
        </p:nvGrpSpPr>
        <p:grpSpPr>
          <a:xfrm>
            <a:off x="8229600" y="1676400"/>
            <a:ext cx="761232" cy="2971800"/>
            <a:chOff x="8229600" y="1676400"/>
            <a:chExt cx="761232" cy="297180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8229600" y="1905000"/>
              <a:ext cx="609600" cy="2743200"/>
              <a:chOff x="8229600" y="1905000"/>
              <a:chExt cx="609600" cy="2743200"/>
            </a:xfrm>
          </p:grpSpPr>
          <p:grpSp>
            <p:nvGrpSpPr>
              <p:cNvPr id="1088" name="Group 64"/>
              <p:cNvGrpSpPr>
                <a:grpSpLocks/>
              </p:cNvGrpSpPr>
              <p:nvPr/>
            </p:nvGrpSpPr>
            <p:grpSpPr bwMode="auto">
              <a:xfrm>
                <a:off x="8458200" y="1905000"/>
                <a:ext cx="381000" cy="2743200"/>
                <a:chOff x="3453" y="2384"/>
                <a:chExt cx="1347" cy="4380"/>
              </a:xfrm>
            </p:grpSpPr>
            <p:grpSp>
              <p:nvGrpSpPr>
                <p:cNvPr id="1089" name="Group 65"/>
                <p:cNvGrpSpPr>
                  <a:grpSpLocks/>
                </p:cNvGrpSpPr>
                <p:nvPr/>
              </p:nvGrpSpPr>
              <p:grpSpPr bwMode="auto">
                <a:xfrm>
                  <a:off x="4305" y="3284"/>
                  <a:ext cx="495" cy="3480"/>
                  <a:chOff x="1830" y="3885"/>
                  <a:chExt cx="495" cy="3480"/>
                </a:xfrm>
              </p:grpSpPr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830" y="3885"/>
                    <a:ext cx="495" cy="34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091" name="AutoShape 6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830" y="6855"/>
                    <a:ext cx="49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92" name="AutoShape 6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830" y="5040"/>
                    <a:ext cx="495" cy="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093" name="Group 69"/>
                <p:cNvGrpSpPr>
                  <a:grpSpLocks/>
                </p:cNvGrpSpPr>
                <p:nvPr/>
              </p:nvGrpSpPr>
              <p:grpSpPr bwMode="auto">
                <a:xfrm>
                  <a:off x="3840" y="2384"/>
                  <a:ext cx="465" cy="2295"/>
                  <a:chOff x="1365" y="2910"/>
                  <a:chExt cx="465" cy="2295"/>
                </a:xfrm>
              </p:grpSpPr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365" y="2910"/>
                    <a:ext cx="465" cy="229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095" name="AutoShape 7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365" y="4230"/>
                    <a:ext cx="465" cy="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96" name="Rectangle 72"/>
                <p:cNvSpPr>
                  <a:spLocks noChangeArrowheads="1"/>
                </p:cNvSpPr>
                <p:nvPr/>
              </p:nvSpPr>
              <p:spPr bwMode="auto">
                <a:xfrm>
                  <a:off x="3453" y="3359"/>
                  <a:ext cx="387" cy="8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8229600" y="2209800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 А3</a:t>
                </a:r>
                <a:endParaRPr lang="ru-RU" sz="12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8458200" y="1676400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В4</a:t>
              </a:r>
              <a:endParaRPr lang="ru-RU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10600" y="220980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 С6</a:t>
              </a:r>
              <a:endParaRPr lang="ru-R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По локусу </a:t>
            </a:r>
            <a:r>
              <a:rPr lang="en-US" dirty="0" err="1" smtClean="0"/>
              <a:t>Avn</a:t>
            </a:r>
            <a:r>
              <a:rPr lang="en-US" dirty="0" smtClean="0"/>
              <a:t> A</a:t>
            </a:r>
            <a:r>
              <a:rPr lang="ru-RU" dirty="0" smtClean="0"/>
              <a:t> в спектре сортов чаще всего встречался аллель 2 (65,9%). Аллель 1 был обнаружен только у четырех российских сортов, а аллель 3 у одного.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 локусу </a:t>
            </a:r>
            <a:r>
              <a:rPr lang="en-US" dirty="0" err="1" smtClean="0"/>
              <a:t>Avn</a:t>
            </a:r>
            <a:r>
              <a:rPr lang="en-US" dirty="0" smtClean="0"/>
              <a:t> B </a:t>
            </a:r>
            <a:r>
              <a:rPr lang="ru-RU" dirty="0" smtClean="0"/>
              <a:t>самым распространенным оказался аллель 1, который встречался у 29 сортов. У 43,9% сортов овса посевного был идентифицирован аллель 4, а аллель 2 был обнаружен только у шести сортов.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Среди аллелей локуса </a:t>
            </a:r>
            <a:r>
              <a:rPr lang="en-US" dirty="0" err="1" smtClean="0"/>
              <a:t>Avn</a:t>
            </a:r>
            <a:r>
              <a:rPr lang="en-US" dirty="0" smtClean="0"/>
              <a:t> C</a:t>
            </a:r>
            <a:r>
              <a:rPr lang="ru-RU" dirty="0" smtClean="0"/>
              <a:t> наиболее часто встречался в спектре сортов аллель 6, который обнаружен у 17 сортов овса. Аллель 1 определен у 14,6% исследуемых сортов. Аллель 2 идентифицирован у 9 сортов, а аллель 3 – у 10. Аллель 5 определен у сортов </a:t>
            </a:r>
            <a:r>
              <a:rPr lang="en-US" dirty="0" err="1" smtClean="0"/>
              <a:t>Negrita</a:t>
            </a:r>
            <a:r>
              <a:rPr lang="ru-RU" dirty="0" smtClean="0"/>
              <a:t>, </a:t>
            </a:r>
            <a:r>
              <a:rPr lang="en-US" dirty="0" smtClean="0"/>
              <a:t>R</a:t>
            </a:r>
            <a:r>
              <a:rPr lang="ru-RU" baseline="-25000" dirty="0" smtClean="0"/>
              <a:t>0</a:t>
            </a:r>
            <a:r>
              <a:rPr lang="ru-RU" dirty="0" smtClean="0"/>
              <a:t> </a:t>
            </a:r>
            <a:r>
              <a:rPr lang="en-US" dirty="0" smtClean="0"/>
              <a:t>ABDH</a:t>
            </a:r>
            <a:r>
              <a:rPr lang="ru-RU" dirty="0" smtClean="0"/>
              <a:t>, Аргумент, Креол и Спринт 2.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5105400" cy="32004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381000"/>
            <a:ext cx="8305800" cy="1981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Цель исследований: изучение генетического разнообразия сортов овса посевного по компонентному составу </a:t>
            </a:r>
            <a:r>
              <a:rPr lang="ru-RU" dirty="0" err="1" smtClean="0"/>
              <a:t>авенина</a:t>
            </a:r>
            <a:r>
              <a:rPr lang="ru-RU" dirty="0" smtClean="0"/>
              <a:t> методом электрофореза в ПААГ и описание полученных </a:t>
            </a:r>
            <a:r>
              <a:rPr lang="ru-RU" dirty="0" err="1" smtClean="0"/>
              <a:t>электрофореграмм</a:t>
            </a:r>
            <a:r>
              <a:rPr lang="ru-RU" dirty="0" smtClean="0"/>
              <a:t> в соответствии с каталогом генетической номенклатуры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62000" y="2971800"/>
            <a:ext cx="3657600" cy="3124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исследование были включены образцы из России – 29, Франции – 4; США и Чехии – 2; Белоруссии, Канады, Польши и Великобритании – 1, относящиеся к разновидности </a:t>
            </a:r>
            <a:r>
              <a:rPr lang="en-US" i="1" dirty="0" err="1" smtClean="0"/>
              <a:t>mutica</a:t>
            </a:r>
            <a:r>
              <a:rPr lang="ru-RU" i="1" dirty="0" smtClean="0"/>
              <a:t>, </a:t>
            </a:r>
            <a:r>
              <a:rPr lang="en-US" i="1" dirty="0" err="1" smtClean="0"/>
              <a:t>aristata</a:t>
            </a:r>
            <a:r>
              <a:rPr lang="ru-RU" i="1" dirty="0" smtClean="0"/>
              <a:t>, </a:t>
            </a:r>
            <a:r>
              <a:rPr lang="en-US" i="1" dirty="0" err="1" smtClean="0"/>
              <a:t>brunnea</a:t>
            </a:r>
            <a:r>
              <a:rPr lang="ru-RU" i="1" dirty="0" smtClean="0"/>
              <a:t>, </a:t>
            </a:r>
            <a:r>
              <a:rPr lang="en-US" i="1" dirty="0" err="1" smtClean="0"/>
              <a:t>aurea</a:t>
            </a:r>
            <a:r>
              <a:rPr lang="ru-RU" i="1" dirty="0" smtClean="0"/>
              <a:t>, </a:t>
            </a:r>
            <a:r>
              <a:rPr lang="en-US" i="1" dirty="0" err="1" smtClean="0"/>
              <a:t>inermis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r>
              <a:rPr lang="ru-RU" dirty="0" smtClean="0"/>
              <a:t>В качестве стандарта использовали зерновки овса посевного сорта </a:t>
            </a:r>
            <a:r>
              <a:rPr lang="ru-RU" dirty="0" err="1" smtClean="0"/>
              <a:t>Астор</a:t>
            </a:r>
            <a:r>
              <a:rPr lang="ru-RU" dirty="0" smtClean="0"/>
              <a:t> (2.4.6).</a:t>
            </a:r>
          </a:p>
          <a:p>
            <a:endParaRPr lang="ru-RU" dirty="0"/>
          </a:p>
        </p:txBody>
      </p:sp>
      <p:pic>
        <p:nvPicPr>
          <p:cNvPr id="12" name="Содержимое 11" descr="C:\Users\11\Desktop\гели\Без имени-1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057400"/>
            <a:ext cx="457200" cy="414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91200" y="2514600"/>
            <a:ext cx="885825" cy="3429000"/>
            <a:chOff x="1290" y="3104"/>
            <a:chExt cx="1275" cy="444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2100" y="4109"/>
              <a:ext cx="465" cy="3435"/>
              <a:chOff x="2100" y="3600"/>
              <a:chExt cx="465" cy="3435"/>
            </a:xfrm>
          </p:grpSpPr>
          <p:sp>
            <p:nvSpPr>
              <p:cNvPr id="1028" name="Rectangle 4"/>
              <p:cNvSpPr>
                <a:spLocks noChangeArrowheads="1"/>
              </p:cNvSpPr>
              <p:nvPr/>
            </p:nvSpPr>
            <p:spPr bwMode="auto">
              <a:xfrm>
                <a:off x="2100" y="3600"/>
                <a:ext cx="465" cy="34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2100" y="6540"/>
                <a:ext cx="4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100" y="4695"/>
                <a:ext cx="46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1680" y="3104"/>
              <a:ext cx="420" cy="2220"/>
              <a:chOff x="1680" y="2595"/>
              <a:chExt cx="420" cy="2220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680" y="2595"/>
                <a:ext cx="420" cy="22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1680" y="3855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290" y="3464"/>
              <a:ext cx="390" cy="1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86400" y="6211669"/>
            <a:ext cx="336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Электрофоретический спектр и </a:t>
            </a:r>
          </a:p>
          <a:p>
            <a:pPr algn="ctr"/>
            <a:r>
              <a:rPr lang="ru-RU" b="1" dirty="0" smtClean="0"/>
              <a:t>схема сорта </a:t>
            </a:r>
            <a:r>
              <a:rPr lang="ru-RU" b="1" dirty="0" err="1" smtClean="0"/>
              <a:t>Астор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2438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А2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220980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В4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297180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С6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лад\гели2\241 К-14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040188" cy="274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доклад\гели2\232 Эклинс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965575" cy="2766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8534400" cy="1295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Количество компонентов в спектрах сортов изменялось от 7 до 13. Наименьшее число отмечено у сортов К-14376 (Франция), К-14514 (Франция), К-14502 (Великобритания), АС-27 (Кемеровская обл.), Иртыш-22 (Омская обл.), Памяти </a:t>
            </a:r>
            <a:r>
              <a:rPr lang="ru-RU" dirty="0" err="1" smtClean="0"/>
              <a:t>Балавина</a:t>
            </a:r>
            <a:r>
              <a:rPr lang="ru-RU" dirty="0" smtClean="0"/>
              <a:t> (Свердловская обл.), К-14471 (США), К-14506 (Курская обл.) и К-14379 (Франция), наибольшее – у </a:t>
            </a:r>
            <a:r>
              <a:rPr lang="ru-RU" dirty="0" err="1" smtClean="0"/>
              <a:t>Эклинс</a:t>
            </a:r>
            <a:r>
              <a:rPr lang="ru-RU" dirty="0" smtClean="0"/>
              <a:t> (Кировская обл.).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0" y="4953000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err="1" smtClean="0"/>
              <a:t>Эклинс</a:t>
            </a:r>
            <a:r>
              <a:rPr lang="ru-RU" dirty="0" smtClean="0"/>
              <a:t> (Кировская обл.)</a:t>
            </a:r>
          </a:p>
          <a:p>
            <a:pPr algn="ctr"/>
            <a:r>
              <a:rPr lang="ru-RU" dirty="0" smtClean="0"/>
              <a:t>13 компонентов в спектре.</a:t>
            </a: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57200" y="4953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К-14471 (США)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компонентов в спектре.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лад\гели2\217 АНИИС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33130"/>
            <a:ext cx="4114800" cy="285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доклад\гели2\219 Аргу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33602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077200" cy="95567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Сорта </a:t>
            </a:r>
            <a:r>
              <a:rPr lang="en-US" dirty="0" err="1" smtClean="0"/>
              <a:t>Monida</a:t>
            </a:r>
            <a:r>
              <a:rPr lang="ru-RU" dirty="0" smtClean="0"/>
              <a:t>, Дедал, М 4000, АС-27, Аргумент, Креол, Орфей, Першерон, Памяти </a:t>
            </a:r>
            <a:r>
              <a:rPr lang="ru-RU" dirty="0" err="1" smtClean="0"/>
              <a:t>Балавина</a:t>
            </a:r>
            <a:r>
              <a:rPr lang="ru-RU" dirty="0" smtClean="0"/>
              <a:t>, СИГ и Талисман были однотипными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486400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Сорт М 4000 (Алтайский край).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486400"/>
            <a:ext cx="341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Сорт Аргумент (Алтайский край).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доклад\гели2\230 Таежн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37308"/>
            <a:ext cx="4251863" cy="289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F:\доклад\гели2\244 К-14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4114800" cy="298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 29 сортов число биотипов изменялось от 2 до 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00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Сорт Фобос - 7 биотипов</a:t>
            </a:r>
          </a:p>
          <a:p>
            <a:pPr algn="ctr"/>
            <a:r>
              <a:rPr lang="ru-RU" dirty="0" smtClean="0"/>
              <a:t>(Омская область).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5486400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Сорт Таежник - 2 биотипа</a:t>
            </a:r>
          </a:p>
          <a:p>
            <a:pPr algn="ctr"/>
            <a:r>
              <a:rPr lang="ru-RU" dirty="0" smtClean="0"/>
              <a:t>(Томская область).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218238"/>
            <a:ext cx="4040188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</a:t>
            </a:r>
            <a:r>
              <a:rPr lang="en-US" dirty="0" smtClean="0"/>
              <a:t> </a:t>
            </a:r>
            <a:r>
              <a:rPr lang="en-US" dirty="0" err="1" smtClean="0"/>
              <a:t>Avalache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457200"/>
          <a:ext cx="4795560" cy="200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248"/>
                <a:gridCol w="870712"/>
                <a:gridCol w="733742"/>
                <a:gridCol w="652537"/>
                <a:gridCol w="765961"/>
                <a:gridCol w="909360"/>
              </a:tblGrid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каталога ВИР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</a:tr>
              <a:tr h="431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К-14376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Avalache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2+?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en-US" sz="1400" dirty="0" smtClean="0"/>
                        <a:t>+</a:t>
                      </a:r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?+3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Франция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К-14516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Negrita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?+?+?+2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5+6+5+?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Франция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К-14514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?+2+2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4+1+1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6+6+?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Франция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0" y="5943600"/>
            <a:ext cx="4041775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en-US" dirty="0" err="1" smtClean="0"/>
              <a:t>Integrala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C:\Users\11\Desktop\гели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6752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1\Desktop\гели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6752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11\Desktop\гели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266700" cy="401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11\Desktop\гели\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905000"/>
            <a:ext cx="25499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11\Desktop\гели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743200"/>
            <a:ext cx="342156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C:\Users\11\Desktop\гели\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819400"/>
            <a:ext cx="3421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C:\Users\11\Desktop\гели\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743200"/>
            <a:ext cx="301010" cy="33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609600" y="0"/>
            <a:ext cx="810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Компонентный состав авенина сортов из Франции</a:t>
            </a:r>
            <a:endParaRPr lang="ru-RU" sz="2800" b="1" dirty="0"/>
          </a:p>
        </p:txBody>
      </p:sp>
      <p:grpSp>
        <p:nvGrpSpPr>
          <p:cNvPr id="81" name="Группа 80"/>
          <p:cNvGrpSpPr/>
          <p:nvPr/>
        </p:nvGrpSpPr>
        <p:grpSpPr>
          <a:xfrm>
            <a:off x="4724400" y="1828800"/>
            <a:ext cx="829418" cy="3276600"/>
            <a:chOff x="4724400" y="1828800"/>
            <a:chExt cx="829418" cy="3276600"/>
          </a:xfrm>
        </p:grpSpPr>
        <p:sp>
          <p:nvSpPr>
            <p:cNvPr id="56" name="TextBox 55"/>
            <p:cNvSpPr txBox="1"/>
            <p:nvPr/>
          </p:nvSpPr>
          <p:spPr>
            <a:xfrm>
              <a:off x="4724400" y="21336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4800600" y="1828800"/>
              <a:ext cx="753218" cy="3276600"/>
              <a:chOff x="4800600" y="1828800"/>
              <a:chExt cx="753218" cy="327660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953000" y="18288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В4</a:t>
                </a:r>
                <a:endParaRPr lang="ru-RU" sz="1400" dirty="0"/>
              </a:p>
            </p:txBody>
          </p:sp>
          <p:grpSp>
            <p:nvGrpSpPr>
              <p:cNvPr id="79" name="Группа 78"/>
              <p:cNvGrpSpPr/>
              <p:nvPr/>
            </p:nvGrpSpPr>
            <p:grpSpPr>
              <a:xfrm>
                <a:off x="4800600" y="2133600"/>
                <a:ext cx="753218" cy="2971800"/>
                <a:chOff x="4800600" y="2133600"/>
                <a:chExt cx="753218" cy="2971800"/>
              </a:xfrm>
            </p:grpSpPr>
            <p:grpSp>
              <p:nvGrpSpPr>
                <p:cNvPr id="3074" name="Group 2"/>
                <p:cNvGrpSpPr>
                  <a:grpSpLocks/>
                </p:cNvGrpSpPr>
                <p:nvPr/>
              </p:nvGrpSpPr>
              <p:grpSpPr bwMode="auto">
                <a:xfrm>
                  <a:off x="4800600" y="2133600"/>
                  <a:ext cx="695325" cy="2971800"/>
                  <a:chOff x="2025" y="2805"/>
                  <a:chExt cx="1095" cy="4530"/>
                </a:xfrm>
              </p:grpSpPr>
              <p:grpSp>
                <p:nvGrpSpPr>
                  <p:cNvPr id="3075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745" y="3855"/>
                    <a:ext cx="375" cy="3480"/>
                    <a:chOff x="2745" y="3855"/>
                    <a:chExt cx="375" cy="3480"/>
                  </a:xfrm>
                </p:grpSpPr>
                <p:sp>
                  <p:nvSpPr>
                    <p:cNvPr id="307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5" y="3855"/>
                      <a:ext cx="375" cy="3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077" name="AutoShape 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45" y="5040"/>
                      <a:ext cx="37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078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45" y="6840"/>
                      <a:ext cx="37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307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370" y="2805"/>
                    <a:ext cx="375" cy="2655"/>
                    <a:chOff x="2370" y="2805"/>
                    <a:chExt cx="375" cy="2655"/>
                  </a:xfrm>
                </p:grpSpPr>
                <p:sp>
                  <p:nvSpPr>
                    <p:cNvPr id="308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2805"/>
                      <a:ext cx="375" cy="26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081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370" y="4155"/>
                      <a:ext cx="375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30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025" y="3270"/>
                    <a:ext cx="345" cy="12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5181600" y="25146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С6</a:t>
                  </a:r>
                  <a:endParaRPr lang="ru-RU" sz="1400" dirty="0"/>
                </a:p>
              </p:txBody>
            </p:sp>
          </p:grpSp>
        </p:grpSp>
      </p:grpSp>
      <p:grpSp>
        <p:nvGrpSpPr>
          <p:cNvPr id="83" name="Группа 82"/>
          <p:cNvGrpSpPr/>
          <p:nvPr/>
        </p:nvGrpSpPr>
        <p:grpSpPr>
          <a:xfrm>
            <a:off x="6172200" y="1981200"/>
            <a:ext cx="677018" cy="3105150"/>
            <a:chOff x="6172200" y="1981200"/>
            <a:chExt cx="677018" cy="3105150"/>
          </a:xfrm>
        </p:grpSpPr>
        <p:sp>
          <p:nvSpPr>
            <p:cNvPr id="60" name="TextBox 59"/>
            <p:cNvSpPr txBox="1"/>
            <p:nvPr/>
          </p:nvSpPr>
          <p:spPr>
            <a:xfrm>
              <a:off x="6172200" y="198120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В4</a:t>
              </a:r>
              <a:endParaRPr lang="ru-RU" sz="1400" dirty="0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6248400" y="2209800"/>
              <a:ext cx="600818" cy="2876550"/>
              <a:chOff x="6248400" y="2209800"/>
              <a:chExt cx="600818" cy="2876550"/>
            </a:xfrm>
          </p:grpSpPr>
          <p:grpSp>
            <p:nvGrpSpPr>
              <p:cNvPr id="3083" name="Group 11"/>
              <p:cNvGrpSpPr>
                <a:grpSpLocks/>
              </p:cNvGrpSpPr>
              <p:nvPr/>
            </p:nvGrpSpPr>
            <p:grpSpPr bwMode="auto">
              <a:xfrm>
                <a:off x="6248400" y="2209800"/>
                <a:ext cx="476250" cy="2876550"/>
                <a:chOff x="4185" y="2805"/>
                <a:chExt cx="750" cy="4530"/>
              </a:xfrm>
            </p:grpSpPr>
            <p:grpSp>
              <p:nvGrpSpPr>
                <p:cNvPr id="3084" name="Group 12"/>
                <p:cNvGrpSpPr>
                  <a:grpSpLocks/>
                </p:cNvGrpSpPr>
                <p:nvPr/>
              </p:nvGrpSpPr>
              <p:grpSpPr bwMode="auto">
                <a:xfrm>
                  <a:off x="4185" y="2805"/>
                  <a:ext cx="375" cy="2655"/>
                  <a:chOff x="2370" y="2805"/>
                  <a:chExt cx="375" cy="2655"/>
                </a:xfrm>
              </p:grpSpPr>
              <p:sp>
                <p:nvSpPr>
                  <p:cNvPr id="308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2805"/>
                    <a:ext cx="375" cy="265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3086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370" y="4155"/>
                    <a:ext cx="375" cy="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087" name="Group 15"/>
                <p:cNvGrpSpPr>
                  <a:grpSpLocks/>
                </p:cNvGrpSpPr>
                <p:nvPr/>
              </p:nvGrpSpPr>
              <p:grpSpPr bwMode="auto">
                <a:xfrm>
                  <a:off x="4560" y="3855"/>
                  <a:ext cx="375" cy="3480"/>
                  <a:chOff x="2745" y="3855"/>
                  <a:chExt cx="375" cy="3480"/>
                </a:xfrm>
              </p:grpSpPr>
              <p:sp>
                <p:nvSpPr>
                  <p:cNvPr id="308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3855"/>
                    <a:ext cx="375" cy="34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cxnSp>
                <p:nvCxnSpPr>
                  <p:cNvPr id="3089" name="AutoShape 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45" y="5040"/>
                    <a:ext cx="37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90" name="AutoShape 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745" y="6840"/>
                    <a:ext cx="37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61" name="TextBox 60"/>
              <p:cNvSpPr txBox="1"/>
              <p:nvPr/>
            </p:nvSpPr>
            <p:spPr>
              <a:xfrm>
                <a:off x="6477000" y="2590800"/>
                <a:ext cx="3722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С6</a:t>
                </a:r>
                <a:endParaRPr lang="ru-RU" sz="1400" dirty="0"/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>
            <a:off x="7162800" y="2209800"/>
            <a:ext cx="905618" cy="2886075"/>
            <a:chOff x="7162800" y="2209800"/>
            <a:chExt cx="905618" cy="2886075"/>
          </a:xfrm>
        </p:grpSpPr>
        <p:sp>
          <p:nvSpPr>
            <p:cNvPr id="62" name="TextBox 61"/>
            <p:cNvSpPr txBox="1"/>
            <p:nvPr/>
          </p:nvSpPr>
          <p:spPr>
            <a:xfrm>
              <a:off x="7162800" y="22098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7239000" y="2438400"/>
              <a:ext cx="829418" cy="2657475"/>
              <a:chOff x="7239000" y="2438400"/>
              <a:chExt cx="829418" cy="265747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7391400" y="24384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В1</a:t>
                </a:r>
                <a:endParaRPr lang="ru-RU" sz="1400" dirty="0"/>
              </a:p>
            </p:txBody>
          </p:sp>
          <p:grpSp>
            <p:nvGrpSpPr>
              <p:cNvPr id="86" name="Группа 85"/>
              <p:cNvGrpSpPr/>
              <p:nvPr/>
            </p:nvGrpSpPr>
            <p:grpSpPr>
              <a:xfrm>
                <a:off x="7239000" y="2514600"/>
                <a:ext cx="829418" cy="2581275"/>
                <a:chOff x="7239000" y="2514600"/>
                <a:chExt cx="829418" cy="2581275"/>
              </a:xfrm>
            </p:grpSpPr>
            <p:grpSp>
              <p:nvGrpSpPr>
                <p:cNvPr id="3091" name="Group 19"/>
                <p:cNvGrpSpPr>
                  <a:grpSpLocks/>
                </p:cNvGrpSpPr>
                <p:nvPr/>
              </p:nvGrpSpPr>
              <p:grpSpPr bwMode="auto">
                <a:xfrm>
                  <a:off x="7239000" y="2514600"/>
                  <a:ext cx="695325" cy="2581275"/>
                  <a:chOff x="8490" y="3270"/>
                  <a:chExt cx="1095" cy="4065"/>
                </a:xfrm>
              </p:grpSpPr>
              <p:sp>
                <p:nvSpPr>
                  <p:cNvPr id="309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8490" y="3270"/>
                    <a:ext cx="345" cy="12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309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9210" y="3855"/>
                    <a:ext cx="375" cy="3480"/>
                    <a:chOff x="2745" y="3855"/>
                    <a:chExt cx="375" cy="3480"/>
                  </a:xfrm>
                </p:grpSpPr>
                <p:sp>
                  <p:nvSpPr>
                    <p:cNvPr id="309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5" y="3855"/>
                      <a:ext cx="375" cy="34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095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45" y="5040"/>
                      <a:ext cx="37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096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745" y="6840"/>
                      <a:ext cx="37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309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8835" y="3525"/>
                    <a:ext cx="375" cy="6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7696200" y="25908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С6</a:t>
                  </a:r>
                  <a:endParaRPr lang="ru-RU" sz="1400" dirty="0"/>
                </a:p>
              </p:txBody>
            </p:sp>
          </p:grpSp>
        </p:grpSp>
      </p:grpSp>
      <p:grpSp>
        <p:nvGrpSpPr>
          <p:cNvPr id="85" name="Группа 84"/>
          <p:cNvGrpSpPr/>
          <p:nvPr/>
        </p:nvGrpSpPr>
        <p:grpSpPr>
          <a:xfrm>
            <a:off x="8458200" y="2286000"/>
            <a:ext cx="646446" cy="1123950"/>
            <a:chOff x="8458200" y="2286000"/>
            <a:chExt cx="646446" cy="112395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8458200" y="2286000"/>
              <a:ext cx="533400" cy="1123950"/>
              <a:chOff x="8458200" y="2286000"/>
              <a:chExt cx="533400" cy="1123950"/>
            </a:xfrm>
          </p:grpSpPr>
          <p:grpSp>
            <p:nvGrpSpPr>
              <p:cNvPr id="1026" name="Group 2"/>
              <p:cNvGrpSpPr>
                <a:grpSpLocks/>
              </p:cNvGrpSpPr>
              <p:nvPr/>
            </p:nvGrpSpPr>
            <p:grpSpPr bwMode="auto">
              <a:xfrm>
                <a:off x="8534400" y="2590800"/>
                <a:ext cx="457200" cy="819150"/>
                <a:chOff x="12135" y="3270"/>
                <a:chExt cx="720" cy="1290"/>
              </a:xfrm>
            </p:grpSpPr>
            <p:sp>
              <p:nvSpPr>
                <p:cNvPr id="1027" name="Rectangle 3"/>
                <p:cNvSpPr>
                  <a:spLocks noChangeArrowheads="1"/>
                </p:cNvSpPr>
                <p:nvPr/>
              </p:nvSpPr>
              <p:spPr bwMode="auto">
                <a:xfrm>
                  <a:off x="12135" y="3270"/>
                  <a:ext cx="345" cy="12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8" name="Rectangle 4"/>
                <p:cNvSpPr>
                  <a:spLocks noChangeArrowheads="1"/>
                </p:cNvSpPr>
                <p:nvPr/>
              </p:nvSpPr>
              <p:spPr bwMode="auto">
                <a:xfrm>
                  <a:off x="12480" y="3525"/>
                  <a:ext cx="375" cy="6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8458200" y="2286000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8610600" y="251460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   В1</a:t>
              </a:r>
              <a:endParaRPr lang="ru-RU" sz="14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124200" y="3886200"/>
            <a:ext cx="397866" cy="1323975"/>
            <a:chOff x="3124200" y="3886200"/>
            <a:chExt cx="397866" cy="1323975"/>
          </a:xfrm>
        </p:grpSpPr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3200400" y="4191000"/>
              <a:ext cx="266700" cy="1019175"/>
              <a:chOff x="11355" y="4200"/>
              <a:chExt cx="420" cy="1605"/>
            </a:xfrm>
          </p:grpSpPr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1355" y="4200"/>
                <a:ext cx="420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11355" y="5325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>
                <a:off x="11355" y="4830"/>
                <a:ext cx="4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7" name="TextBox 66"/>
            <p:cNvSpPr txBox="1"/>
            <p:nvPr/>
          </p:nvSpPr>
          <p:spPr>
            <a:xfrm>
              <a:off x="3124200" y="3886200"/>
              <a:ext cx="397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С3</a:t>
              </a:r>
              <a:endParaRPr lang="ru-RU" sz="1600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981200" y="3124200"/>
            <a:ext cx="705872" cy="1019175"/>
            <a:chOff x="1981200" y="3124200"/>
            <a:chExt cx="705872" cy="1019175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1981200" y="3124200"/>
              <a:ext cx="581025" cy="1019175"/>
              <a:chOff x="1981200" y="3124200"/>
              <a:chExt cx="581025" cy="1019175"/>
            </a:xfrm>
          </p:grpSpPr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2057400" y="3429000"/>
                <a:ext cx="504825" cy="714375"/>
                <a:chOff x="3825" y="2985"/>
                <a:chExt cx="795" cy="1125"/>
              </a:xfrm>
            </p:grpSpPr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3825" y="2985"/>
                  <a:ext cx="420" cy="11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4245" y="3195"/>
                  <a:ext cx="375" cy="5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1981200" y="3124200"/>
                <a:ext cx="407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/>
                  <a:t>А2</a:t>
                </a:r>
                <a:endParaRPr lang="ru-RU" sz="1600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286000" y="32766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В1</a:t>
              </a:r>
              <a:endParaRPr lang="ru-RU" sz="16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28600" y="2895600"/>
            <a:ext cx="977752" cy="2867025"/>
            <a:chOff x="228600" y="2895600"/>
            <a:chExt cx="977752" cy="2867025"/>
          </a:xfrm>
        </p:grpSpPr>
        <p:sp>
          <p:nvSpPr>
            <p:cNvPr id="70" name="TextBox 69"/>
            <p:cNvSpPr txBox="1"/>
            <p:nvPr/>
          </p:nvSpPr>
          <p:spPr>
            <a:xfrm>
              <a:off x="228600" y="31242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А2</a:t>
              </a:r>
              <a:endParaRPr lang="ru-RU" sz="1600" dirty="0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04800" y="2895600"/>
              <a:ext cx="901552" cy="2867025"/>
              <a:chOff x="304800" y="2895600"/>
              <a:chExt cx="901552" cy="286702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33400" y="2895600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/>
                  <a:t>В4</a:t>
                </a:r>
                <a:endParaRPr lang="ru-RU" sz="1600" dirty="0"/>
              </a:p>
            </p:txBody>
          </p:sp>
          <p:grpSp>
            <p:nvGrpSpPr>
              <p:cNvPr id="74" name="Группа 73"/>
              <p:cNvGrpSpPr/>
              <p:nvPr/>
            </p:nvGrpSpPr>
            <p:grpSpPr>
              <a:xfrm>
                <a:off x="304800" y="3200400"/>
                <a:ext cx="901552" cy="2562225"/>
                <a:chOff x="304800" y="3200400"/>
                <a:chExt cx="901552" cy="2562225"/>
              </a:xfrm>
            </p:grpSpPr>
            <p:grpSp>
              <p:nvGrpSpPr>
                <p:cNvPr id="1035" name="Group 11"/>
                <p:cNvGrpSpPr>
                  <a:grpSpLocks/>
                </p:cNvGrpSpPr>
                <p:nvPr/>
              </p:nvGrpSpPr>
              <p:grpSpPr bwMode="auto">
                <a:xfrm>
                  <a:off x="304800" y="3200400"/>
                  <a:ext cx="800100" cy="2562225"/>
                  <a:chOff x="1530" y="2850"/>
                  <a:chExt cx="1260" cy="4035"/>
                </a:xfrm>
              </p:grpSpPr>
              <p:grpSp>
                <p:nvGrpSpPr>
                  <p:cNvPr id="10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370" y="3750"/>
                    <a:ext cx="420" cy="3135"/>
                    <a:chOff x="2130" y="3510"/>
                    <a:chExt cx="420" cy="3225"/>
                  </a:xfrm>
                </p:grpSpPr>
                <p:sp>
                  <p:nvSpPr>
                    <p:cNvPr id="103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0" y="3510"/>
                      <a:ext cx="420" cy="32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38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130" y="6135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39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130" y="4485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04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950" y="2850"/>
                    <a:ext cx="420" cy="2220"/>
                    <a:chOff x="1710" y="2610"/>
                    <a:chExt cx="420" cy="2220"/>
                  </a:xfrm>
                </p:grpSpPr>
                <p:sp>
                  <p:nvSpPr>
                    <p:cNvPr id="104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" y="2610"/>
                      <a:ext cx="420" cy="22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42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10" y="3765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0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530" y="3225"/>
                    <a:ext cx="420" cy="11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762000" y="3429000"/>
                  <a:ext cx="444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/>
                    <a:t> С6</a:t>
                  </a:r>
                  <a:endParaRPr lang="ru-RU" sz="1600" dirty="0"/>
                </a:p>
              </p:txBody>
            </p:sp>
          </p:grpSp>
        </p:grpSp>
      </p:grpSp>
      <p:sp>
        <p:nvSpPr>
          <p:cNvPr id="89" name="TextBox 88"/>
          <p:cNvSpPr txBox="1"/>
          <p:nvPr/>
        </p:nvSpPr>
        <p:spPr>
          <a:xfrm>
            <a:off x="5181600" y="5638800"/>
            <a:ext cx="6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Астор</a:t>
            </a:r>
            <a:endParaRPr lang="ru-RU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09600" y="5791200"/>
            <a:ext cx="61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Астор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8" descr="F:\доклад\гели2\244 К-14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2745362" cy="1721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218238"/>
            <a:ext cx="4040188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en-US" dirty="0" err="1" smtClean="0"/>
              <a:t>Monida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0" y="838200"/>
          <a:ext cx="5445187" cy="15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06881"/>
                <a:gridCol w="843280"/>
                <a:gridCol w="835342"/>
                <a:gridCol w="835342"/>
                <a:gridCol w="733742"/>
              </a:tblGrid>
              <a:tr h="41592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каталога ВИР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</a:tr>
              <a:tr h="354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К-14264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Monida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К-14440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 8098-9033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+2+?+2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2+?+1+?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?+2+3+?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6370638"/>
            <a:ext cx="4041775" cy="487362"/>
          </a:xfrm>
        </p:spPr>
        <p:txBody>
          <a:bodyPr>
            <a:noAutofit/>
          </a:bodyPr>
          <a:lstStyle/>
          <a:p>
            <a:pPr algn="ctr"/>
            <a:r>
              <a:rPr lang="ru-RU" sz="1700" dirty="0" smtClean="0"/>
              <a:t>Электрофоретические спектры и схемы сортов </a:t>
            </a:r>
            <a:r>
              <a:rPr lang="ru-RU" sz="1700" dirty="0" err="1" smtClean="0"/>
              <a:t>Астор</a:t>
            </a:r>
            <a:r>
              <a:rPr lang="ru-RU" sz="1700" dirty="0" smtClean="0"/>
              <a:t> и </a:t>
            </a:r>
            <a:r>
              <a:rPr lang="en-US" sz="1700" dirty="0" smtClean="0"/>
              <a:t>RA 8098-9033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8" name="Рисунок 7" descr="C:\Users\11\Desktop\гели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0"/>
            <a:ext cx="310751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1\Desktop\гели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310751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11\Desktop\гели\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438400"/>
            <a:ext cx="32478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11\Desktop\гели\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514600"/>
            <a:ext cx="323850" cy="37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C:\Users\11\Desktop\гели\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38400"/>
            <a:ext cx="32478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C:\Users\11\Desktop\гели\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438400"/>
            <a:ext cx="32478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5486400" y="1905000"/>
            <a:ext cx="339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Электрофореграмма</a:t>
            </a:r>
            <a:r>
              <a:rPr lang="ru-RU" sz="1400" b="1" dirty="0" smtClean="0"/>
              <a:t> сорта </a:t>
            </a:r>
            <a:r>
              <a:rPr lang="en-US" sz="1400" b="1" dirty="0" smtClean="0"/>
              <a:t>RA 8098-9033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" y="152400"/>
            <a:ext cx="53373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Компонентный состав авенина сортов из США</a:t>
            </a:r>
          </a:p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838200" y="2819400"/>
            <a:ext cx="905618" cy="2762250"/>
            <a:chOff x="838200" y="2819400"/>
            <a:chExt cx="905618" cy="2762250"/>
          </a:xfrm>
        </p:grpSpPr>
        <p:sp>
          <p:nvSpPr>
            <p:cNvPr id="56" name="TextBox 55"/>
            <p:cNvSpPr txBox="1"/>
            <p:nvPr/>
          </p:nvSpPr>
          <p:spPr>
            <a:xfrm>
              <a:off x="838200" y="30480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914400" y="2819400"/>
              <a:ext cx="829418" cy="2762250"/>
              <a:chOff x="914400" y="2819400"/>
              <a:chExt cx="829418" cy="276225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66800" y="28194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В4</a:t>
                </a:r>
                <a:endParaRPr lang="ru-RU" sz="1400" dirty="0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914400" y="3124200"/>
                <a:ext cx="829418" cy="2457450"/>
                <a:chOff x="914400" y="3124200"/>
                <a:chExt cx="829418" cy="2457450"/>
              </a:xfrm>
            </p:grpSpPr>
            <p:grpSp>
              <p:nvGrpSpPr>
                <p:cNvPr id="2050" name="Group 2"/>
                <p:cNvGrpSpPr>
                  <a:grpSpLocks/>
                </p:cNvGrpSpPr>
                <p:nvPr/>
              </p:nvGrpSpPr>
              <p:grpSpPr bwMode="auto">
                <a:xfrm>
                  <a:off x="914400" y="3124200"/>
                  <a:ext cx="733425" cy="2457450"/>
                  <a:chOff x="6675" y="3015"/>
                  <a:chExt cx="1155" cy="3870"/>
                </a:xfrm>
              </p:grpSpPr>
              <p:grpSp>
                <p:nvGrpSpPr>
                  <p:cNvPr id="2051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7440" y="3885"/>
                    <a:ext cx="390" cy="3000"/>
                    <a:chOff x="7440" y="3885"/>
                    <a:chExt cx="390" cy="3000"/>
                  </a:xfrm>
                </p:grpSpPr>
                <p:sp>
                  <p:nvSpPr>
                    <p:cNvPr id="2052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0" y="3885"/>
                      <a:ext cx="390" cy="30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053" name="AutoShape 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440" y="6435"/>
                      <a:ext cx="390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54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440" y="4860"/>
                      <a:ext cx="39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0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050" y="3015"/>
                    <a:ext cx="390" cy="2055"/>
                    <a:chOff x="7050" y="3015"/>
                    <a:chExt cx="390" cy="2055"/>
                  </a:xfrm>
                </p:grpSpPr>
                <p:sp>
                  <p:nvSpPr>
                    <p:cNvPr id="205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0" y="3015"/>
                      <a:ext cx="390" cy="20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057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7050" y="4095"/>
                      <a:ext cx="390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205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675" y="3390"/>
                    <a:ext cx="375" cy="11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1371600" y="34290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С6</a:t>
                  </a:r>
                  <a:endParaRPr lang="ru-RU" sz="1400" dirty="0"/>
                </a:p>
              </p:txBody>
            </p:sp>
          </p:grpSp>
        </p:grpSp>
      </p:grpSp>
      <p:grpSp>
        <p:nvGrpSpPr>
          <p:cNvPr id="69" name="Группа 68"/>
          <p:cNvGrpSpPr/>
          <p:nvPr/>
        </p:nvGrpSpPr>
        <p:grpSpPr>
          <a:xfrm>
            <a:off x="2590800" y="3200400"/>
            <a:ext cx="680968" cy="2390775"/>
            <a:chOff x="2590800" y="3200400"/>
            <a:chExt cx="680968" cy="2390775"/>
          </a:xfrm>
        </p:grpSpPr>
        <p:sp>
          <p:nvSpPr>
            <p:cNvPr id="65" name="TextBox 64"/>
            <p:cNvSpPr txBox="1"/>
            <p:nvPr/>
          </p:nvSpPr>
          <p:spPr>
            <a:xfrm>
              <a:off x="2590800" y="320040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В1</a:t>
              </a:r>
              <a:endParaRPr lang="ru-RU" sz="1400" dirty="0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2667000" y="3352800"/>
              <a:ext cx="604768" cy="2238375"/>
              <a:chOff x="2667000" y="3352800"/>
              <a:chExt cx="604768" cy="2238375"/>
            </a:xfrm>
          </p:grpSpPr>
          <p:grpSp>
            <p:nvGrpSpPr>
              <p:cNvPr id="2059" name="Group 11"/>
              <p:cNvGrpSpPr>
                <a:grpSpLocks/>
              </p:cNvGrpSpPr>
              <p:nvPr/>
            </p:nvGrpSpPr>
            <p:grpSpPr bwMode="auto">
              <a:xfrm>
                <a:off x="2667000" y="3505200"/>
                <a:ext cx="485775" cy="2085975"/>
                <a:chOff x="9030" y="3600"/>
                <a:chExt cx="765" cy="3285"/>
              </a:xfrm>
            </p:grpSpPr>
            <p:grpSp>
              <p:nvGrpSpPr>
                <p:cNvPr id="2060" name="Group 12"/>
                <p:cNvGrpSpPr>
                  <a:grpSpLocks/>
                </p:cNvGrpSpPr>
                <p:nvPr/>
              </p:nvGrpSpPr>
              <p:grpSpPr bwMode="auto">
                <a:xfrm>
                  <a:off x="9405" y="3885"/>
                  <a:ext cx="390" cy="3000"/>
                  <a:chOff x="7440" y="3885"/>
                  <a:chExt cx="390" cy="3000"/>
                </a:xfrm>
              </p:grpSpPr>
              <p:sp>
                <p:nvSpPr>
                  <p:cNvPr id="20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440" y="3885"/>
                    <a:ext cx="390" cy="300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2062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440" y="6435"/>
                    <a:ext cx="390" cy="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3" name="AutoShape 1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440" y="4860"/>
                    <a:ext cx="39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064" name="Rectangle 16"/>
                <p:cNvSpPr>
                  <a:spLocks noChangeArrowheads="1"/>
                </p:cNvSpPr>
                <p:nvPr/>
              </p:nvSpPr>
              <p:spPr bwMode="auto">
                <a:xfrm>
                  <a:off x="9030" y="3600"/>
                  <a:ext cx="375" cy="5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065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9405" y="4425"/>
                  <a:ext cx="390" cy="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7" name="TextBox 66"/>
              <p:cNvSpPr txBox="1"/>
              <p:nvPr/>
            </p:nvSpPr>
            <p:spPr>
              <a:xfrm>
                <a:off x="2819400" y="3352800"/>
                <a:ext cx="452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  С2</a:t>
                </a:r>
                <a:endParaRPr lang="ru-RU" sz="1400" dirty="0"/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4267200" y="2590800"/>
            <a:ext cx="905618" cy="3048000"/>
            <a:chOff x="4267200" y="2590800"/>
            <a:chExt cx="905618" cy="3048000"/>
          </a:xfrm>
        </p:grpSpPr>
        <p:sp>
          <p:nvSpPr>
            <p:cNvPr id="70" name="TextBox 69"/>
            <p:cNvSpPr txBox="1"/>
            <p:nvPr/>
          </p:nvSpPr>
          <p:spPr>
            <a:xfrm>
              <a:off x="4267200" y="281940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А2</a:t>
              </a:r>
              <a:endParaRPr lang="ru-RU" sz="1400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4343400" y="2590800"/>
              <a:ext cx="829418" cy="3048000"/>
              <a:chOff x="4343400" y="2590800"/>
              <a:chExt cx="829418" cy="304800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572000" y="25908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В4</a:t>
                </a:r>
                <a:endParaRPr lang="ru-RU" sz="1400" dirty="0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4343400" y="2895600"/>
                <a:ext cx="829418" cy="2743200"/>
                <a:chOff x="4343400" y="2895600"/>
                <a:chExt cx="829418" cy="2743200"/>
              </a:xfrm>
            </p:grpSpPr>
            <p:grpSp>
              <p:nvGrpSpPr>
                <p:cNvPr id="2067" name="Group 19"/>
                <p:cNvGrpSpPr>
                  <a:grpSpLocks/>
                </p:cNvGrpSpPr>
                <p:nvPr/>
              </p:nvGrpSpPr>
              <p:grpSpPr bwMode="auto">
                <a:xfrm>
                  <a:off x="4343400" y="2895600"/>
                  <a:ext cx="762000" cy="2743200"/>
                  <a:chOff x="1800" y="3525"/>
                  <a:chExt cx="1320" cy="4725"/>
                </a:xfrm>
              </p:grpSpPr>
              <p:grpSp>
                <p:nvGrpSpPr>
                  <p:cNvPr id="206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685" y="4560"/>
                    <a:ext cx="435" cy="3690"/>
                    <a:chOff x="2445" y="4320"/>
                    <a:chExt cx="435" cy="3690"/>
                  </a:xfrm>
                </p:grpSpPr>
                <p:sp>
                  <p:nvSpPr>
                    <p:cNvPr id="20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5" y="4320"/>
                      <a:ext cx="435" cy="36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070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445" y="7470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71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445" y="5505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207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50" y="3525"/>
                    <a:ext cx="435" cy="2550"/>
                    <a:chOff x="2010" y="3285"/>
                    <a:chExt cx="435" cy="2550"/>
                  </a:xfrm>
                </p:grpSpPr>
                <p:sp>
                  <p:nvSpPr>
                    <p:cNvPr id="2073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0" y="3285"/>
                      <a:ext cx="435" cy="25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074" name="AutoShape 2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010" y="4605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207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930"/>
                    <a:ext cx="450" cy="13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4800600" y="3200400"/>
                  <a:ext cx="3722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dirty="0" smtClean="0"/>
                    <a:t>С6</a:t>
                  </a:r>
                  <a:endParaRPr lang="ru-RU" sz="1400" dirty="0"/>
                </a:p>
              </p:txBody>
            </p:sp>
          </p:grpSp>
        </p:grpSp>
      </p:grpSp>
      <p:grpSp>
        <p:nvGrpSpPr>
          <p:cNvPr id="79" name="Группа 78"/>
          <p:cNvGrpSpPr/>
          <p:nvPr/>
        </p:nvGrpSpPr>
        <p:grpSpPr>
          <a:xfrm>
            <a:off x="8229600" y="2971800"/>
            <a:ext cx="564692" cy="2133601"/>
            <a:chOff x="8229600" y="2971800"/>
            <a:chExt cx="564692" cy="2133601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8305801" y="3276601"/>
              <a:ext cx="488491" cy="1828800"/>
              <a:chOff x="8305801" y="3276601"/>
              <a:chExt cx="488491" cy="1828800"/>
            </a:xfrm>
          </p:grpSpPr>
          <p:grpSp>
            <p:nvGrpSpPr>
              <p:cNvPr id="1026" name="Group 2"/>
              <p:cNvGrpSpPr>
                <a:grpSpLocks/>
              </p:cNvGrpSpPr>
              <p:nvPr/>
            </p:nvGrpSpPr>
            <p:grpSpPr bwMode="auto">
              <a:xfrm>
                <a:off x="8305801" y="3276601"/>
                <a:ext cx="381000" cy="1828800"/>
                <a:chOff x="11069" y="3975"/>
                <a:chExt cx="886" cy="3015"/>
              </a:xfrm>
            </p:grpSpPr>
            <p:grpSp>
              <p:nvGrpSpPr>
                <p:cNvPr id="1027" name="Group 3"/>
                <p:cNvGrpSpPr>
                  <a:grpSpLocks/>
                </p:cNvGrpSpPr>
                <p:nvPr/>
              </p:nvGrpSpPr>
              <p:grpSpPr bwMode="auto">
                <a:xfrm>
                  <a:off x="11520" y="5040"/>
                  <a:ext cx="435" cy="1950"/>
                  <a:chOff x="11520" y="5040"/>
                  <a:chExt cx="435" cy="1950"/>
                </a:xfrm>
              </p:grpSpPr>
              <p:sp>
                <p:nvSpPr>
                  <p:cNvPr id="102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1520" y="5040"/>
                    <a:ext cx="435" cy="19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1029" name="AutoShape 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1520" y="6015"/>
                    <a:ext cx="435" cy="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30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520" y="6495"/>
                    <a:ext cx="4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>
                  <a:off x="11069" y="3975"/>
                  <a:ext cx="451" cy="6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8382000" y="3657600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 С3</a:t>
                </a:r>
                <a:endParaRPr lang="ru-RU" sz="14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8229600" y="2971800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В1</a:t>
              </a:r>
              <a:endParaRPr lang="ru-RU" sz="1400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162800" y="2819400"/>
            <a:ext cx="604768" cy="2819401"/>
            <a:chOff x="7162800" y="2819400"/>
            <a:chExt cx="604768" cy="2819401"/>
          </a:xfrm>
        </p:grpSpPr>
        <p:sp>
          <p:nvSpPr>
            <p:cNvPr id="80" name="TextBox 79"/>
            <p:cNvSpPr txBox="1"/>
            <p:nvPr/>
          </p:nvSpPr>
          <p:spPr>
            <a:xfrm>
              <a:off x="7315200" y="3200400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  С2</a:t>
              </a:r>
              <a:endParaRPr lang="ru-RU" sz="1400" dirty="0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7162800" y="2819400"/>
              <a:ext cx="457201" cy="2819401"/>
              <a:chOff x="7162800" y="2819400"/>
              <a:chExt cx="457201" cy="2819401"/>
            </a:xfrm>
          </p:grpSpPr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7239001" y="3124201"/>
                <a:ext cx="381000" cy="2514600"/>
                <a:chOff x="7965" y="3690"/>
                <a:chExt cx="885" cy="4245"/>
              </a:xfrm>
            </p:grpSpPr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7965" y="3690"/>
                  <a:ext cx="885" cy="4245"/>
                  <a:chOff x="7965" y="3690"/>
                  <a:chExt cx="885" cy="4245"/>
                </a:xfrm>
              </p:grpSpPr>
              <p:grpSp>
                <p:nvGrpSpPr>
                  <p:cNvPr id="103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8415" y="4245"/>
                    <a:ext cx="435" cy="3690"/>
                    <a:chOff x="2445" y="4320"/>
                    <a:chExt cx="435" cy="3690"/>
                  </a:xfrm>
                </p:grpSpPr>
                <p:sp>
                  <p:nvSpPr>
                    <p:cNvPr id="103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5" y="4320"/>
                      <a:ext cx="435" cy="36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036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445" y="7470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037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445" y="5505"/>
                      <a:ext cx="4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965" y="3690"/>
                    <a:ext cx="450" cy="13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039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8415" y="4771"/>
                  <a:ext cx="43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1" name="TextBox 80"/>
              <p:cNvSpPr txBox="1"/>
              <p:nvPr/>
            </p:nvSpPr>
            <p:spPr>
              <a:xfrm>
                <a:off x="7162800" y="2819400"/>
                <a:ext cx="380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А2</a:t>
                </a:r>
                <a:endParaRPr lang="ru-RU" sz="1400" dirty="0"/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5943600" y="2895600"/>
            <a:ext cx="678620" cy="1066800"/>
            <a:chOff x="5943600" y="2895600"/>
            <a:chExt cx="678620" cy="1066800"/>
          </a:xfrm>
        </p:grpSpPr>
        <p:sp>
          <p:nvSpPr>
            <p:cNvPr id="84" name="TextBox 83"/>
            <p:cNvSpPr txBox="1"/>
            <p:nvPr/>
          </p:nvSpPr>
          <p:spPr>
            <a:xfrm>
              <a:off x="5943600" y="2895600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 А2</a:t>
              </a:r>
              <a:endParaRPr lang="ru-RU" sz="1400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6019800" y="3048000"/>
              <a:ext cx="602420" cy="914400"/>
              <a:chOff x="6019800" y="3048000"/>
              <a:chExt cx="602420" cy="914400"/>
            </a:xfrm>
          </p:grpSpPr>
          <p:grpSp>
            <p:nvGrpSpPr>
              <p:cNvPr id="2082" name="Group 34"/>
              <p:cNvGrpSpPr>
                <a:grpSpLocks/>
              </p:cNvGrpSpPr>
              <p:nvPr/>
            </p:nvGrpSpPr>
            <p:grpSpPr bwMode="auto">
              <a:xfrm>
                <a:off x="6019800" y="3200400"/>
                <a:ext cx="533400" cy="762000"/>
                <a:chOff x="4170" y="3690"/>
                <a:chExt cx="930" cy="1350"/>
              </a:xfrm>
            </p:grpSpPr>
            <p:sp>
              <p:nvSpPr>
                <p:cNvPr id="2083" name="Rectangle 35"/>
                <p:cNvSpPr>
                  <a:spLocks noChangeArrowheads="1"/>
                </p:cNvSpPr>
                <p:nvPr/>
              </p:nvSpPr>
              <p:spPr bwMode="auto">
                <a:xfrm>
                  <a:off x="4170" y="3690"/>
                  <a:ext cx="450" cy="13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4" name="Rectangle 36"/>
                <p:cNvSpPr>
                  <a:spLocks noChangeArrowheads="1"/>
                </p:cNvSpPr>
                <p:nvPr/>
              </p:nvSpPr>
              <p:spPr bwMode="auto">
                <a:xfrm>
                  <a:off x="4620" y="3975"/>
                  <a:ext cx="480" cy="2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6248400" y="3048000"/>
                <a:ext cx="37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/>
                  <a:t>В2</a:t>
                </a:r>
                <a:endParaRPr lang="ru-RU" sz="1400" dirty="0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1143000" y="57150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4495800" y="57150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943600"/>
            <a:ext cx="4040188" cy="7159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en-US" dirty="0" smtClean="0">
                <a:solidFill>
                  <a:schemeClr val="dk1"/>
                </a:solidFill>
              </a:rPr>
              <a:t>R</a:t>
            </a:r>
            <a:r>
              <a:rPr lang="ru-RU" baseline="-25000" dirty="0" smtClean="0">
                <a:solidFill>
                  <a:schemeClr val="dk1"/>
                </a:solidFill>
              </a:rPr>
              <a:t>0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ABDH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762000"/>
          <a:ext cx="55610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79793"/>
                <a:gridCol w="1033780"/>
                <a:gridCol w="1041718"/>
                <a:gridCol w="1033780"/>
                <a:gridCol w="73374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каталога ВИР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К-14292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Riby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2+?+?+?+?+2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1+?+1+4+?+?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3+3+?+?+?+?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Чехия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ABDH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2+?+2+?+2+2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4+1+2+1+4+2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2+1+5+?+?+?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Чехия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6218238"/>
            <a:ext cx="4041775" cy="639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en-US" dirty="0" err="1" smtClean="0">
                <a:solidFill>
                  <a:schemeClr val="dk1"/>
                </a:solidFill>
              </a:rPr>
              <a:t>Riby</a:t>
            </a:r>
            <a:r>
              <a:rPr lang="en-US" dirty="0" smtClean="0">
                <a:solidFill>
                  <a:schemeClr val="dk1"/>
                </a:solidFill>
              </a:rPr>
              <a:t> A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 descr="C:\Users\11\Desktop\гели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260506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11\Desktop\гели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26200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11\Desktop\гели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67000"/>
            <a:ext cx="26200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11\Desktop\гели\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819400"/>
            <a:ext cx="26200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C:\Users\11\Desktop\гели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209800"/>
            <a:ext cx="2552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C:\Users\11\Desktop\гели\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09800"/>
            <a:ext cx="2552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C:\Users\11\Desktop\гели\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09800"/>
            <a:ext cx="2552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C:\Users\11\Desktop\гели\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209800"/>
            <a:ext cx="25523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914400" y="152400"/>
            <a:ext cx="76277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Компонентный состав авенина сортов из Чехии</a:t>
            </a:r>
          </a:p>
          <a:p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04800" y="2895600"/>
            <a:ext cx="761232" cy="2209800"/>
            <a:chOff x="304800" y="2895600"/>
            <a:chExt cx="761232" cy="2209800"/>
          </a:xfrm>
        </p:grpSpPr>
        <p:sp>
          <p:nvSpPr>
            <p:cNvPr id="65" name="TextBox 64"/>
            <p:cNvSpPr txBox="1"/>
            <p:nvPr/>
          </p:nvSpPr>
          <p:spPr>
            <a:xfrm>
              <a:off x="304800" y="3124201"/>
              <a:ext cx="42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  А2</a:t>
              </a:r>
              <a:endParaRPr lang="ru-RU" sz="1200" dirty="0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457200" y="2895600"/>
              <a:ext cx="608832" cy="2209800"/>
              <a:chOff x="457200" y="2895600"/>
              <a:chExt cx="608832" cy="2209800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33400" y="28956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В4</a:t>
                </a:r>
                <a:endParaRPr lang="ru-RU" sz="1200" dirty="0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457200" y="3200400"/>
                <a:ext cx="608832" cy="1905000"/>
                <a:chOff x="457200" y="3200400"/>
                <a:chExt cx="608832" cy="1905000"/>
              </a:xfrm>
            </p:grpSpPr>
            <p:grpSp>
              <p:nvGrpSpPr>
                <p:cNvPr id="3074" name="Group 2"/>
                <p:cNvGrpSpPr>
                  <a:grpSpLocks/>
                </p:cNvGrpSpPr>
                <p:nvPr/>
              </p:nvGrpSpPr>
              <p:grpSpPr bwMode="auto">
                <a:xfrm>
                  <a:off x="457200" y="3200400"/>
                  <a:ext cx="476250" cy="1905000"/>
                  <a:chOff x="1710" y="3045"/>
                  <a:chExt cx="990" cy="3000"/>
                </a:xfrm>
              </p:grpSpPr>
              <p:grpSp>
                <p:nvGrpSpPr>
                  <p:cNvPr id="3075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370" y="3690"/>
                    <a:ext cx="330" cy="2355"/>
                    <a:chOff x="2130" y="3450"/>
                    <a:chExt cx="330" cy="2355"/>
                  </a:xfrm>
                </p:grpSpPr>
                <p:sp>
                  <p:nvSpPr>
                    <p:cNvPr id="307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0" y="3450"/>
                      <a:ext cx="330" cy="235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077" name="AutoShape 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130" y="4215"/>
                      <a:ext cx="3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078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130" y="5430"/>
                      <a:ext cx="330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307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40" y="3045"/>
                    <a:ext cx="330" cy="1650"/>
                    <a:chOff x="1800" y="2805"/>
                    <a:chExt cx="330" cy="1650"/>
                  </a:xfrm>
                </p:grpSpPr>
                <p:sp>
                  <p:nvSpPr>
                    <p:cNvPr id="308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0" y="2805"/>
                      <a:ext cx="330" cy="16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081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800" y="3675"/>
                      <a:ext cx="3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308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3315"/>
                    <a:ext cx="330" cy="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" name="TextBox 67"/>
                <p:cNvSpPr txBox="1"/>
                <p:nvPr/>
              </p:nvSpPr>
              <p:spPr>
                <a:xfrm>
                  <a:off x="685800" y="33528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 С6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77" name="Группа 76"/>
          <p:cNvGrpSpPr/>
          <p:nvPr/>
        </p:nvGrpSpPr>
        <p:grpSpPr>
          <a:xfrm>
            <a:off x="1524000" y="3048000"/>
            <a:ext cx="761232" cy="2057400"/>
            <a:chOff x="1524000" y="3048000"/>
            <a:chExt cx="761232" cy="2057400"/>
          </a:xfrm>
        </p:grpSpPr>
        <p:sp>
          <p:nvSpPr>
            <p:cNvPr id="72" name="TextBox 71"/>
            <p:cNvSpPr txBox="1"/>
            <p:nvPr/>
          </p:nvSpPr>
          <p:spPr>
            <a:xfrm>
              <a:off x="1524000" y="3200401"/>
              <a:ext cx="42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 А2</a:t>
              </a:r>
              <a:endParaRPr lang="ru-RU" sz="1200" dirty="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1676400" y="3048000"/>
              <a:ext cx="608832" cy="2057400"/>
              <a:chOff x="1676400" y="3048000"/>
              <a:chExt cx="608832" cy="2057400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752600" y="30480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В4</a:t>
                </a:r>
                <a:endParaRPr lang="ru-RU" sz="1200" dirty="0"/>
              </a:p>
            </p:txBody>
          </p:sp>
          <p:grpSp>
            <p:nvGrpSpPr>
              <p:cNvPr id="75" name="Группа 74"/>
              <p:cNvGrpSpPr/>
              <p:nvPr/>
            </p:nvGrpSpPr>
            <p:grpSpPr>
              <a:xfrm>
                <a:off x="1676400" y="3276600"/>
                <a:ext cx="608832" cy="1828800"/>
                <a:chOff x="1676400" y="3276600"/>
                <a:chExt cx="608832" cy="1828800"/>
              </a:xfrm>
            </p:grpSpPr>
            <p:grpSp>
              <p:nvGrpSpPr>
                <p:cNvPr id="3083" name="Group 11"/>
                <p:cNvGrpSpPr>
                  <a:grpSpLocks/>
                </p:cNvGrpSpPr>
                <p:nvPr/>
              </p:nvGrpSpPr>
              <p:grpSpPr bwMode="auto">
                <a:xfrm>
                  <a:off x="1676400" y="3276600"/>
                  <a:ext cx="457200" cy="1828800"/>
                  <a:chOff x="8505" y="2805"/>
                  <a:chExt cx="990" cy="3000"/>
                </a:xfrm>
              </p:grpSpPr>
              <p:grpSp>
                <p:nvGrpSpPr>
                  <p:cNvPr id="308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505" y="2805"/>
                    <a:ext cx="990" cy="3000"/>
                    <a:chOff x="1710" y="3045"/>
                    <a:chExt cx="990" cy="3000"/>
                  </a:xfrm>
                </p:grpSpPr>
                <p:grpSp>
                  <p:nvGrpSpPr>
                    <p:cNvPr id="3085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70" y="3690"/>
                      <a:ext cx="330" cy="2355"/>
                      <a:chOff x="2130" y="3450"/>
                      <a:chExt cx="330" cy="2355"/>
                    </a:xfrm>
                  </p:grpSpPr>
                  <p:sp>
                    <p:nvSpPr>
                      <p:cNvPr id="308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0" y="3450"/>
                        <a:ext cx="330" cy="2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3087" name="AutoShape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130" y="4215"/>
                        <a:ext cx="33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088" name="AutoShape 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2130" y="5430"/>
                        <a:ext cx="330" cy="1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3089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0" y="3045"/>
                      <a:ext cx="330" cy="1650"/>
                      <a:chOff x="1800" y="2805"/>
                      <a:chExt cx="330" cy="1650"/>
                    </a:xfrm>
                  </p:grpSpPr>
                  <p:sp>
                    <p:nvSpPr>
                      <p:cNvPr id="309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00" y="2805"/>
                        <a:ext cx="330" cy="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dirty="0"/>
                      </a:p>
                    </p:txBody>
                  </p:sp>
                  <p:cxnSp>
                    <p:nvCxnSpPr>
                      <p:cNvPr id="3091" name="AutoShape 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1800" y="3675"/>
                        <a:ext cx="33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309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" y="3315"/>
                      <a:ext cx="330" cy="8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093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165" y="3915"/>
                    <a:ext cx="3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1905000" y="3429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 С2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81" name="Группа 80"/>
          <p:cNvGrpSpPr/>
          <p:nvPr/>
        </p:nvGrpSpPr>
        <p:grpSpPr>
          <a:xfrm>
            <a:off x="2514600" y="3276600"/>
            <a:ext cx="497366" cy="1790700"/>
            <a:chOff x="2514600" y="3276600"/>
            <a:chExt cx="497366" cy="1790700"/>
          </a:xfrm>
        </p:grpSpPr>
        <p:sp>
          <p:nvSpPr>
            <p:cNvPr id="78" name="TextBox 77"/>
            <p:cNvSpPr txBox="1"/>
            <p:nvPr/>
          </p:nvSpPr>
          <p:spPr>
            <a:xfrm>
              <a:off x="2514600" y="3276600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В1</a:t>
              </a:r>
              <a:endParaRPr lang="ru-RU" sz="1200" dirty="0"/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2590800" y="3429000"/>
              <a:ext cx="421166" cy="1638300"/>
              <a:chOff x="2590800" y="3429000"/>
              <a:chExt cx="421166" cy="1638300"/>
            </a:xfrm>
          </p:grpSpPr>
          <p:grpSp>
            <p:nvGrpSpPr>
              <p:cNvPr id="3094" name="Group 22"/>
              <p:cNvGrpSpPr>
                <a:grpSpLocks/>
              </p:cNvGrpSpPr>
              <p:nvPr/>
            </p:nvGrpSpPr>
            <p:grpSpPr bwMode="auto">
              <a:xfrm>
                <a:off x="2590800" y="3505200"/>
                <a:ext cx="304800" cy="1562100"/>
                <a:chOff x="6120" y="3225"/>
                <a:chExt cx="720" cy="2460"/>
              </a:xfrm>
            </p:grpSpPr>
            <p:sp>
              <p:nvSpPr>
                <p:cNvPr id="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6120" y="3225"/>
                  <a:ext cx="315" cy="4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6435" y="3450"/>
                  <a:ext cx="375" cy="22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3097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6435" y="5325"/>
                  <a:ext cx="3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8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6435" y="4215"/>
                  <a:ext cx="3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9" name="AutoShape 27"/>
                <p:cNvCxnSpPr>
                  <a:cxnSpLocks noChangeShapeType="1"/>
                </p:cNvCxnSpPr>
                <p:nvPr/>
              </p:nvCxnSpPr>
              <p:spPr bwMode="auto">
                <a:xfrm>
                  <a:off x="6435" y="3915"/>
                  <a:ext cx="4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79" name="TextBox 78"/>
              <p:cNvSpPr txBox="1"/>
              <p:nvPr/>
            </p:nvSpPr>
            <p:spPr>
              <a:xfrm>
                <a:off x="2667000" y="34290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С1</a:t>
                </a:r>
                <a:endParaRPr lang="ru-RU" sz="1200" dirty="0"/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3276600" y="3124200"/>
            <a:ext cx="685032" cy="1457325"/>
            <a:chOff x="3276600" y="3124200"/>
            <a:chExt cx="685032" cy="1457325"/>
          </a:xfrm>
        </p:grpSpPr>
        <p:sp>
          <p:nvSpPr>
            <p:cNvPr id="82" name="TextBox 81"/>
            <p:cNvSpPr txBox="1"/>
            <p:nvPr/>
          </p:nvSpPr>
          <p:spPr>
            <a:xfrm>
              <a:off x="3276600" y="31242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>
              <a:off x="3352800" y="3276600"/>
              <a:ext cx="608832" cy="1304925"/>
              <a:chOff x="3352800" y="3276600"/>
              <a:chExt cx="608832" cy="1304925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3429000" y="32766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В2</a:t>
                </a:r>
                <a:endParaRPr lang="ru-RU" sz="1200" dirty="0"/>
              </a:p>
            </p:txBody>
          </p:sp>
          <p:grpSp>
            <p:nvGrpSpPr>
              <p:cNvPr id="85" name="Группа 84"/>
              <p:cNvGrpSpPr/>
              <p:nvPr/>
            </p:nvGrpSpPr>
            <p:grpSpPr>
              <a:xfrm>
                <a:off x="3352800" y="3429000"/>
                <a:ext cx="608832" cy="1152525"/>
                <a:chOff x="3352800" y="3429000"/>
                <a:chExt cx="608832" cy="1152525"/>
              </a:xfrm>
            </p:grpSpPr>
            <p:grpSp>
              <p:nvGrpSpPr>
                <p:cNvPr id="3100" name="Group 28"/>
                <p:cNvGrpSpPr>
                  <a:grpSpLocks/>
                </p:cNvGrpSpPr>
                <p:nvPr/>
              </p:nvGrpSpPr>
              <p:grpSpPr bwMode="auto">
                <a:xfrm>
                  <a:off x="3352800" y="3429000"/>
                  <a:ext cx="457199" cy="1152525"/>
                  <a:chOff x="3945" y="2565"/>
                  <a:chExt cx="945" cy="1815"/>
                </a:xfrm>
              </p:grpSpPr>
              <p:sp>
                <p:nvSpPr>
                  <p:cNvPr id="31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2565"/>
                    <a:ext cx="300" cy="8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0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45" y="2745"/>
                    <a:ext cx="330" cy="19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0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575" y="2940"/>
                    <a:ext cx="315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3581400" y="3429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 С5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93" name="Группа 92"/>
          <p:cNvGrpSpPr/>
          <p:nvPr/>
        </p:nvGrpSpPr>
        <p:grpSpPr>
          <a:xfrm>
            <a:off x="4800600" y="2743200"/>
            <a:ext cx="761232" cy="2609850"/>
            <a:chOff x="4800600" y="2743200"/>
            <a:chExt cx="761232" cy="260985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4800600" y="2743200"/>
              <a:ext cx="657225" cy="2609850"/>
              <a:chOff x="4800600" y="2743200"/>
              <a:chExt cx="657225" cy="2609850"/>
            </a:xfrm>
          </p:grpSpPr>
          <p:grpSp>
            <p:nvGrpSpPr>
              <p:cNvPr id="91" name="Группа 90"/>
              <p:cNvGrpSpPr/>
              <p:nvPr/>
            </p:nvGrpSpPr>
            <p:grpSpPr>
              <a:xfrm>
                <a:off x="4800600" y="3048000"/>
                <a:ext cx="657225" cy="2305050"/>
                <a:chOff x="4800600" y="3048000"/>
                <a:chExt cx="657225" cy="2305050"/>
              </a:xfrm>
            </p:grpSpPr>
            <p:grpSp>
              <p:nvGrpSpPr>
                <p:cNvPr id="3104" name="Group 32"/>
                <p:cNvGrpSpPr>
                  <a:grpSpLocks/>
                </p:cNvGrpSpPr>
                <p:nvPr/>
              </p:nvGrpSpPr>
              <p:grpSpPr bwMode="auto">
                <a:xfrm>
                  <a:off x="4876800" y="3048000"/>
                  <a:ext cx="581025" cy="2305050"/>
                  <a:chOff x="810" y="3525"/>
                  <a:chExt cx="1035" cy="3630"/>
                </a:xfrm>
              </p:grpSpPr>
              <p:grpSp>
                <p:nvGrpSpPr>
                  <p:cNvPr id="310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500" y="4365"/>
                    <a:ext cx="345" cy="2790"/>
                    <a:chOff x="1260" y="4125"/>
                    <a:chExt cx="345" cy="2790"/>
                  </a:xfrm>
                </p:grpSpPr>
                <p:sp>
                  <p:nvSpPr>
                    <p:cNvPr id="310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0" y="4125"/>
                      <a:ext cx="345" cy="27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107" name="AutoShape 3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60" y="5070"/>
                      <a:ext cx="3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108" name="AutoShape 3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260" y="6480"/>
                      <a:ext cx="3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310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170" y="3525"/>
                    <a:ext cx="330" cy="2040"/>
                    <a:chOff x="930" y="3285"/>
                    <a:chExt cx="330" cy="2040"/>
                  </a:xfrm>
                </p:grpSpPr>
                <p:sp>
                  <p:nvSpPr>
                    <p:cNvPr id="3110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" y="3285"/>
                      <a:ext cx="330" cy="20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3111" name="AutoShape 3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930" y="4380"/>
                      <a:ext cx="3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311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810" y="3915"/>
                    <a:ext cx="360" cy="10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4800600" y="3048000"/>
                  <a:ext cx="3529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А2</a:t>
                  </a:r>
                  <a:endParaRPr lang="ru-RU" sz="1200" dirty="0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4953000" y="2743200"/>
                <a:ext cx="4171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 В4</a:t>
                </a:r>
                <a:endParaRPr lang="ru-RU" sz="1200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181600" y="335280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 С6</a:t>
              </a:r>
              <a:endParaRPr lang="ru-RU" sz="1200" dirty="0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6172200" y="3124200"/>
            <a:ext cx="725966" cy="1924050"/>
            <a:chOff x="6172200" y="3124200"/>
            <a:chExt cx="725966" cy="1924050"/>
          </a:xfrm>
        </p:grpSpPr>
        <p:sp>
          <p:nvSpPr>
            <p:cNvPr id="94" name="TextBox 93"/>
            <p:cNvSpPr txBox="1"/>
            <p:nvPr/>
          </p:nvSpPr>
          <p:spPr>
            <a:xfrm>
              <a:off x="6172200" y="31242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6248400" y="3276600"/>
              <a:ext cx="649766" cy="1771650"/>
              <a:chOff x="6248400" y="3276600"/>
              <a:chExt cx="649766" cy="17716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400800" y="32766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В1</a:t>
                </a:r>
                <a:endParaRPr lang="ru-RU" sz="1200" dirty="0"/>
              </a:p>
            </p:txBody>
          </p:sp>
          <p:grpSp>
            <p:nvGrpSpPr>
              <p:cNvPr id="97" name="Группа 96"/>
              <p:cNvGrpSpPr/>
              <p:nvPr/>
            </p:nvGrpSpPr>
            <p:grpSpPr>
              <a:xfrm>
                <a:off x="6248400" y="3352800"/>
                <a:ext cx="649766" cy="1695450"/>
                <a:chOff x="6248400" y="3352800"/>
                <a:chExt cx="649766" cy="1695450"/>
              </a:xfrm>
            </p:grpSpPr>
            <p:grpSp>
              <p:nvGrpSpPr>
                <p:cNvPr id="3113" name="Group 41"/>
                <p:cNvGrpSpPr>
                  <a:grpSpLocks/>
                </p:cNvGrpSpPr>
                <p:nvPr/>
              </p:nvGrpSpPr>
              <p:grpSpPr bwMode="auto">
                <a:xfrm>
                  <a:off x="6248400" y="3352800"/>
                  <a:ext cx="533399" cy="1695450"/>
                  <a:chOff x="2655" y="3675"/>
                  <a:chExt cx="1035" cy="2670"/>
                </a:xfrm>
              </p:grpSpPr>
              <p:sp>
                <p:nvSpPr>
                  <p:cNvPr id="311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655" y="3675"/>
                    <a:ext cx="360" cy="10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1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3930"/>
                    <a:ext cx="345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1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4950"/>
                    <a:ext cx="330" cy="139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3117" name="AutoShape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60" y="5970"/>
                    <a:ext cx="3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18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60" y="5655"/>
                    <a:ext cx="3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96" name="TextBox 95"/>
                <p:cNvSpPr txBox="1"/>
                <p:nvPr/>
              </p:nvSpPr>
              <p:spPr>
                <a:xfrm>
                  <a:off x="6553200" y="3886200"/>
                  <a:ext cx="3449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С3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101" name="Группа 100"/>
          <p:cNvGrpSpPr/>
          <p:nvPr/>
        </p:nvGrpSpPr>
        <p:grpSpPr>
          <a:xfrm>
            <a:off x="7239000" y="3886200"/>
            <a:ext cx="344966" cy="1181100"/>
            <a:chOff x="7239000" y="3886200"/>
            <a:chExt cx="344966" cy="1181100"/>
          </a:xfrm>
        </p:grpSpPr>
        <p:grpSp>
          <p:nvGrpSpPr>
            <p:cNvPr id="3119" name="Group 47"/>
            <p:cNvGrpSpPr>
              <a:grpSpLocks/>
            </p:cNvGrpSpPr>
            <p:nvPr/>
          </p:nvGrpSpPr>
          <p:grpSpPr bwMode="auto">
            <a:xfrm>
              <a:off x="7315200" y="4191000"/>
              <a:ext cx="152400" cy="876300"/>
              <a:chOff x="8625" y="4845"/>
              <a:chExt cx="360" cy="1500"/>
            </a:xfrm>
          </p:grpSpPr>
          <p:grpSp>
            <p:nvGrpSpPr>
              <p:cNvPr id="3120" name="Group 48"/>
              <p:cNvGrpSpPr>
                <a:grpSpLocks/>
              </p:cNvGrpSpPr>
              <p:nvPr/>
            </p:nvGrpSpPr>
            <p:grpSpPr bwMode="auto">
              <a:xfrm>
                <a:off x="8625" y="4845"/>
                <a:ext cx="360" cy="1500"/>
                <a:chOff x="8625" y="4845"/>
                <a:chExt cx="360" cy="1500"/>
              </a:xfrm>
            </p:grpSpPr>
            <p:sp>
              <p:nvSpPr>
                <p:cNvPr id="3121" name="Rectangle 49"/>
                <p:cNvSpPr>
                  <a:spLocks noChangeArrowheads="1"/>
                </p:cNvSpPr>
                <p:nvPr/>
              </p:nvSpPr>
              <p:spPr bwMode="auto">
                <a:xfrm>
                  <a:off x="8625" y="4845"/>
                  <a:ext cx="360" cy="15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3122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8625" y="5565"/>
                  <a:ext cx="36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123" name="AutoShape 51"/>
              <p:cNvCxnSpPr>
                <a:cxnSpLocks noChangeShapeType="1"/>
              </p:cNvCxnSpPr>
              <p:nvPr/>
            </p:nvCxnSpPr>
            <p:spPr bwMode="auto">
              <a:xfrm>
                <a:off x="8625" y="5970"/>
                <a:ext cx="3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0" name="TextBox 99"/>
            <p:cNvSpPr txBox="1"/>
            <p:nvPr/>
          </p:nvSpPr>
          <p:spPr>
            <a:xfrm>
              <a:off x="7239000" y="3886200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С3</a:t>
              </a:r>
              <a:endParaRPr lang="ru-RU" sz="1200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8077200" y="3124200"/>
            <a:ext cx="346570" cy="676275"/>
            <a:chOff x="8077200" y="3124200"/>
            <a:chExt cx="346570" cy="676275"/>
          </a:xfrm>
        </p:grpSpPr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8153400" y="3429000"/>
              <a:ext cx="219075" cy="371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077200" y="3124200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В1</a:t>
              </a:r>
              <a:endParaRPr lang="ru-RU" sz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04800" y="56388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876800" y="55626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629400"/>
            <a:ext cx="4040188" cy="457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Электрофоретические спектры и схемы сортов </a:t>
            </a:r>
            <a:r>
              <a:rPr lang="ru-RU" dirty="0" err="1" smtClean="0"/>
              <a:t>Астор</a:t>
            </a:r>
            <a:r>
              <a:rPr lang="ru-RU" dirty="0" smtClean="0"/>
              <a:t> (стандарт) и </a:t>
            </a:r>
            <a:r>
              <a:rPr lang="ru-RU" dirty="0" smtClean="0">
                <a:solidFill>
                  <a:schemeClr val="dk1"/>
                </a:solidFill>
              </a:rPr>
              <a:t>Серебристый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14400" y="533400"/>
          <a:ext cx="7239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290"/>
                <a:gridCol w="1174045"/>
                <a:gridCol w="1247422"/>
                <a:gridCol w="1247422"/>
                <a:gridCol w="1174045"/>
                <a:gridCol w="1368779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№ каталога ВИР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Сорт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Аллель по локусу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Страна</a:t>
                      </a:r>
                      <a:endParaRPr lang="ru-RU" sz="1400" dirty="0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К-11121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Серебристый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2+2+?+?+?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4+1+1+4+?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Белоруссия</a:t>
                      </a:r>
                      <a:endParaRPr lang="ru-RU" sz="14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К-14518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Slawko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2+2+2+2+2+?+?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?+2+?+4+4+?+2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3+?+1+6+?+3+?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Польша</a:t>
                      </a:r>
                      <a:endParaRPr lang="ru-RU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К-12325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FF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64-74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Канада</a:t>
                      </a: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К-14502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37-10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1+1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?+?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Великобритания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9372600" cy="838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Компонентный состав </a:t>
            </a:r>
            <a:r>
              <a:rPr lang="ru-RU" sz="1800" dirty="0" err="1" smtClean="0"/>
              <a:t>авенина</a:t>
            </a:r>
            <a:r>
              <a:rPr lang="ru-RU" sz="1800" dirty="0" smtClean="0"/>
              <a:t> сортов из Белоруссии, Польши, Канады и Великобритании</a:t>
            </a:r>
          </a:p>
          <a:p>
            <a:endParaRPr lang="ru-RU" dirty="0"/>
          </a:p>
        </p:txBody>
      </p:sp>
      <p:pic>
        <p:nvPicPr>
          <p:cNvPr id="8" name="Рисунок 7" descr="C:\Users\11\Desktop\гели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310326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1\Desktop\гели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310326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11\Desktop\гели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19400"/>
            <a:ext cx="29752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11\Desktop\гели\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667000"/>
            <a:ext cx="304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11\Desktop\гели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438400"/>
            <a:ext cx="3293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11\Desktop\гели\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438400"/>
            <a:ext cx="3293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C:\Users\11\Desktop\гели\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438400"/>
            <a:ext cx="3293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C:\Users\11\Desktop\гели\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438400"/>
            <a:ext cx="323850" cy="38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371750" y="6324599"/>
            <a:ext cx="377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Электрофоретические спектры и схемы </a:t>
            </a:r>
          </a:p>
          <a:p>
            <a:pPr algn="ctr"/>
            <a:r>
              <a:rPr lang="ru-RU" sz="1500" b="1" dirty="0" smtClean="0"/>
              <a:t>сортов </a:t>
            </a:r>
            <a:r>
              <a:rPr lang="ru-RU" sz="1500" b="1" dirty="0" err="1" smtClean="0"/>
              <a:t>Астор</a:t>
            </a:r>
            <a:r>
              <a:rPr lang="ru-RU" sz="1500" b="1" dirty="0" smtClean="0"/>
              <a:t> (стандарт) и </a:t>
            </a:r>
            <a:r>
              <a:rPr lang="en-US" sz="1500" b="1" dirty="0" err="1" smtClean="0">
                <a:solidFill>
                  <a:schemeClr val="dk1"/>
                </a:solidFill>
              </a:rPr>
              <a:t>Slawko</a:t>
            </a:r>
            <a:r>
              <a:rPr lang="ru-RU" sz="1500" b="1" dirty="0" smtClean="0">
                <a:solidFill>
                  <a:schemeClr val="dk1"/>
                </a:solidFill>
              </a:rPr>
              <a:t>.</a:t>
            </a:r>
            <a:endParaRPr lang="ru-RU" sz="1500" b="1" dirty="0" smtClean="0"/>
          </a:p>
          <a:p>
            <a:pPr algn="ctr"/>
            <a:r>
              <a:rPr lang="ru-RU" sz="1500" dirty="0" smtClean="0"/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00600" y="58674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6096000"/>
            <a:ext cx="68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Астор</a:t>
            </a:r>
            <a:endParaRPr lang="ru-RU" sz="1600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1905000" y="3124200"/>
            <a:ext cx="534236" cy="1657350"/>
            <a:chOff x="1905000" y="3124200"/>
            <a:chExt cx="534236" cy="1657350"/>
          </a:xfrm>
        </p:grpSpPr>
        <p:sp>
          <p:nvSpPr>
            <p:cNvPr id="59" name="TextBox 58"/>
            <p:cNvSpPr txBox="1"/>
            <p:nvPr/>
          </p:nvSpPr>
          <p:spPr>
            <a:xfrm>
              <a:off x="1905000" y="33528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1981200" y="3124200"/>
              <a:ext cx="458036" cy="1657350"/>
              <a:chOff x="1981200" y="3124200"/>
              <a:chExt cx="458036" cy="1657350"/>
            </a:xfrm>
          </p:grpSpPr>
          <p:grpSp>
            <p:nvGrpSpPr>
              <p:cNvPr id="4107" name="Group 11"/>
              <p:cNvGrpSpPr>
                <a:grpSpLocks/>
              </p:cNvGrpSpPr>
              <p:nvPr/>
            </p:nvGrpSpPr>
            <p:grpSpPr bwMode="auto">
              <a:xfrm>
                <a:off x="1981200" y="3352800"/>
                <a:ext cx="381000" cy="1428750"/>
                <a:chOff x="12270" y="3509"/>
                <a:chExt cx="630" cy="2250"/>
              </a:xfrm>
            </p:grpSpPr>
            <p:grpSp>
              <p:nvGrpSpPr>
                <p:cNvPr id="4108" name="Group 12"/>
                <p:cNvGrpSpPr>
                  <a:grpSpLocks/>
                </p:cNvGrpSpPr>
                <p:nvPr/>
              </p:nvGrpSpPr>
              <p:grpSpPr bwMode="auto">
                <a:xfrm>
                  <a:off x="12570" y="3509"/>
                  <a:ext cx="330" cy="2250"/>
                  <a:chOff x="2010" y="3000"/>
                  <a:chExt cx="330" cy="2250"/>
                </a:xfrm>
              </p:grpSpPr>
              <p:sp>
                <p:nvSpPr>
                  <p:cNvPr id="410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3000"/>
                    <a:ext cx="330" cy="225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4110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10" y="4260"/>
                    <a:ext cx="3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1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2270" y="3914"/>
                  <a:ext cx="300" cy="12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2057400" y="3124200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В4</a:t>
                </a:r>
                <a:endParaRPr lang="ru-RU" sz="1200" dirty="0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381000" y="3048000"/>
            <a:ext cx="802166" cy="3086100"/>
            <a:chOff x="381000" y="3048000"/>
            <a:chExt cx="802166" cy="3086100"/>
          </a:xfrm>
        </p:grpSpPr>
        <p:sp>
          <p:nvSpPr>
            <p:cNvPr id="58" name="TextBox 57"/>
            <p:cNvSpPr txBox="1"/>
            <p:nvPr/>
          </p:nvSpPr>
          <p:spPr>
            <a:xfrm>
              <a:off x="381000" y="33528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457200" y="3048000"/>
              <a:ext cx="725966" cy="3086100"/>
              <a:chOff x="457200" y="3048000"/>
              <a:chExt cx="725966" cy="308610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33400" y="3048000"/>
                <a:ext cx="4171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 В4</a:t>
                </a:r>
                <a:endParaRPr lang="ru-RU" sz="1200" dirty="0"/>
              </a:p>
            </p:txBody>
          </p:sp>
          <p:grpSp>
            <p:nvGrpSpPr>
              <p:cNvPr id="89" name="Группа 88"/>
              <p:cNvGrpSpPr/>
              <p:nvPr/>
            </p:nvGrpSpPr>
            <p:grpSpPr>
              <a:xfrm>
                <a:off x="457200" y="3352800"/>
                <a:ext cx="725966" cy="2781300"/>
                <a:chOff x="457200" y="3352800"/>
                <a:chExt cx="725966" cy="2781300"/>
              </a:xfrm>
            </p:grpSpPr>
            <p:grpSp>
              <p:nvGrpSpPr>
                <p:cNvPr id="4098" name="Group 2"/>
                <p:cNvGrpSpPr>
                  <a:grpSpLocks/>
                </p:cNvGrpSpPr>
                <p:nvPr/>
              </p:nvGrpSpPr>
              <p:grpSpPr bwMode="auto">
                <a:xfrm>
                  <a:off x="457200" y="3352800"/>
                  <a:ext cx="619125" cy="2781300"/>
                  <a:chOff x="1710" y="3000"/>
                  <a:chExt cx="975" cy="4380"/>
                </a:xfrm>
              </p:grpSpPr>
              <p:grpSp>
                <p:nvGrpSpPr>
                  <p:cNvPr id="4099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2340" y="3990"/>
                    <a:ext cx="345" cy="3390"/>
                    <a:chOff x="2340" y="3990"/>
                    <a:chExt cx="345" cy="3390"/>
                  </a:xfrm>
                </p:grpSpPr>
                <p:sp>
                  <p:nvSpPr>
                    <p:cNvPr id="4100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0" y="3990"/>
                      <a:ext cx="345" cy="339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4101" name="AutoShape 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40" y="6840"/>
                      <a:ext cx="3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02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40" y="5085"/>
                      <a:ext cx="34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410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10" y="3000"/>
                    <a:ext cx="330" cy="2250"/>
                    <a:chOff x="2010" y="3000"/>
                    <a:chExt cx="330" cy="2250"/>
                  </a:xfrm>
                </p:grpSpPr>
                <p:sp>
                  <p:nvSpPr>
                    <p:cNvPr id="410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0" y="3000"/>
                      <a:ext cx="330" cy="22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4105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010" y="4260"/>
                      <a:ext cx="33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410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10" y="3405"/>
                    <a:ext cx="300" cy="12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" name="TextBox 67"/>
                <p:cNvSpPr txBox="1"/>
                <p:nvPr/>
              </p:nvSpPr>
              <p:spPr>
                <a:xfrm>
                  <a:off x="838200" y="3733800"/>
                  <a:ext cx="3449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С6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83" name="Группа 82"/>
          <p:cNvGrpSpPr/>
          <p:nvPr/>
        </p:nvGrpSpPr>
        <p:grpSpPr>
          <a:xfrm>
            <a:off x="4800600" y="2514600"/>
            <a:ext cx="725966" cy="2990850"/>
            <a:chOff x="4800600" y="2514600"/>
            <a:chExt cx="725966" cy="2990850"/>
          </a:xfrm>
        </p:grpSpPr>
        <p:sp>
          <p:nvSpPr>
            <p:cNvPr id="61" name="TextBox 60"/>
            <p:cNvSpPr txBox="1"/>
            <p:nvPr/>
          </p:nvSpPr>
          <p:spPr>
            <a:xfrm>
              <a:off x="4800600" y="27432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4876800" y="2514600"/>
              <a:ext cx="649766" cy="2990850"/>
              <a:chOff x="4876800" y="2514600"/>
              <a:chExt cx="649766" cy="2990850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4953000" y="2514600"/>
                <a:ext cx="3818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В4</a:t>
                </a:r>
                <a:endParaRPr lang="ru-RU" sz="1200" dirty="0"/>
              </a:p>
            </p:txBody>
          </p:sp>
          <p:grpSp>
            <p:nvGrpSpPr>
              <p:cNvPr id="81" name="Группа 80"/>
              <p:cNvGrpSpPr/>
              <p:nvPr/>
            </p:nvGrpSpPr>
            <p:grpSpPr>
              <a:xfrm>
                <a:off x="4876800" y="2743200"/>
                <a:ext cx="649766" cy="2762250"/>
                <a:chOff x="4876800" y="2743200"/>
                <a:chExt cx="649766" cy="2762250"/>
              </a:xfrm>
            </p:grpSpPr>
            <p:grpSp>
              <p:nvGrpSpPr>
                <p:cNvPr id="4116" name="Group 20"/>
                <p:cNvGrpSpPr>
                  <a:grpSpLocks/>
                </p:cNvGrpSpPr>
                <p:nvPr/>
              </p:nvGrpSpPr>
              <p:grpSpPr bwMode="auto">
                <a:xfrm>
                  <a:off x="4876800" y="2743200"/>
                  <a:ext cx="552450" cy="2762250"/>
                  <a:chOff x="1785" y="2700"/>
                  <a:chExt cx="1230" cy="4350"/>
                </a:xfrm>
              </p:grpSpPr>
              <p:grpSp>
                <p:nvGrpSpPr>
                  <p:cNvPr id="411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595" y="3750"/>
                    <a:ext cx="420" cy="3300"/>
                    <a:chOff x="2355" y="3510"/>
                    <a:chExt cx="420" cy="3300"/>
                  </a:xfrm>
                </p:grpSpPr>
                <p:sp>
                  <p:nvSpPr>
                    <p:cNvPr id="411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3510"/>
                      <a:ext cx="420" cy="33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4119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55" y="4560"/>
                      <a:ext cx="420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120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355" y="6285"/>
                      <a:ext cx="420" cy="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412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175" y="2700"/>
                    <a:ext cx="420" cy="2325"/>
                    <a:chOff x="1935" y="2460"/>
                    <a:chExt cx="420" cy="2325"/>
                  </a:xfrm>
                </p:grpSpPr>
                <p:sp>
                  <p:nvSpPr>
                    <p:cNvPr id="412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5" y="2460"/>
                      <a:ext cx="420" cy="232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4123" name="AutoShape 2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935" y="3720"/>
                      <a:ext cx="4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412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785" y="3075"/>
                    <a:ext cx="390" cy="12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5181600" y="3200400"/>
                  <a:ext cx="3449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 smtClean="0"/>
                    <a:t>С6</a:t>
                  </a:r>
                  <a:endParaRPr lang="ru-RU" sz="1200" dirty="0"/>
                </a:p>
              </p:txBody>
            </p:sp>
          </p:grpSp>
        </p:grpSp>
      </p:grpSp>
      <p:grpSp>
        <p:nvGrpSpPr>
          <p:cNvPr id="84" name="Группа 83"/>
          <p:cNvGrpSpPr/>
          <p:nvPr/>
        </p:nvGrpSpPr>
        <p:grpSpPr>
          <a:xfrm>
            <a:off x="3962400" y="3505200"/>
            <a:ext cx="381836" cy="638175"/>
            <a:chOff x="3962400" y="3505200"/>
            <a:chExt cx="381836" cy="638175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038600" y="3733800"/>
              <a:ext cx="238125" cy="409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62400" y="3505200"/>
              <a:ext cx="38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 В1</a:t>
              </a:r>
              <a:endParaRPr lang="ru-RU" sz="1200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971800" y="3276600"/>
            <a:ext cx="569502" cy="1123950"/>
            <a:chOff x="2971800" y="3276600"/>
            <a:chExt cx="569502" cy="1123950"/>
          </a:xfrm>
        </p:grpSpPr>
        <p:sp>
          <p:nvSpPr>
            <p:cNvPr id="60" name="TextBox 59"/>
            <p:cNvSpPr txBox="1"/>
            <p:nvPr/>
          </p:nvSpPr>
          <p:spPr>
            <a:xfrm>
              <a:off x="2971800" y="32766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3048000" y="3505200"/>
              <a:ext cx="493302" cy="895350"/>
              <a:chOff x="3048000" y="3505200"/>
              <a:chExt cx="493302" cy="895350"/>
            </a:xfrm>
          </p:grpSpPr>
          <p:grpSp>
            <p:nvGrpSpPr>
              <p:cNvPr id="4112" name="Group 16"/>
              <p:cNvGrpSpPr>
                <a:grpSpLocks/>
              </p:cNvGrpSpPr>
              <p:nvPr/>
            </p:nvGrpSpPr>
            <p:grpSpPr bwMode="auto">
              <a:xfrm>
                <a:off x="3048000" y="3581400"/>
                <a:ext cx="381000" cy="819150"/>
                <a:chOff x="8820" y="3839"/>
                <a:chExt cx="675" cy="1290"/>
              </a:xfrm>
            </p:grpSpPr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8820" y="3839"/>
                  <a:ext cx="300" cy="12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9120" y="4125"/>
                  <a:ext cx="375" cy="6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3124200" y="3505200"/>
                <a:ext cx="4171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  В1</a:t>
                </a:r>
                <a:endParaRPr lang="ru-RU" sz="1200" dirty="0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8305800" y="2743200"/>
            <a:ext cx="573566" cy="2724150"/>
            <a:chOff x="8305800" y="2743200"/>
            <a:chExt cx="573566" cy="2724150"/>
          </a:xfrm>
        </p:grpSpPr>
        <p:sp>
          <p:nvSpPr>
            <p:cNvPr id="64" name="TextBox 63"/>
            <p:cNvSpPr txBox="1"/>
            <p:nvPr/>
          </p:nvSpPr>
          <p:spPr>
            <a:xfrm>
              <a:off x="8305800" y="27432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382001" y="3048000"/>
              <a:ext cx="497365" cy="2419350"/>
              <a:chOff x="8382001" y="3048000"/>
              <a:chExt cx="497365" cy="2419350"/>
            </a:xfrm>
          </p:grpSpPr>
          <p:grpSp>
            <p:nvGrpSpPr>
              <p:cNvPr id="4133" name="Group 37"/>
              <p:cNvGrpSpPr>
                <a:grpSpLocks/>
              </p:cNvGrpSpPr>
              <p:nvPr/>
            </p:nvGrpSpPr>
            <p:grpSpPr bwMode="auto">
              <a:xfrm>
                <a:off x="8382001" y="3048000"/>
                <a:ext cx="380999" cy="2419350"/>
                <a:chOff x="7485" y="1800"/>
                <a:chExt cx="795" cy="3810"/>
              </a:xfrm>
            </p:grpSpPr>
            <p:sp>
              <p:nvSpPr>
                <p:cNvPr id="4134" name="Rectangle 38"/>
                <p:cNvSpPr>
                  <a:spLocks noChangeArrowheads="1"/>
                </p:cNvSpPr>
                <p:nvPr/>
              </p:nvSpPr>
              <p:spPr bwMode="auto">
                <a:xfrm>
                  <a:off x="7485" y="1800"/>
                  <a:ext cx="390" cy="12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5" name="Rectangle 39"/>
                <p:cNvSpPr>
                  <a:spLocks noChangeArrowheads="1"/>
                </p:cNvSpPr>
                <p:nvPr/>
              </p:nvSpPr>
              <p:spPr bwMode="auto">
                <a:xfrm>
                  <a:off x="7875" y="2475"/>
                  <a:ext cx="405" cy="31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cxnSp>
              <p:nvCxnSpPr>
                <p:cNvPr id="4136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7875" y="5070"/>
                  <a:ext cx="4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7" name="AutoShape 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7875" y="3465"/>
                  <a:ext cx="4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8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7875" y="3000"/>
                  <a:ext cx="4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8534400" y="32004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С1</a:t>
                </a:r>
                <a:endParaRPr lang="ru-RU" sz="1200" dirty="0"/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6324600" y="2743200"/>
            <a:ext cx="573566" cy="2228850"/>
            <a:chOff x="6324600" y="2743200"/>
            <a:chExt cx="573566" cy="2228850"/>
          </a:xfrm>
        </p:grpSpPr>
        <p:sp>
          <p:nvSpPr>
            <p:cNvPr id="62" name="TextBox 61"/>
            <p:cNvSpPr txBox="1"/>
            <p:nvPr/>
          </p:nvSpPr>
          <p:spPr>
            <a:xfrm>
              <a:off x="6324600" y="27432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6400800" y="2971800"/>
              <a:ext cx="497366" cy="2000250"/>
              <a:chOff x="6400800" y="2971800"/>
              <a:chExt cx="497366" cy="2000250"/>
            </a:xfrm>
          </p:grpSpPr>
          <p:grpSp>
            <p:nvGrpSpPr>
              <p:cNvPr id="4125" name="Group 29"/>
              <p:cNvGrpSpPr>
                <a:grpSpLocks/>
              </p:cNvGrpSpPr>
              <p:nvPr/>
            </p:nvGrpSpPr>
            <p:grpSpPr bwMode="auto">
              <a:xfrm>
                <a:off x="6400800" y="2971800"/>
                <a:ext cx="381000" cy="2000250"/>
                <a:chOff x="15420" y="2970"/>
                <a:chExt cx="825" cy="3150"/>
              </a:xfrm>
            </p:grpSpPr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15420" y="2970"/>
                  <a:ext cx="390" cy="12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15810" y="4245"/>
                  <a:ext cx="435" cy="18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4128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15810" y="5220"/>
                  <a:ext cx="43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29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15810" y="5625"/>
                  <a:ext cx="43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73" name="TextBox 72"/>
              <p:cNvSpPr txBox="1"/>
              <p:nvPr/>
            </p:nvSpPr>
            <p:spPr>
              <a:xfrm>
                <a:off x="6553200" y="35052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С3</a:t>
                </a:r>
                <a:endParaRPr lang="ru-RU" sz="1200" dirty="0"/>
              </a:p>
            </p:txBody>
          </p:sp>
        </p:grpSp>
      </p:grpSp>
      <p:grpSp>
        <p:nvGrpSpPr>
          <p:cNvPr id="78" name="Группа 77"/>
          <p:cNvGrpSpPr/>
          <p:nvPr/>
        </p:nvGrpSpPr>
        <p:grpSpPr>
          <a:xfrm>
            <a:off x="7315200" y="2667000"/>
            <a:ext cx="575170" cy="1114425"/>
            <a:chOff x="7315200" y="2667000"/>
            <a:chExt cx="575170" cy="1114425"/>
          </a:xfrm>
        </p:grpSpPr>
        <p:sp>
          <p:nvSpPr>
            <p:cNvPr id="63" name="TextBox 62"/>
            <p:cNvSpPr txBox="1"/>
            <p:nvPr/>
          </p:nvSpPr>
          <p:spPr>
            <a:xfrm>
              <a:off x="7315200" y="2667000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А2</a:t>
              </a:r>
              <a:endParaRPr lang="ru-RU" sz="1200" dirty="0"/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7391400" y="2895600"/>
              <a:ext cx="498970" cy="885825"/>
              <a:chOff x="7391400" y="2895600"/>
              <a:chExt cx="498970" cy="885825"/>
            </a:xfrm>
          </p:grpSpPr>
          <p:grpSp>
            <p:nvGrpSpPr>
              <p:cNvPr id="4130" name="Group 34"/>
              <p:cNvGrpSpPr>
                <a:grpSpLocks/>
              </p:cNvGrpSpPr>
              <p:nvPr/>
            </p:nvGrpSpPr>
            <p:grpSpPr bwMode="auto">
              <a:xfrm>
                <a:off x="7391400" y="2971800"/>
                <a:ext cx="381000" cy="809625"/>
                <a:chOff x="12270" y="2910"/>
                <a:chExt cx="810" cy="1275"/>
              </a:xfrm>
            </p:grpSpPr>
            <p:sp>
              <p:nvSpPr>
                <p:cNvPr id="4131" name="Rectangle 35"/>
                <p:cNvSpPr>
                  <a:spLocks noChangeArrowheads="1"/>
                </p:cNvSpPr>
                <p:nvPr/>
              </p:nvSpPr>
              <p:spPr bwMode="auto">
                <a:xfrm>
                  <a:off x="12270" y="2910"/>
                  <a:ext cx="390" cy="12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2" name="Rectangle 36"/>
                <p:cNvSpPr>
                  <a:spLocks noChangeArrowheads="1"/>
                </p:cNvSpPr>
                <p:nvPr/>
              </p:nvSpPr>
              <p:spPr bwMode="auto">
                <a:xfrm>
                  <a:off x="12660" y="3165"/>
                  <a:ext cx="420" cy="1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7543800" y="2895600"/>
                <a:ext cx="346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/>
                  <a:t>В1</a:t>
                </a:r>
                <a:endParaRPr lang="ru-RU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1051</Words>
  <Application>Microsoft Office PowerPoint</Application>
  <PresentationFormat>Экран (4:3)</PresentationFormat>
  <Paragraphs>365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ИЗУЧЕНИЕ ПОЛИМОРФИЗМА АВЕНИНА СОРТОВ ОВСА ПОСЕВНОГО (AVENA SATIVA L.) В ТЮМЕНСКОЙ ОБЛАСТИ </vt:lpstr>
      <vt:lpstr>Слайд 2</vt:lpstr>
      <vt:lpstr>Слайд 3</vt:lpstr>
      <vt:lpstr>Слайд 4</vt:lpstr>
      <vt:lpstr>У 29 сортов число биотипов изменялось от 2 до 7 </vt:lpstr>
      <vt:lpstr>Слайд 6</vt:lpstr>
      <vt:lpstr>Слайд 7</vt:lpstr>
      <vt:lpstr>Слайд 8</vt:lpstr>
      <vt:lpstr>Слайд 9</vt:lpstr>
      <vt:lpstr>Компонентный состав авенина сортов из России</vt:lpstr>
      <vt:lpstr>Среди российских сортов наибольшее число биотипов по авенину имели Фобос и Спринт 2 (7). </vt:lpstr>
      <vt:lpstr>Компонентный состав авенина сортов из России</vt:lpstr>
      <vt:lpstr>Выводы:</vt:lpstr>
      <vt:lpstr>Спасибо за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11</cp:lastModifiedBy>
  <cp:revision>194</cp:revision>
  <dcterms:created xsi:type="dcterms:W3CDTF">2006-08-16T00:00:00Z</dcterms:created>
  <dcterms:modified xsi:type="dcterms:W3CDTF">2013-06-29T06:23:29Z</dcterms:modified>
</cp:coreProperties>
</file>