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32"/>
  </p:notesMasterIdLst>
  <p:sldIdLst>
    <p:sldId id="318" r:id="rId2"/>
    <p:sldId id="270" r:id="rId3"/>
    <p:sldId id="273" r:id="rId4"/>
    <p:sldId id="297" r:id="rId5"/>
    <p:sldId id="314" r:id="rId6"/>
    <p:sldId id="323" r:id="rId7"/>
    <p:sldId id="274" r:id="rId8"/>
    <p:sldId id="322" r:id="rId9"/>
    <p:sldId id="321" r:id="rId10"/>
    <p:sldId id="325" r:id="rId11"/>
    <p:sldId id="326" r:id="rId12"/>
    <p:sldId id="324" r:id="rId13"/>
    <p:sldId id="300" r:id="rId14"/>
    <p:sldId id="301" r:id="rId15"/>
    <p:sldId id="302" r:id="rId16"/>
    <p:sldId id="337" r:id="rId17"/>
    <p:sldId id="327" r:id="rId18"/>
    <p:sldId id="332" r:id="rId19"/>
    <p:sldId id="328" r:id="rId20"/>
    <p:sldId id="330" r:id="rId21"/>
    <p:sldId id="338" r:id="rId22"/>
    <p:sldId id="336" r:id="rId23"/>
    <p:sldId id="317" r:id="rId24"/>
    <p:sldId id="316" r:id="rId25"/>
    <p:sldId id="335" r:id="rId26"/>
    <p:sldId id="339" r:id="rId27"/>
    <p:sldId id="260" r:id="rId28"/>
    <p:sldId id="315" r:id="rId29"/>
    <p:sldId id="293" r:id="rId30"/>
    <p:sldId id="310" r:id="rId3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717" autoAdjust="0"/>
  </p:normalViewPr>
  <p:slideViewPr>
    <p:cSldViewPr>
      <p:cViewPr>
        <p:scale>
          <a:sx n="100" d="100"/>
          <a:sy n="100" d="100"/>
        </p:scale>
        <p:origin x="-270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0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380"/>
    </p:cViewPr>
  </p:sorterViewPr>
  <p:notesViewPr>
    <p:cSldViewPr>
      <p:cViewPr varScale="1">
        <p:scale>
          <a:sx n="82" d="100"/>
          <a:sy n="82" d="100"/>
        </p:scale>
        <p:origin x="-201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autoTitleDeleted val="1"/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1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2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3"/>
            <c:spPr>
              <a:solidFill>
                <a:srgbClr val="FF0066"/>
              </a:solidFill>
            </c:spPr>
          </c:dPt>
          <c:cat>
            <c:strRef>
              <c:f>Лист1!$A$2:$A$15</c:f>
              <c:strCache>
                <c:ptCount val="14"/>
                <c:pt idx="0">
                  <c:v>СЛ-2019waxy</c:v>
                </c:pt>
                <c:pt idx="1">
                  <c:v>СЛ-2020waxy</c:v>
                </c:pt>
                <c:pt idx="2">
                  <c:v>СЛ-2021waxy</c:v>
                </c:pt>
                <c:pt idx="3">
                  <c:v>СЛ-2022waxy</c:v>
                </c:pt>
                <c:pt idx="4">
                  <c:v>СЛ-2023waxy</c:v>
                </c:pt>
                <c:pt idx="5">
                  <c:v>СЛ-2024waxy</c:v>
                </c:pt>
                <c:pt idx="6">
                  <c:v>СЛ-2028waxy</c:v>
                </c:pt>
                <c:pt idx="7">
                  <c:v>СЛ-2029waxy</c:v>
                </c:pt>
                <c:pt idx="8">
                  <c:v>СЛ-2030waxy</c:v>
                </c:pt>
                <c:pt idx="9">
                  <c:v>СЛ-2031waxy</c:v>
                </c:pt>
                <c:pt idx="10">
                  <c:v>СЛ-2083</c:v>
                </c:pt>
                <c:pt idx="11">
                  <c:v>СЛ-2096</c:v>
                </c:pt>
                <c:pt idx="12">
                  <c:v>Сорт Ахиллес</c:v>
                </c:pt>
                <c:pt idx="13">
                  <c:v>Сорт Командор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8.3800000000000008</c:v>
                </c:pt>
                <c:pt idx="1">
                  <c:v>8.18</c:v>
                </c:pt>
                <c:pt idx="2">
                  <c:v>7.9300000000000024</c:v>
                </c:pt>
                <c:pt idx="3">
                  <c:v>7.99</c:v>
                </c:pt>
                <c:pt idx="4">
                  <c:v>8.33</c:v>
                </c:pt>
                <c:pt idx="5">
                  <c:v>7.85</c:v>
                </c:pt>
                <c:pt idx="6">
                  <c:v>8.3500000000000068</c:v>
                </c:pt>
                <c:pt idx="7">
                  <c:v>8.66</c:v>
                </c:pt>
                <c:pt idx="8">
                  <c:v>7.46</c:v>
                </c:pt>
                <c:pt idx="9">
                  <c:v>7.76</c:v>
                </c:pt>
                <c:pt idx="10">
                  <c:v>6.37</c:v>
                </c:pt>
                <c:pt idx="11">
                  <c:v>5.1099999999999985</c:v>
                </c:pt>
                <c:pt idx="12">
                  <c:v>6.57</c:v>
                </c:pt>
                <c:pt idx="13">
                  <c:v>5.34</c:v>
                </c:pt>
              </c:numCache>
            </c:numRef>
          </c:val>
        </c:ser>
        <c:shape val="box"/>
        <c:axId val="84085376"/>
        <c:axId val="84114432"/>
        <c:axId val="84109952"/>
      </c:bar3DChart>
      <c:catAx>
        <c:axId val="84085376"/>
        <c:scaling>
          <c:orientation val="minMax"/>
        </c:scaling>
        <c:axPos val="b"/>
        <c:tickLblPos val="nextTo"/>
        <c:crossAx val="84114432"/>
        <c:crosses val="autoZero"/>
        <c:auto val="1"/>
        <c:lblAlgn val="ctr"/>
        <c:lblOffset val="100"/>
      </c:catAx>
      <c:valAx>
        <c:axId val="84114432"/>
        <c:scaling>
          <c:orientation val="minMax"/>
          <c:max val="9"/>
          <c:min val="2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l-GR" sz="1600" dirty="0" smtClean="0">
                    <a:latin typeface="Arial" pitchFamily="34" charset="0"/>
                    <a:cs typeface="Arial" pitchFamily="34" charset="0"/>
                  </a:rPr>
                  <a:t>β</a:t>
                </a:r>
                <a:r>
                  <a:rPr lang="uk-UA" sz="1600" dirty="0" err="1" smtClean="0">
                    <a:latin typeface="Arial" pitchFamily="34" charset="0"/>
                    <a:cs typeface="Arial" pitchFamily="34" charset="0"/>
                  </a:rPr>
                  <a:t>-глюкан</a:t>
                </a:r>
                <a:r>
                  <a:rPr lang="ru-RU" sz="1600" dirty="0" err="1" smtClean="0">
                    <a:latin typeface="Arial" pitchFamily="34" charset="0"/>
                    <a:cs typeface="Arial" pitchFamily="34" charset="0"/>
                  </a:rPr>
                  <a:t>ы</a:t>
                </a:r>
                <a:r>
                  <a:rPr lang="ru-RU" sz="1600" dirty="0" smtClean="0">
                    <a:latin typeface="Arial" pitchFamily="34" charset="0"/>
                    <a:cs typeface="Arial" pitchFamily="34" charset="0"/>
                  </a:rPr>
                  <a:t>, %</a:t>
                </a:r>
                <a:endParaRPr lang="uk-UA" sz="1600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2.3937699732709442E-2"/>
              <c:y val="0.24242904245451891"/>
            </c:manualLayout>
          </c:layout>
        </c:title>
        <c:numFmt formatCode="General" sourceLinked="1"/>
        <c:tickLblPos val="nextTo"/>
        <c:crossAx val="84085376"/>
        <c:crosses val="autoZero"/>
        <c:crossBetween val="between"/>
        <c:majorUnit val="2"/>
        <c:minorUnit val="0.4"/>
      </c:valAx>
      <c:serAx>
        <c:axId val="84109952"/>
        <c:scaling>
          <c:orientation val="minMax"/>
        </c:scaling>
        <c:delete val="1"/>
        <c:axPos val="b"/>
        <c:tickLblPos val="none"/>
        <c:crossAx val="84114432"/>
        <c:crosses val="autoZero"/>
      </c:serAx>
    </c:plotArea>
    <c:plotVisOnly val="1"/>
  </c:chart>
  <c:txPr>
    <a:bodyPr/>
    <a:lstStyle/>
    <a:p>
      <a:pPr>
        <a:defRPr sz="1800"/>
      </a:pPr>
      <a:endParaRPr lang="uk-UA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autoTitleDeleted val="1"/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1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2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3"/>
            <c:spPr>
              <a:solidFill>
                <a:srgbClr val="FF0066"/>
              </a:solidFill>
            </c:spPr>
          </c:dPt>
          <c:cat>
            <c:strRef>
              <c:f>Лист1!$A$2:$A$15</c:f>
              <c:strCache>
                <c:ptCount val="14"/>
                <c:pt idx="0">
                  <c:v>СЛ-2019waxy</c:v>
                </c:pt>
                <c:pt idx="1">
                  <c:v>СЛ-2020waxy</c:v>
                </c:pt>
                <c:pt idx="2">
                  <c:v>СЛ-2021waxy</c:v>
                </c:pt>
                <c:pt idx="3">
                  <c:v>СЛ-2022waxy</c:v>
                </c:pt>
                <c:pt idx="4">
                  <c:v>СЛ-2023waxy</c:v>
                </c:pt>
                <c:pt idx="5">
                  <c:v>СЛ-2024waxy</c:v>
                </c:pt>
                <c:pt idx="6">
                  <c:v>СЛ-2028waxy</c:v>
                </c:pt>
                <c:pt idx="7">
                  <c:v>СЛ-2029waxy</c:v>
                </c:pt>
                <c:pt idx="8">
                  <c:v>СЛ-2030waxy</c:v>
                </c:pt>
                <c:pt idx="9">
                  <c:v>СЛ-2031waxy</c:v>
                </c:pt>
                <c:pt idx="10">
                  <c:v>СЛ-2083</c:v>
                </c:pt>
                <c:pt idx="11">
                  <c:v>СЛ-2096</c:v>
                </c:pt>
                <c:pt idx="12">
                  <c:v>Сорт Ахиллес</c:v>
                </c:pt>
                <c:pt idx="13">
                  <c:v>Сорт Командор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17.649999999999999</c:v>
                </c:pt>
                <c:pt idx="1">
                  <c:v>17.239999999999988</c:v>
                </c:pt>
                <c:pt idx="2">
                  <c:v>17.14</c:v>
                </c:pt>
                <c:pt idx="3">
                  <c:v>17.959999999999987</c:v>
                </c:pt>
                <c:pt idx="4">
                  <c:v>17.72</c:v>
                </c:pt>
                <c:pt idx="5">
                  <c:v>17.64</c:v>
                </c:pt>
                <c:pt idx="6">
                  <c:v>17.75</c:v>
                </c:pt>
                <c:pt idx="7">
                  <c:v>17.73</c:v>
                </c:pt>
                <c:pt idx="8">
                  <c:v>17.82</c:v>
                </c:pt>
                <c:pt idx="9">
                  <c:v>17.36</c:v>
                </c:pt>
                <c:pt idx="10">
                  <c:v>18.32</c:v>
                </c:pt>
                <c:pt idx="11">
                  <c:v>18.97</c:v>
                </c:pt>
                <c:pt idx="12">
                  <c:v>21.06</c:v>
                </c:pt>
                <c:pt idx="13">
                  <c:v>14.52</c:v>
                </c:pt>
              </c:numCache>
            </c:numRef>
          </c:val>
        </c:ser>
        <c:shape val="box"/>
        <c:axId val="116987392"/>
        <c:axId val="116988928"/>
        <c:axId val="114537344"/>
      </c:bar3DChart>
      <c:catAx>
        <c:axId val="116987392"/>
        <c:scaling>
          <c:orientation val="minMax"/>
        </c:scaling>
        <c:axPos val="b"/>
        <c:tickLblPos val="nextTo"/>
        <c:crossAx val="116988928"/>
        <c:crosses val="autoZero"/>
        <c:auto val="1"/>
        <c:lblAlgn val="ctr"/>
        <c:lblOffset val="100"/>
      </c:catAx>
      <c:valAx>
        <c:axId val="116988928"/>
        <c:scaling>
          <c:orientation val="minMax"/>
          <c:max val="22"/>
          <c:min val="1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1600" noProof="0" dirty="0" smtClean="0">
                    <a:latin typeface="Arial" pitchFamily="34" charset="0"/>
                    <a:cs typeface="Arial" pitchFamily="34" charset="0"/>
                  </a:rPr>
                  <a:t>Белок,</a:t>
                </a:r>
                <a:r>
                  <a:rPr lang="uk-UA" sz="1600" dirty="0" smtClean="0">
                    <a:latin typeface="Arial" pitchFamily="34" charset="0"/>
                    <a:cs typeface="Arial" pitchFamily="34" charset="0"/>
                  </a:rPr>
                  <a:t> %</a:t>
                </a:r>
                <a:endParaRPr lang="uk-UA" sz="1600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2.7202451361613415E-2"/>
              <c:y val="0.25762956337260612"/>
            </c:manualLayout>
          </c:layout>
        </c:title>
        <c:numFmt formatCode="General" sourceLinked="1"/>
        <c:tickLblPos val="nextTo"/>
        <c:crossAx val="116987392"/>
        <c:crosses val="autoZero"/>
        <c:crossBetween val="between"/>
        <c:majorUnit val="2"/>
      </c:valAx>
      <c:serAx>
        <c:axId val="114537344"/>
        <c:scaling>
          <c:orientation val="minMax"/>
        </c:scaling>
        <c:delete val="1"/>
        <c:axPos val="b"/>
        <c:tickLblPos val="none"/>
        <c:crossAx val="116988928"/>
        <c:crosses val="autoZero"/>
      </c:serAx>
    </c:plotArea>
    <c:plotVisOnly val="1"/>
  </c:chart>
  <c:txPr>
    <a:bodyPr/>
    <a:lstStyle/>
    <a:p>
      <a:pPr>
        <a:defRPr sz="1800"/>
      </a:pPr>
      <a:endParaRPr lang="uk-UA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0.10829755475198159"/>
          <c:y val="2.5812116583135456E-2"/>
          <c:w val="0.88174611423103522"/>
          <c:h val="0.7141431497542875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1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2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3"/>
            <c:spPr>
              <a:solidFill>
                <a:srgbClr val="FF0066"/>
              </a:solidFill>
            </c:spPr>
          </c:dPt>
          <c:cat>
            <c:strRef>
              <c:f>Лист1!$A$2:$A$15</c:f>
              <c:strCache>
                <c:ptCount val="14"/>
                <c:pt idx="0">
                  <c:v>СЛ-2019waxy</c:v>
                </c:pt>
                <c:pt idx="1">
                  <c:v>СЛ-2020waxy</c:v>
                </c:pt>
                <c:pt idx="2">
                  <c:v>СЛ-2021waxy</c:v>
                </c:pt>
                <c:pt idx="3">
                  <c:v>СЛ-2022waxy</c:v>
                </c:pt>
                <c:pt idx="4">
                  <c:v>СЛ-2023waxy</c:v>
                </c:pt>
                <c:pt idx="5">
                  <c:v>СЛ-2024waxy</c:v>
                </c:pt>
                <c:pt idx="6">
                  <c:v>СЛ-2028waxy</c:v>
                </c:pt>
                <c:pt idx="7">
                  <c:v>СЛ-2029waxy</c:v>
                </c:pt>
                <c:pt idx="8">
                  <c:v>СЛ-2030waxy</c:v>
                </c:pt>
                <c:pt idx="9">
                  <c:v>СЛ-2031waxy</c:v>
                </c:pt>
                <c:pt idx="10">
                  <c:v>СЛ-2083</c:v>
                </c:pt>
                <c:pt idx="11">
                  <c:v>СЛ-2096</c:v>
                </c:pt>
                <c:pt idx="12">
                  <c:v>Сорт Ахиллес</c:v>
                </c:pt>
                <c:pt idx="13">
                  <c:v>Сорт Командор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3.24</c:v>
                </c:pt>
                <c:pt idx="1">
                  <c:v>2.7600000000000002</c:v>
                </c:pt>
                <c:pt idx="2">
                  <c:v>2.72</c:v>
                </c:pt>
                <c:pt idx="3">
                  <c:v>2.92</c:v>
                </c:pt>
                <c:pt idx="4">
                  <c:v>2.73</c:v>
                </c:pt>
                <c:pt idx="5">
                  <c:v>2.82</c:v>
                </c:pt>
                <c:pt idx="6">
                  <c:v>2.65</c:v>
                </c:pt>
                <c:pt idx="7">
                  <c:v>2.65</c:v>
                </c:pt>
                <c:pt idx="8">
                  <c:v>2.67</c:v>
                </c:pt>
                <c:pt idx="9">
                  <c:v>2.92</c:v>
                </c:pt>
                <c:pt idx="10">
                  <c:v>2.61</c:v>
                </c:pt>
                <c:pt idx="11">
                  <c:v>2.4099999999999997</c:v>
                </c:pt>
                <c:pt idx="12">
                  <c:v>2.52</c:v>
                </c:pt>
                <c:pt idx="13">
                  <c:v>2.3699999999999997</c:v>
                </c:pt>
              </c:numCache>
            </c:numRef>
          </c:val>
        </c:ser>
        <c:shape val="box"/>
        <c:axId val="114777088"/>
        <c:axId val="116921088"/>
        <c:axId val="114526400"/>
      </c:bar3DChart>
      <c:catAx>
        <c:axId val="114777088"/>
        <c:scaling>
          <c:orientation val="minMax"/>
        </c:scaling>
        <c:axPos val="b"/>
        <c:tickLblPos val="nextTo"/>
        <c:crossAx val="116921088"/>
        <c:crosses val="autoZero"/>
        <c:auto val="1"/>
        <c:lblAlgn val="ctr"/>
        <c:lblOffset val="100"/>
      </c:catAx>
      <c:valAx>
        <c:axId val="116921088"/>
        <c:scaling>
          <c:orientation val="minMax"/>
          <c:min val="1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1600" baseline="0" noProof="0" dirty="0" smtClean="0">
                    <a:latin typeface="Arial" pitchFamily="34" charset="0"/>
                    <a:cs typeface="Arial" pitchFamily="34" charset="0"/>
                  </a:rPr>
                  <a:t>Масла, %</a:t>
                </a:r>
                <a:endParaRPr lang="ru-RU" sz="1600" noProof="0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2.7204493618356206E-2"/>
              <c:y val="0.25603589168321028"/>
            </c:manualLayout>
          </c:layout>
        </c:title>
        <c:numFmt formatCode="General" sourceLinked="1"/>
        <c:tickLblPos val="nextTo"/>
        <c:crossAx val="114777088"/>
        <c:crosses val="autoZero"/>
        <c:crossBetween val="between"/>
      </c:valAx>
      <c:serAx>
        <c:axId val="114526400"/>
        <c:scaling>
          <c:orientation val="minMax"/>
        </c:scaling>
        <c:delete val="1"/>
        <c:axPos val="b"/>
        <c:tickLblPos val="none"/>
        <c:crossAx val="116921088"/>
        <c:crosses val="autoZero"/>
      </c:serAx>
    </c:plotArea>
    <c:plotVisOnly val="1"/>
  </c:chart>
  <c:txPr>
    <a:bodyPr/>
    <a:lstStyle/>
    <a:p>
      <a:pPr>
        <a:defRPr sz="1800"/>
      </a:pPr>
      <a:endParaRPr lang="uk-UA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autoTitleDeleted val="1"/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1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2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3"/>
            <c:spPr>
              <a:solidFill>
                <a:srgbClr val="FF0066"/>
              </a:solidFill>
            </c:spPr>
          </c:dPt>
          <c:cat>
            <c:strRef>
              <c:f>Лист1!$A$2:$A$15</c:f>
              <c:strCache>
                <c:ptCount val="14"/>
                <c:pt idx="0">
                  <c:v>СЛ-2019waxy</c:v>
                </c:pt>
                <c:pt idx="1">
                  <c:v>СЛ-2020waxy</c:v>
                </c:pt>
                <c:pt idx="2">
                  <c:v>СЛ-2021waxy</c:v>
                </c:pt>
                <c:pt idx="3">
                  <c:v>СЛ-2022waxy</c:v>
                </c:pt>
                <c:pt idx="4">
                  <c:v>СЛ-2023waxy</c:v>
                </c:pt>
                <c:pt idx="5">
                  <c:v>СЛ-2024waxy</c:v>
                </c:pt>
                <c:pt idx="6">
                  <c:v>СЛ-2028waxy</c:v>
                </c:pt>
                <c:pt idx="7">
                  <c:v>СЛ-2029waxy</c:v>
                </c:pt>
                <c:pt idx="8">
                  <c:v>СЛ-2030waxy</c:v>
                </c:pt>
                <c:pt idx="9">
                  <c:v>СЛ-2031waxy</c:v>
                </c:pt>
                <c:pt idx="10">
                  <c:v>СЛ-2083</c:v>
                </c:pt>
                <c:pt idx="11">
                  <c:v>СЛ-2096</c:v>
                </c:pt>
                <c:pt idx="12">
                  <c:v>Сорт Ахиллес</c:v>
                </c:pt>
                <c:pt idx="13">
                  <c:v>Сорт Командор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92.4</c:v>
                </c:pt>
                <c:pt idx="1">
                  <c:v>82.8</c:v>
                </c:pt>
                <c:pt idx="2">
                  <c:v>87.6</c:v>
                </c:pt>
                <c:pt idx="3">
                  <c:v>91.3</c:v>
                </c:pt>
                <c:pt idx="4">
                  <c:v>90.2</c:v>
                </c:pt>
                <c:pt idx="5">
                  <c:v>88.7</c:v>
                </c:pt>
                <c:pt idx="6">
                  <c:v>83.7</c:v>
                </c:pt>
                <c:pt idx="7">
                  <c:v>98.3</c:v>
                </c:pt>
                <c:pt idx="8">
                  <c:v>105.1</c:v>
                </c:pt>
                <c:pt idx="9">
                  <c:v>107.2</c:v>
                </c:pt>
                <c:pt idx="10">
                  <c:v>115.3</c:v>
                </c:pt>
                <c:pt idx="11">
                  <c:v>114.2</c:v>
                </c:pt>
                <c:pt idx="12">
                  <c:v>100.4</c:v>
                </c:pt>
                <c:pt idx="13">
                  <c:v>100</c:v>
                </c:pt>
              </c:numCache>
            </c:numRef>
          </c:val>
        </c:ser>
        <c:shape val="box"/>
        <c:axId val="116978816"/>
        <c:axId val="116980352"/>
        <c:axId val="114539136"/>
      </c:bar3DChart>
      <c:catAx>
        <c:axId val="116978816"/>
        <c:scaling>
          <c:orientation val="minMax"/>
        </c:scaling>
        <c:axPos val="b"/>
        <c:tickLblPos val="nextTo"/>
        <c:crossAx val="116980352"/>
        <c:crosses val="autoZero"/>
        <c:auto val="1"/>
        <c:lblAlgn val="ctr"/>
        <c:lblOffset val="100"/>
      </c:catAx>
      <c:valAx>
        <c:axId val="116980352"/>
        <c:scaling>
          <c:orientation val="minMax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1600" noProof="0" dirty="0" smtClean="0">
                    <a:latin typeface="Arial" pitchFamily="34" charset="0"/>
                    <a:cs typeface="Arial" pitchFamily="34" charset="0"/>
                  </a:rPr>
                  <a:t>Урожайность, %</a:t>
                </a:r>
                <a:endParaRPr lang="ru-RU" sz="1600" noProof="0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2.7168277598785352E-2"/>
              <c:y val="0.25580057848146581"/>
            </c:manualLayout>
          </c:layout>
        </c:title>
        <c:numFmt formatCode="General" sourceLinked="1"/>
        <c:tickLblPos val="nextTo"/>
        <c:crossAx val="116978816"/>
        <c:crosses val="autoZero"/>
        <c:crossBetween val="between"/>
        <c:majorUnit val="20"/>
      </c:valAx>
      <c:serAx>
        <c:axId val="114539136"/>
        <c:scaling>
          <c:orientation val="minMax"/>
        </c:scaling>
        <c:delete val="1"/>
        <c:axPos val="b"/>
        <c:tickLblPos val="none"/>
        <c:crossAx val="116980352"/>
        <c:crosses val="autoZero"/>
      </c:serAx>
    </c:plotArea>
    <c:plotVisOnly val="1"/>
  </c:chart>
  <c:txPr>
    <a:bodyPr/>
    <a:lstStyle/>
    <a:p>
      <a:pPr>
        <a:defRPr sz="1800"/>
      </a:pPr>
      <a:endParaRPr lang="uk-UA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autoTitleDeleted val="1"/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1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2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3"/>
            <c:spPr>
              <a:solidFill>
                <a:srgbClr val="FF0066"/>
              </a:solidFill>
            </c:spPr>
          </c:dPt>
          <c:dPt>
            <c:idx val="14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cat>
            <c:strRef>
              <c:f>Лист1!$A$2:$A$16</c:f>
              <c:strCache>
                <c:ptCount val="15"/>
                <c:pt idx="0">
                  <c:v>СЛ-2019 waxy</c:v>
                </c:pt>
                <c:pt idx="1">
                  <c:v>СЛ-2020 waxy</c:v>
                </c:pt>
                <c:pt idx="2">
                  <c:v>СЛ-2021 waxy</c:v>
                </c:pt>
                <c:pt idx="3">
                  <c:v>СЛ-2022 waxy</c:v>
                </c:pt>
                <c:pt idx="4">
                  <c:v>СЛ-2023 waxy</c:v>
                </c:pt>
                <c:pt idx="5">
                  <c:v>СЛ-2024 waxy</c:v>
                </c:pt>
                <c:pt idx="6">
                  <c:v>СЛ-2028 waxy</c:v>
                </c:pt>
                <c:pt idx="7">
                  <c:v>СЛ-2029 waxy</c:v>
                </c:pt>
                <c:pt idx="8">
                  <c:v>СЛ-2030 waxy</c:v>
                </c:pt>
                <c:pt idx="9">
                  <c:v>СЛ-2031 waxy</c:v>
                </c:pt>
                <c:pt idx="10">
                  <c:v>СЛ-2079</c:v>
                </c:pt>
                <c:pt idx="11">
                  <c:v>СЛ-2083</c:v>
                </c:pt>
                <c:pt idx="12">
                  <c:v>Сорт Ахіллес</c:v>
                </c:pt>
                <c:pt idx="13">
                  <c:v>Крупа «Жменька»</c:v>
                </c:pt>
                <c:pt idx="14">
                  <c:v>Оз. пш. Селянка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40.300000000000004</c:v>
                </c:pt>
                <c:pt idx="1">
                  <c:v>40.200000000000003</c:v>
                </c:pt>
                <c:pt idx="2">
                  <c:v>41.1</c:v>
                </c:pt>
                <c:pt idx="3">
                  <c:v>45.3</c:v>
                </c:pt>
                <c:pt idx="4">
                  <c:v>42</c:v>
                </c:pt>
                <c:pt idx="5">
                  <c:v>41.3</c:v>
                </c:pt>
                <c:pt idx="6">
                  <c:v>45.9</c:v>
                </c:pt>
                <c:pt idx="7">
                  <c:v>43.8</c:v>
                </c:pt>
                <c:pt idx="8">
                  <c:v>40.200000000000003</c:v>
                </c:pt>
                <c:pt idx="9">
                  <c:v>39.1</c:v>
                </c:pt>
                <c:pt idx="10">
                  <c:v>33.4</c:v>
                </c:pt>
                <c:pt idx="11">
                  <c:v>35.800000000000004</c:v>
                </c:pt>
                <c:pt idx="12">
                  <c:v>42</c:v>
                </c:pt>
                <c:pt idx="13">
                  <c:v>29.3</c:v>
                </c:pt>
                <c:pt idx="14">
                  <c:v>21.7</c:v>
                </c:pt>
              </c:numCache>
            </c:numRef>
          </c:val>
        </c:ser>
        <c:shape val="box"/>
        <c:axId val="118230400"/>
        <c:axId val="118232192"/>
        <c:axId val="118183680"/>
      </c:bar3DChart>
      <c:catAx>
        <c:axId val="118230400"/>
        <c:scaling>
          <c:orientation val="minMax"/>
        </c:scaling>
        <c:axPos val="b"/>
        <c:tickLblPos val="nextTo"/>
        <c:crossAx val="118232192"/>
        <c:crosses val="autoZero"/>
        <c:auto val="1"/>
        <c:lblAlgn val="ctr"/>
        <c:lblOffset val="100"/>
      </c:catAx>
      <c:valAx>
        <c:axId val="118232192"/>
        <c:scaling>
          <c:orientation val="minMax"/>
          <c:max val="60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1600" noProof="0" dirty="0" smtClean="0">
                    <a:latin typeface="Arial" pitchFamily="34" charset="0"/>
                    <a:cs typeface="Arial" pitchFamily="34" charset="0"/>
                  </a:rPr>
                  <a:t>Растворимость</a:t>
                </a:r>
                <a:r>
                  <a:rPr lang="ru-RU" sz="1600" baseline="0" noProof="0" dirty="0" smtClean="0">
                    <a:latin typeface="Arial" pitchFamily="34" charset="0"/>
                    <a:cs typeface="Arial" pitchFamily="34" charset="0"/>
                  </a:rPr>
                  <a:t> белков, </a:t>
                </a:r>
                <a:r>
                  <a:rPr lang="ru-RU" sz="1600" noProof="0" dirty="0" smtClean="0">
                    <a:latin typeface="Arial" pitchFamily="34" charset="0"/>
                    <a:cs typeface="Arial" pitchFamily="34" charset="0"/>
                  </a:rPr>
                  <a:t>%</a:t>
                </a:r>
                <a:endParaRPr lang="ru-RU" sz="1600" noProof="0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2.1337849513506823E-2"/>
              <c:y val="0.18637619194844926"/>
            </c:manualLayout>
          </c:layout>
        </c:title>
        <c:numFmt formatCode="General" sourceLinked="1"/>
        <c:tickLblPos val="nextTo"/>
        <c:crossAx val="118230400"/>
        <c:crosses val="autoZero"/>
        <c:crossBetween val="between"/>
        <c:majorUnit val="10"/>
        <c:minorUnit val="4"/>
      </c:valAx>
      <c:serAx>
        <c:axId val="118183680"/>
        <c:scaling>
          <c:orientation val="minMax"/>
        </c:scaling>
        <c:delete val="1"/>
        <c:axPos val="b"/>
        <c:tickLblPos val="none"/>
        <c:crossAx val="118232192"/>
        <c:crosses val="autoZero"/>
      </c:serAx>
    </c:plotArea>
    <c:plotVisOnly val="1"/>
  </c:chart>
  <c:txPr>
    <a:bodyPr/>
    <a:lstStyle/>
    <a:p>
      <a:pPr>
        <a:defRPr sz="1800"/>
      </a:pPr>
      <a:endParaRPr lang="uk-UA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Значения Y</c:v>
                </c:pt>
              </c:strCache>
            </c:strRef>
          </c:tx>
          <c:spPr>
            <a:ln w="36000">
              <a:noFill/>
            </a:ln>
          </c:spPr>
          <c:trendline>
            <c:spPr>
              <a:ln w="15875"/>
            </c:spPr>
            <c:trendlineType val="linear"/>
            <c:dispRSqr val="1"/>
            <c:trendlineLbl>
              <c:layout>
                <c:manualLayout>
                  <c:x val="-0.13384366797900263"/>
                  <c:y val="-0.29203494094488286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 dirty="0">
                        <a:latin typeface="Arial" pitchFamily="34" charset="0"/>
                        <a:cs typeface="Arial" pitchFamily="34" charset="0"/>
                      </a:rPr>
                      <a:t>R² = </a:t>
                    </a:r>
                    <a:r>
                      <a:rPr lang="en-US" baseline="0" dirty="0" smtClean="0">
                        <a:latin typeface="Arial" pitchFamily="34" charset="0"/>
                        <a:cs typeface="Arial" pitchFamily="34" charset="0"/>
                      </a:rPr>
                      <a:t>0,966</a:t>
                    </a:r>
                    <a:endParaRPr lang="en-US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numFmt formatCode="General" sourceLinked="0"/>
            </c:trendlineLbl>
          </c:trendline>
          <c:xVal>
            <c:numRef>
              <c:f>Лист1!$A$2:$A$34</c:f>
              <c:numCache>
                <c:formatCode>General</c:formatCode>
                <c:ptCount val="33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13</c:v>
                </c:pt>
                <c:pt idx="5">
                  <c:v>16</c:v>
                </c:pt>
                <c:pt idx="6">
                  <c:v>19</c:v>
                </c:pt>
                <c:pt idx="7">
                  <c:v>22</c:v>
                </c:pt>
                <c:pt idx="8">
                  <c:v>25</c:v>
                </c:pt>
                <c:pt idx="9">
                  <c:v>28</c:v>
                </c:pt>
                <c:pt idx="10">
                  <c:v>31</c:v>
                </c:pt>
                <c:pt idx="11">
                  <c:v>34</c:v>
                </c:pt>
                <c:pt idx="12">
                  <c:v>38</c:v>
                </c:pt>
                <c:pt idx="13">
                  <c:v>41</c:v>
                </c:pt>
                <c:pt idx="14">
                  <c:v>44</c:v>
                </c:pt>
                <c:pt idx="15">
                  <c:v>47</c:v>
                </c:pt>
                <c:pt idx="16">
                  <c:v>50</c:v>
                </c:pt>
                <c:pt idx="17">
                  <c:v>53</c:v>
                </c:pt>
                <c:pt idx="18">
                  <c:v>56</c:v>
                </c:pt>
                <c:pt idx="19">
                  <c:v>59</c:v>
                </c:pt>
                <c:pt idx="20">
                  <c:v>63</c:v>
                </c:pt>
                <c:pt idx="21">
                  <c:v>66</c:v>
                </c:pt>
                <c:pt idx="22">
                  <c:v>69</c:v>
                </c:pt>
                <c:pt idx="23">
                  <c:v>72</c:v>
                </c:pt>
                <c:pt idx="24">
                  <c:v>75</c:v>
                </c:pt>
                <c:pt idx="25">
                  <c:v>78</c:v>
                </c:pt>
                <c:pt idx="26">
                  <c:v>81</c:v>
                </c:pt>
                <c:pt idx="27">
                  <c:v>84</c:v>
                </c:pt>
                <c:pt idx="28">
                  <c:v>88</c:v>
                </c:pt>
                <c:pt idx="29">
                  <c:v>91</c:v>
                </c:pt>
                <c:pt idx="30">
                  <c:v>94</c:v>
                </c:pt>
                <c:pt idx="31">
                  <c:v>97</c:v>
                </c:pt>
                <c:pt idx="32">
                  <c:v>100</c:v>
                </c:pt>
              </c:numCache>
            </c:numRef>
          </c:xVal>
          <c:yVal>
            <c:numRef>
              <c:f>Лист1!$B$2:$B$34</c:f>
              <c:numCache>
                <c:formatCode>General</c:formatCode>
                <c:ptCount val="33"/>
                <c:pt idx="0">
                  <c:v>56</c:v>
                </c:pt>
                <c:pt idx="1">
                  <c:v>56</c:v>
                </c:pt>
                <c:pt idx="2">
                  <c:v>56</c:v>
                </c:pt>
                <c:pt idx="3">
                  <c:v>54</c:v>
                </c:pt>
                <c:pt idx="4">
                  <c:v>52</c:v>
                </c:pt>
                <c:pt idx="5">
                  <c:v>51</c:v>
                </c:pt>
                <c:pt idx="6">
                  <c:v>50</c:v>
                </c:pt>
                <c:pt idx="7">
                  <c:v>50</c:v>
                </c:pt>
                <c:pt idx="8">
                  <c:v>50</c:v>
                </c:pt>
                <c:pt idx="9">
                  <c:v>49</c:v>
                </c:pt>
                <c:pt idx="10">
                  <c:v>48</c:v>
                </c:pt>
                <c:pt idx="11">
                  <c:v>48</c:v>
                </c:pt>
                <c:pt idx="12">
                  <c:v>47</c:v>
                </c:pt>
                <c:pt idx="13">
                  <c:v>44</c:v>
                </c:pt>
                <c:pt idx="14">
                  <c:v>45</c:v>
                </c:pt>
                <c:pt idx="15">
                  <c:v>44</c:v>
                </c:pt>
                <c:pt idx="16">
                  <c:v>42</c:v>
                </c:pt>
                <c:pt idx="17">
                  <c:v>43</c:v>
                </c:pt>
                <c:pt idx="18">
                  <c:v>42</c:v>
                </c:pt>
                <c:pt idx="19">
                  <c:v>38</c:v>
                </c:pt>
                <c:pt idx="20">
                  <c:v>39</c:v>
                </c:pt>
                <c:pt idx="21">
                  <c:v>40</c:v>
                </c:pt>
                <c:pt idx="22">
                  <c:v>37</c:v>
                </c:pt>
                <c:pt idx="23">
                  <c:v>34</c:v>
                </c:pt>
                <c:pt idx="24">
                  <c:v>34</c:v>
                </c:pt>
                <c:pt idx="25">
                  <c:v>31</c:v>
                </c:pt>
                <c:pt idx="26">
                  <c:v>29</c:v>
                </c:pt>
                <c:pt idx="27">
                  <c:v>28</c:v>
                </c:pt>
                <c:pt idx="28">
                  <c:v>26</c:v>
                </c:pt>
                <c:pt idx="29">
                  <c:v>25</c:v>
                </c:pt>
                <c:pt idx="30">
                  <c:v>24</c:v>
                </c:pt>
                <c:pt idx="31">
                  <c:v>22</c:v>
                </c:pt>
                <c:pt idx="32">
                  <c:v>20</c:v>
                </c:pt>
              </c:numCache>
            </c:numRef>
          </c:yVal>
        </c:ser>
        <c:axId val="118352128"/>
        <c:axId val="118358016"/>
      </c:scatterChart>
      <c:valAx>
        <c:axId val="118352128"/>
        <c:scaling>
          <c:orientation val="minMax"/>
          <c:max val="100"/>
        </c:scaling>
        <c:axPos val="b"/>
        <c:numFmt formatCode="General" sourceLinked="1"/>
        <c:tickLblPos val="nextTo"/>
        <c:crossAx val="118358016"/>
        <c:crosses val="autoZero"/>
        <c:crossBetween val="midCat"/>
        <c:majorUnit val="10"/>
      </c:valAx>
      <c:valAx>
        <c:axId val="118358016"/>
        <c:scaling>
          <c:orientation val="minMax"/>
          <c:max val="80"/>
        </c:scaling>
        <c:axPos val="l"/>
        <c:majorGridlines/>
        <c:numFmt formatCode="General" sourceLinked="1"/>
        <c:tickLblPos val="nextTo"/>
        <c:crossAx val="118352128"/>
        <c:crosses val="autoZero"/>
        <c:crossBetween val="midCat"/>
        <c:majorUnit val="20"/>
      </c:valAx>
      <c:spPr>
        <a:noFill/>
      </c:spPr>
    </c:plotArea>
    <c:plotVisOnly val="1"/>
  </c:chart>
  <c:txPr>
    <a:bodyPr/>
    <a:lstStyle/>
    <a:p>
      <a:pPr>
        <a:defRPr sz="1800"/>
      </a:pPr>
      <a:endParaRPr lang="uk-UA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2"/>
            <c:spPr>
              <a:gradFill>
                <a:gsLst>
                  <a:gs pos="0">
                    <a:srgbClr val="FF0066"/>
                  </a:gs>
                  <a:gs pos="50000">
                    <a:srgbClr val="7FD13B">
                      <a:tint val="44500"/>
                      <a:satMod val="160000"/>
                    </a:srgbClr>
                  </a:gs>
                  <a:gs pos="100000">
                    <a:srgbClr val="7FD13B">
                      <a:tint val="23500"/>
                      <a:satMod val="160000"/>
                    </a:srgbClr>
                  </a:gs>
                </a:gsLst>
                <a:lin ang="5400000" scaled="0"/>
              </a:gradFill>
            </c:spPr>
          </c:dPt>
          <c:cat>
            <c:strRef>
              <c:f>Лист1!$A$2:$A$4</c:f>
              <c:strCache>
                <c:ptCount val="3"/>
                <c:pt idx="0">
                  <c:v>Голозерный</c:v>
                </c:pt>
                <c:pt idx="1">
                  <c:v>Голозерный вакси</c:v>
                </c:pt>
                <c:pt idx="2">
                  <c:v>Пленчатый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362</c:v>
                </c:pt>
                <c:pt idx="1">
                  <c:v>402</c:v>
                </c:pt>
                <c:pt idx="2">
                  <c:v>325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spPr>
              <a:gradFill>
                <a:gsLst>
                  <a:gs pos="0">
                    <a:srgbClr val="FF0066"/>
                  </a:gs>
                  <a:gs pos="50000">
                    <a:srgbClr val="7FD13B">
                      <a:tint val="44500"/>
                      <a:satMod val="160000"/>
                    </a:srgbClr>
                  </a:gs>
                  <a:gs pos="100000">
                    <a:srgbClr val="7FD13B">
                      <a:tint val="23500"/>
                      <a:satMod val="160000"/>
                    </a:srgbClr>
                  </a:gs>
                </a:gsLst>
                <a:lin ang="5400000" scaled="0"/>
              </a:gradFill>
            </c:spPr>
          </c:dPt>
          <c:cat>
            <c:strRef>
              <c:f>Лист1!$A$2:$A$4</c:f>
              <c:strCache>
                <c:ptCount val="3"/>
                <c:pt idx="0">
                  <c:v>Голозерный</c:v>
                </c:pt>
                <c:pt idx="1">
                  <c:v>Голозерный вакси</c:v>
                </c:pt>
                <c:pt idx="2">
                  <c:v>Пленчатый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367</c:v>
                </c:pt>
                <c:pt idx="1">
                  <c:v>397</c:v>
                </c:pt>
                <c:pt idx="2">
                  <c:v>326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7FD13B">
                <a:lumMod val="60000"/>
                <a:lumOff val="40000"/>
              </a:srgbClr>
            </a:solidFill>
          </c:spPr>
          <c:dPt>
            <c:idx val="1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spPr>
              <a:gradFill>
                <a:gsLst>
                  <a:gs pos="0">
                    <a:srgbClr val="FF0066"/>
                  </a:gs>
                  <a:gs pos="50000">
                    <a:srgbClr val="7FD13B">
                      <a:tint val="44500"/>
                      <a:satMod val="160000"/>
                    </a:srgbClr>
                  </a:gs>
                  <a:gs pos="100000">
                    <a:srgbClr val="7FD13B">
                      <a:tint val="23500"/>
                      <a:satMod val="160000"/>
                    </a:srgbClr>
                  </a:gs>
                </a:gsLst>
                <a:lin ang="5400000" scaled="0"/>
              </a:gradFill>
            </c:spPr>
          </c:dPt>
          <c:cat>
            <c:strRef>
              <c:f>Лист1!$A$2:$A$4</c:f>
              <c:strCache>
                <c:ptCount val="3"/>
                <c:pt idx="0">
                  <c:v>Голозерный</c:v>
                </c:pt>
                <c:pt idx="1">
                  <c:v>Голозерный вакси</c:v>
                </c:pt>
                <c:pt idx="2">
                  <c:v>Пленчатый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365</c:v>
                </c:pt>
                <c:pt idx="1">
                  <c:v>379</c:v>
                </c:pt>
                <c:pt idx="2">
                  <c:v>335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rgbClr val="7FD13B">
                <a:lumMod val="75000"/>
              </a:srgbClr>
            </a:solidFill>
          </c:spPr>
          <c:dPt>
            <c:idx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2"/>
            <c:spPr>
              <a:gradFill>
                <a:gsLst>
                  <a:gs pos="0">
                    <a:srgbClr val="FF0066"/>
                  </a:gs>
                  <a:gs pos="50000">
                    <a:srgbClr val="7FD13B">
                      <a:tint val="44500"/>
                      <a:satMod val="160000"/>
                    </a:srgbClr>
                  </a:gs>
                  <a:gs pos="100000">
                    <a:srgbClr val="7FD13B">
                      <a:tint val="23500"/>
                      <a:satMod val="160000"/>
                    </a:srgbClr>
                  </a:gs>
                </a:gsLst>
                <a:lin ang="5400000" scaled="0"/>
              </a:gradFill>
            </c:spPr>
          </c:dPt>
          <c:cat>
            <c:strRef>
              <c:f>Лист1!$A$2:$A$4</c:f>
              <c:strCache>
                <c:ptCount val="3"/>
                <c:pt idx="0">
                  <c:v>Голозерный</c:v>
                </c:pt>
                <c:pt idx="1">
                  <c:v>Голозерный вакси</c:v>
                </c:pt>
                <c:pt idx="2">
                  <c:v>Пленчатый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366</c:v>
                </c:pt>
                <c:pt idx="1">
                  <c:v>379</c:v>
                </c:pt>
                <c:pt idx="2">
                  <c:v>335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spPr>
            <a:solidFill>
              <a:srgbClr val="7FD13B">
                <a:lumMod val="60000"/>
                <a:lumOff val="40000"/>
              </a:srgbClr>
            </a:solidFill>
          </c:spPr>
          <c:dPt>
            <c:idx val="1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spPr>
              <a:gradFill>
                <a:gsLst>
                  <a:gs pos="0">
                    <a:srgbClr val="FF0066"/>
                  </a:gs>
                  <a:gs pos="50000">
                    <a:srgbClr val="7FD13B">
                      <a:tint val="44500"/>
                      <a:satMod val="160000"/>
                    </a:srgbClr>
                  </a:gs>
                  <a:gs pos="100000">
                    <a:srgbClr val="7FD13B">
                      <a:tint val="23500"/>
                      <a:satMod val="160000"/>
                    </a:srgbClr>
                  </a:gs>
                </a:gsLst>
                <a:lin ang="5400000" scaled="0"/>
              </a:gradFill>
            </c:spPr>
          </c:dPt>
          <c:cat>
            <c:strRef>
              <c:f>Лист1!$A$2:$A$4</c:f>
              <c:strCache>
                <c:ptCount val="3"/>
                <c:pt idx="0">
                  <c:v>Голозерный</c:v>
                </c:pt>
                <c:pt idx="1">
                  <c:v>Голозерный вакси</c:v>
                </c:pt>
                <c:pt idx="2">
                  <c:v>Пленчатый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374</c:v>
                </c:pt>
                <c:pt idx="1">
                  <c:v>388</c:v>
                </c:pt>
                <c:pt idx="2">
                  <c:v>342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dPt>
            <c:idx val="0"/>
            <c:spPr>
              <a:solidFill>
                <a:srgbClr val="7FD13B">
                  <a:lumMod val="60000"/>
                  <a:lumOff val="40000"/>
                </a:srgbClr>
              </a:solidFill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spPr>
              <a:gradFill>
                <a:gsLst>
                  <a:gs pos="0">
                    <a:srgbClr val="FF0066"/>
                  </a:gs>
                  <a:gs pos="50000">
                    <a:srgbClr val="7FD13B">
                      <a:tint val="44500"/>
                      <a:satMod val="160000"/>
                    </a:srgbClr>
                  </a:gs>
                  <a:gs pos="100000">
                    <a:srgbClr val="7FD13B">
                      <a:tint val="23500"/>
                      <a:satMod val="160000"/>
                    </a:srgbClr>
                  </a:gs>
                </a:gsLst>
                <a:lin ang="5400000" scaled="0"/>
              </a:gradFill>
            </c:spPr>
          </c:dPt>
          <c:cat>
            <c:strRef>
              <c:f>Лист1!$A$2:$A$4</c:f>
              <c:strCache>
                <c:ptCount val="3"/>
                <c:pt idx="0">
                  <c:v>Голозерный</c:v>
                </c:pt>
                <c:pt idx="1">
                  <c:v>Голозерный вакси</c:v>
                </c:pt>
                <c:pt idx="2">
                  <c:v>Пленчатый</c:v>
                </c:pt>
              </c:strCache>
            </c:strRef>
          </c:cat>
          <c:val>
            <c:numRef>
              <c:f>Лист1!$G$2:$G$4</c:f>
              <c:numCache>
                <c:formatCode>General</c:formatCode>
                <c:ptCount val="3"/>
                <c:pt idx="0">
                  <c:v>370</c:v>
                </c:pt>
                <c:pt idx="1">
                  <c:v>373</c:v>
                </c:pt>
                <c:pt idx="2">
                  <c:v>350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Ряд 7</c:v>
                </c:pt>
              </c:strCache>
            </c:strRef>
          </c:tx>
          <c:dPt>
            <c:idx val="2"/>
            <c:spPr>
              <a:gradFill>
                <a:gsLst>
                  <a:gs pos="0">
                    <a:srgbClr val="FF0066"/>
                  </a:gs>
                  <a:gs pos="50000">
                    <a:srgbClr val="7FD13B">
                      <a:tint val="44500"/>
                      <a:satMod val="160000"/>
                    </a:srgbClr>
                  </a:gs>
                  <a:gs pos="100000">
                    <a:srgbClr val="7FD13B">
                      <a:tint val="23500"/>
                      <a:satMod val="160000"/>
                    </a:srgbClr>
                  </a:gs>
                </a:gsLst>
                <a:lin ang="5400000" scaled="0"/>
              </a:gradFill>
            </c:spPr>
          </c:dPt>
          <c:cat>
            <c:strRef>
              <c:f>Лист1!$A$2:$A$4</c:f>
              <c:strCache>
                <c:ptCount val="3"/>
                <c:pt idx="0">
                  <c:v>Голозерный</c:v>
                </c:pt>
                <c:pt idx="1">
                  <c:v>Голозерный вакси</c:v>
                </c:pt>
                <c:pt idx="2">
                  <c:v>Пленчатый</c:v>
                </c:pt>
              </c:strCache>
            </c:strRef>
          </c:cat>
          <c:val>
            <c:numRef>
              <c:f>Лист1!$H$2:$H$4</c:f>
              <c:numCache>
                <c:formatCode>General</c:formatCode>
                <c:ptCount val="3"/>
                <c:pt idx="0">
                  <c:v>368</c:v>
                </c:pt>
                <c:pt idx="2">
                  <c:v>355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Ряд 8</c:v>
                </c:pt>
              </c:strCache>
            </c:strRef>
          </c:tx>
          <c:spPr>
            <a:solidFill>
              <a:srgbClr val="7FD13B">
                <a:lumMod val="60000"/>
                <a:lumOff val="40000"/>
              </a:srgbClr>
            </a:solidFill>
          </c:spPr>
          <c:cat>
            <c:strRef>
              <c:f>Лист1!$A$2:$A$4</c:f>
              <c:strCache>
                <c:ptCount val="3"/>
                <c:pt idx="0">
                  <c:v>Голозерный</c:v>
                </c:pt>
                <c:pt idx="1">
                  <c:v>Голозерный вакси</c:v>
                </c:pt>
                <c:pt idx="2">
                  <c:v>Пленчатый</c:v>
                </c:pt>
              </c:strCache>
            </c:strRef>
          </c:cat>
          <c:val>
            <c:numRef>
              <c:f>Лист1!$I$2:$I$4</c:f>
              <c:numCache>
                <c:formatCode>General</c:formatCode>
                <c:ptCount val="3"/>
                <c:pt idx="0">
                  <c:v>368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Ряд 9</c:v>
                </c:pt>
              </c:strCache>
            </c:strRef>
          </c:tx>
          <c:spPr>
            <a:solidFill>
              <a:srgbClr val="7FD13B">
                <a:lumMod val="60000"/>
                <a:lumOff val="40000"/>
              </a:srgbClr>
            </a:solidFill>
          </c:spPr>
          <c:cat>
            <c:strRef>
              <c:f>Лист1!$A$2:$A$4</c:f>
              <c:strCache>
                <c:ptCount val="3"/>
                <c:pt idx="0">
                  <c:v>Голозерный</c:v>
                </c:pt>
                <c:pt idx="1">
                  <c:v>Голозерный вакси</c:v>
                </c:pt>
                <c:pt idx="2">
                  <c:v>Пленчатый</c:v>
                </c:pt>
              </c:strCache>
            </c:strRef>
          </c:cat>
          <c:val>
            <c:numRef>
              <c:f>Лист1!$J$2:$J$4</c:f>
              <c:numCache>
                <c:formatCode>General</c:formatCode>
                <c:ptCount val="3"/>
                <c:pt idx="0">
                  <c:v>373</c:v>
                </c:pt>
              </c:numCache>
            </c:numRef>
          </c:val>
        </c:ser>
        <c:shape val="cylinder"/>
        <c:axId val="119093120"/>
        <c:axId val="119094656"/>
        <c:axId val="0"/>
      </c:bar3DChart>
      <c:catAx>
        <c:axId val="119093120"/>
        <c:scaling>
          <c:orientation val="minMax"/>
        </c:scaling>
        <c:axPos val="b"/>
        <c:tickLblPos val="nextTo"/>
        <c:crossAx val="119094656"/>
        <c:crosses val="autoZero"/>
        <c:auto val="1"/>
        <c:lblAlgn val="ctr"/>
        <c:lblOffset val="100"/>
      </c:catAx>
      <c:valAx>
        <c:axId val="119094656"/>
        <c:scaling>
          <c:orientation val="minMax"/>
          <c:max val="420"/>
          <c:min val="20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1600" b="0" noProof="0" dirty="0" smtClean="0">
                    <a:latin typeface="Arial" pitchFamily="34" charset="0"/>
                    <a:cs typeface="Arial" pitchFamily="34" charset="0"/>
                  </a:rPr>
                  <a:t>Выход спирта,</a:t>
                </a:r>
                <a:r>
                  <a:rPr lang="ru-RU" sz="1600" b="0" baseline="0" noProof="0" dirty="0" smtClean="0">
                    <a:latin typeface="Arial" pitchFamily="34" charset="0"/>
                    <a:cs typeface="Arial" pitchFamily="34" charset="0"/>
                  </a:rPr>
                  <a:t> л/1000кг</a:t>
                </a:r>
                <a:endParaRPr lang="ru-RU" sz="1600" b="0" noProof="0" dirty="0">
                  <a:latin typeface="Arial" pitchFamily="34" charset="0"/>
                  <a:cs typeface="Arial" pitchFamily="34" charset="0"/>
                </a:endParaRPr>
              </a:p>
            </c:rich>
          </c:tx>
        </c:title>
        <c:numFmt formatCode="General" sourceLinked="1"/>
        <c:tickLblPos val="nextTo"/>
        <c:crossAx val="119093120"/>
        <c:crosses val="autoZero"/>
        <c:crossBetween val="between"/>
        <c:majorUnit val="20"/>
      </c:valAx>
    </c:plotArea>
    <c:plotVisOnly val="1"/>
  </c:chart>
  <c:txPr>
    <a:bodyPr/>
    <a:lstStyle/>
    <a:p>
      <a:pPr>
        <a:defRPr sz="1800"/>
      </a:pPr>
      <a:endParaRPr lang="uk-UA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C7C3E-7F74-4695-97ED-832FE4399764}" type="datetimeFigureOut">
              <a:rPr lang="uk-UA" smtClean="0"/>
              <a:pPr/>
              <a:t>21.06.2013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FB5D2-9DE8-4316-B980-AD2CC6FCE165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FB5D2-9DE8-4316-B980-AD2CC6FCE165}" type="slidenum">
              <a:rPr lang="uk-UA" smtClean="0"/>
              <a:pPr/>
              <a:t>1</a:t>
            </a:fld>
            <a:endParaRPr lang="uk-UA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FB5D2-9DE8-4316-B980-AD2CC6FCE165}" type="slidenum">
              <a:rPr lang="uk-UA" smtClean="0"/>
              <a:pPr/>
              <a:t>9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A8EF57-437B-4213-9F65-BD95CE4D9BC8}" type="datetimeFigureOut">
              <a:rPr lang="uk-UA" smtClean="0"/>
              <a:pPr/>
              <a:t>21.06.2013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DA36A3-9200-410C-9F2E-263FBEB434D9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A8EF57-437B-4213-9F65-BD95CE4D9BC8}" type="datetimeFigureOut">
              <a:rPr lang="uk-UA" smtClean="0"/>
              <a:pPr/>
              <a:t>21.06.2013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DA36A3-9200-410C-9F2E-263FBEB434D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A8EF57-437B-4213-9F65-BD95CE4D9BC8}" type="datetimeFigureOut">
              <a:rPr lang="uk-UA" smtClean="0"/>
              <a:pPr/>
              <a:t>21.06.2013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DA36A3-9200-410C-9F2E-263FBEB434D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ACEE1F6-6A06-4E3B-9D25-735C995B8E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A8EF57-437B-4213-9F65-BD95CE4D9BC8}" type="datetimeFigureOut">
              <a:rPr lang="uk-UA" smtClean="0"/>
              <a:pPr/>
              <a:t>21.06.2013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DA36A3-9200-410C-9F2E-263FBEB434D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A8EF57-437B-4213-9F65-BD95CE4D9BC8}" type="datetimeFigureOut">
              <a:rPr lang="uk-UA" smtClean="0"/>
              <a:pPr/>
              <a:t>21.06.2013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DA36A3-9200-410C-9F2E-263FBEB434D9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A8EF57-437B-4213-9F65-BD95CE4D9BC8}" type="datetimeFigureOut">
              <a:rPr lang="uk-UA" smtClean="0"/>
              <a:pPr/>
              <a:t>21.06.2013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DA36A3-9200-410C-9F2E-263FBEB434D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A8EF57-437B-4213-9F65-BD95CE4D9BC8}" type="datetimeFigureOut">
              <a:rPr lang="uk-UA" smtClean="0"/>
              <a:pPr/>
              <a:t>21.06.2013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DA36A3-9200-410C-9F2E-263FBEB434D9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A8EF57-437B-4213-9F65-BD95CE4D9BC8}" type="datetimeFigureOut">
              <a:rPr lang="uk-UA" smtClean="0"/>
              <a:pPr/>
              <a:t>21.06.2013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DA36A3-9200-410C-9F2E-263FBEB434D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A8EF57-437B-4213-9F65-BD95CE4D9BC8}" type="datetimeFigureOut">
              <a:rPr lang="uk-UA" smtClean="0"/>
              <a:pPr/>
              <a:t>21.06.2013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DA36A3-9200-410C-9F2E-263FBEB434D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A8EF57-437B-4213-9F65-BD95CE4D9BC8}" type="datetimeFigureOut">
              <a:rPr lang="uk-UA" smtClean="0"/>
              <a:pPr/>
              <a:t>21.06.2013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DA36A3-9200-410C-9F2E-263FBEB434D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69A8EF57-437B-4213-9F65-BD95CE4D9BC8}" type="datetimeFigureOut">
              <a:rPr lang="uk-UA" smtClean="0"/>
              <a:pPr/>
              <a:t>21.06.2013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82DA36A3-9200-410C-9F2E-263FBEB434D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9A8EF57-437B-4213-9F65-BD95CE4D9BC8}" type="datetimeFigureOut">
              <a:rPr lang="uk-UA" smtClean="0"/>
              <a:pPr/>
              <a:t>21.06.2013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82DA36A3-9200-410C-9F2E-263FBEB434D9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1584176"/>
          </a:xfrm>
        </p:spPr>
        <p:txBody>
          <a:bodyPr/>
          <a:lstStyle/>
          <a:p>
            <a:r>
              <a:rPr lang="ru-RU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Селекционно-генетический институт</a:t>
            </a:r>
            <a:br>
              <a:rPr lang="ru-RU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отдел генетических основ селекции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5661248"/>
            <a:ext cx="6624736" cy="136815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Создание исходного материала                           для селекции сортов ячменя                                                        пищевого использования</a:t>
            </a:r>
            <a:endParaRPr lang="uk-UA" sz="3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5" name="Picture 2" descr="P527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9144000" cy="410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187624" y="1844824"/>
          <a:ext cx="6999548" cy="3377168"/>
        </p:xfrm>
        <a:graphic>
          <a:graphicData uri="http://schemas.openxmlformats.org/drawingml/2006/table">
            <a:tbl>
              <a:tblPr/>
              <a:tblGrid>
                <a:gridCol w="1944216"/>
                <a:gridCol w="1555558"/>
                <a:gridCol w="1749887"/>
                <a:gridCol w="1749887"/>
              </a:tblGrid>
              <a:tr h="88049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Рацион</a:t>
                      </a:r>
                      <a:endParaRPr lang="uk-UA" sz="2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  </a:t>
                      </a:r>
                      <a:r>
                        <a:rPr lang="ru-RU" sz="20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Прирост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массы (г) за период:</a:t>
                      </a:r>
                      <a:endParaRPr lang="uk-UA" sz="2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79113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                          14</a:t>
                      </a:r>
                      <a:r>
                        <a:rPr lang="ru-RU" sz="18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 суток</a:t>
                      </a:r>
                      <a:endParaRPr lang="uk-UA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                             28</a:t>
                      </a:r>
                      <a:r>
                        <a:rPr lang="ru-RU" sz="18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 суток</a:t>
                      </a:r>
                      <a:endParaRPr lang="uk-UA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42 суток                           </a:t>
                      </a:r>
                      <a:endParaRPr lang="uk-UA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911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noProof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Сорт Святогор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noProof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(плёнчатый)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13,33 ± 4,51</a:t>
                      </a:r>
                      <a:endParaRPr lang="uk-UA" sz="2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50,00 ± 8,07</a:t>
                      </a:r>
                      <a:endParaRPr lang="uk-UA" sz="2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75,83 ± 9,61</a:t>
                      </a:r>
                      <a:endParaRPr lang="uk-UA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911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noProof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Сорт Ахиллес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noProof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(голозерный)</a:t>
                      </a:r>
                      <a:endParaRPr lang="ru-RU" sz="20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27,50 ± 4,49</a:t>
                      </a:r>
                      <a:endParaRPr lang="uk-UA" sz="2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61,67 ± 5,97</a:t>
                      </a:r>
                      <a:endParaRPr lang="uk-UA" sz="2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90,00 ± 7,64</a:t>
                      </a:r>
                      <a:endParaRPr lang="uk-UA" sz="2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306220" y="1037347"/>
            <a:ext cx="84725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Myriad Pro Light" pitchFamily="34" charset="0"/>
                <a:ea typeface="Times New Roman" pitchFamily="18" charset="0"/>
                <a:cs typeface="Arial" pitchFamily="34" charset="0"/>
              </a:rPr>
              <a:t>Прирост массы лабораторных крыс с разными пищевым рационом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Myriad Pro Light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1" y="2132856"/>
          <a:ext cx="8064896" cy="3095994"/>
        </p:xfrm>
        <a:graphic>
          <a:graphicData uri="http://schemas.openxmlformats.org/drawingml/2006/table">
            <a:tbl>
              <a:tblPr/>
              <a:tblGrid>
                <a:gridCol w="1872209"/>
                <a:gridCol w="1512168"/>
                <a:gridCol w="1584176"/>
                <a:gridCol w="1656184"/>
                <a:gridCol w="1440159"/>
              </a:tblGrid>
              <a:tr h="1008814"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                            Рацион</a:t>
                      </a:r>
                      <a:endParaRPr lang="uk-UA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               Исходные </a:t>
                      </a:r>
                      <a:r>
                        <a:rPr lang="ru-RU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данные</a:t>
                      </a:r>
                      <a:endParaRPr lang="uk-UA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                          14</a:t>
                      </a:r>
                      <a:r>
                        <a:rPr lang="ru-RU" sz="18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 суток</a:t>
                      </a:r>
                      <a:endParaRPr lang="uk-UA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                           28</a:t>
                      </a:r>
                      <a:r>
                        <a:rPr lang="ru-RU" sz="18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 суток</a:t>
                      </a:r>
                      <a:endParaRPr lang="uk-UA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42 суток                           </a:t>
                      </a:r>
                      <a:endParaRPr lang="uk-UA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0088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noProof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Сорт Святогор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noProof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(плёнчатый)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               3,32±0,21</a:t>
                      </a:r>
                      <a:endParaRPr lang="uk-UA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               2,80±0,19</a:t>
                      </a:r>
                      <a:endParaRPr lang="uk-UA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               2,83±0,29</a:t>
                      </a:r>
                      <a:endParaRPr lang="uk-UA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               2,49±0,19</a:t>
                      </a:r>
                      <a:endParaRPr lang="uk-UA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0783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noProof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Сорт Ахиллес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noProof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(голозерный)</a:t>
                      </a:r>
                      <a:endParaRPr lang="ru-RU" sz="20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                3,41±0,18</a:t>
                      </a:r>
                      <a:endParaRPr lang="uk-UA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                2,86±0,21</a:t>
                      </a:r>
                      <a:endParaRPr lang="uk-UA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                 3,08±0,27</a:t>
                      </a:r>
                      <a:endParaRPr lang="uk-UA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yriad Pro Light" pitchFamily="34" charset="0"/>
                          <a:ea typeface="Times New Roman"/>
                        </a:rPr>
                        <a:t>                2,27±0,21</a:t>
                      </a:r>
                      <a:endParaRPr lang="uk-UA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Myriad Pro Light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043280" y="1061538"/>
            <a:ext cx="68403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Содержание холестерина в крови крыс 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разным пищевым рационом (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ммоль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/л).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7772400" cy="8640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Программа создания </a:t>
            </a:r>
            <a:r>
              <a:rPr lang="ru-RU" sz="2000" dirty="0" smtClean="0">
                <a:solidFill>
                  <a:srgbClr val="FF0000"/>
                </a:solidFill>
              </a:rPr>
              <a:t>сортов голозерного </a:t>
            </a:r>
            <a:r>
              <a:rPr lang="ru-RU" sz="2000" b="1" dirty="0" smtClean="0">
                <a:solidFill>
                  <a:srgbClr val="FF0000"/>
                </a:solidFill>
              </a:rPr>
              <a:t>ячменя пищевого использования 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1800" dirty="0" smtClean="0"/>
              <a:t>(Селекционно-генетический институт, Одесса, Украина)</a:t>
            </a:r>
            <a:endParaRPr lang="uk-UA" sz="1800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8280920" cy="5688632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Цель: создание  сортов  ярового и озимого  голозерного  ячменя  пищевого  использования.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Генетический и селекционный материал: сорта голозерного ячменя Канады, образцы мировой коллекции ВИР, плёнчатые сорта Украины и сорта иностранной селекции, </a:t>
            </a:r>
            <a:r>
              <a:rPr lang="ru-RU" sz="1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трансгенные</a:t>
            </a:r>
            <a:r>
              <a:rPr lang="ru-RU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линии ячменя с белками зерна пшеницы, экзотические формы.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Ежегодный объем скрещиваний и количество селекционных линий в исследованиях:                         ~ 200 комбинаций скрещивания, ~10000 селекционных линий (отбор по </a:t>
            </a:r>
            <a:r>
              <a:rPr lang="ru-RU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pedigree</a:t>
            </a:r>
            <a:r>
              <a:rPr lang="ru-RU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Разработана система лабораторных и технологических оценок селекционного материала с использованием показателей и методов: </a:t>
            </a:r>
          </a:p>
          <a:p>
            <a:pPr marL="342900" indent="-342900" algn="just">
              <a:lnSpc>
                <a:spcPct val="150000"/>
              </a:lnSpc>
            </a:pPr>
            <a:r>
              <a:rPr lang="ru-RU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     ПЦР–анализ, содержание белка, растворимость белков, электрофоретический состав   белков, содержание </a:t>
            </a:r>
            <a:r>
              <a:rPr lang="ru-RU" sz="1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β-глюканов</a:t>
            </a:r>
            <a:r>
              <a:rPr lang="ru-RU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 общей и растворимой клетчатки, крахмала, состав крахмала, гранулометрия крахмала, выход спирта, содержание жира, жирно-кислотный состав, твердость зерна, выход крупы, органолептические и вкусовые качества каши и хлопьев, мутагенез, мукомольные  свойства  зерна  и  смесительные  свойства  муки.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Селекционные признаки: традиционные признаки в селекции плёнчатого ячменя, плюс  обмолачиваемость, форма и цвет зерновки, устойчивость зародыша, полевая всхожесть, осыпаемость зерна, тип колоса.  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7759" t="7840" r="28535" b="8735"/>
          <a:stretch>
            <a:fillRect/>
          </a:stretch>
        </p:blipFill>
        <p:spPr bwMode="auto">
          <a:xfrm>
            <a:off x="2267744" y="40594"/>
            <a:ext cx="4464496" cy="6817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23528" y="1579439"/>
            <a:ext cx="187220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Некоторые коллекционные образцы голозерного ячменя по цвету и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форме зерновки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1853" t="7102" r="23220" b="7997"/>
          <a:stretch>
            <a:fillRect/>
          </a:stretch>
        </p:blipFill>
        <p:spPr bwMode="auto">
          <a:xfrm>
            <a:off x="1763688" y="1"/>
            <a:ext cx="55460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79512" y="904364"/>
            <a:ext cx="1655168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Характеристика перспективных селекционных линий голозерного ячменя</a:t>
            </a: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показателям формы зерновки, урожайности и пищевой ценности зерна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(Контрольный питомник, 10 м</a:t>
            </a:r>
            <a:r>
              <a:rPr kumimoji="0" lang="ru-RU" sz="1400" b="0" i="0" u="none" strike="noStrike" cap="none" normalizeH="0" baseline="3000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СГИ, 2012 г)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6578" t="6925" r="27945" b="6240"/>
          <a:stretch>
            <a:fillRect/>
          </a:stretch>
        </p:blipFill>
        <p:spPr bwMode="auto">
          <a:xfrm>
            <a:off x="2411760" y="0"/>
            <a:ext cx="448960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9512" y="1412776"/>
            <a:ext cx="233975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Характеристика перспективных селекционных линий голозерного ячменя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показателям формы зерновки, урожайности и пищевой ценности зерна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(Контрольный питомник, 10 м</a:t>
            </a:r>
            <a:r>
              <a:rPr kumimoji="0" lang="ru-RU" sz="1600" b="0" i="0" u="none" strike="noStrike" cap="none" normalizeH="0" baseline="3000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СГИ, 2012 г)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876256" y="3861048"/>
            <a:ext cx="237626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Примечание: эталон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твердозерности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сорт твердой озимой пшеницы Алый парус (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T.durum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17сек;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эталон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мягкозерности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сорт экстра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мягкозерной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озимой пшеницы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Билява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T.aestivum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L.)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222 сек.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9150" t="20391" r="6391" b="9473"/>
          <a:stretch>
            <a:fillRect/>
          </a:stretch>
        </p:blipFill>
        <p:spPr bwMode="auto">
          <a:xfrm>
            <a:off x="0" y="0"/>
            <a:ext cx="91720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359024" y="0"/>
          <a:ext cx="8784976" cy="7866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71600" y="692696"/>
            <a:ext cx="74980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Содержание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β-глюканов</a:t>
            </a:r>
            <a:r>
              <a:rPr lang="ru-RU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 зерне </a:t>
            </a:r>
            <a:r>
              <a:rPr lang="ru-RU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линий голозерного ячменя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359024" y="0"/>
          <a:ext cx="8784976" cy="7866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15616" y="548680"/>
            <a:ext cx="68446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Содержание  белка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 зерне </a:t>
            </a:r>
            <a:r>
              <a:rPr lang="ru-RU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линий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голозерного ячменя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0" y="0"/>
          <a:ext cx="8928992" cy="7866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18532" y="433209"/>
            <a:ext cx="71069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Содержание  масла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 зерне  линий  голозерного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ячменя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2" cstate="print"/>
          <a:srcRect l="29625" t="15282" r="26741" b="75578"/>
          <a:stretch>
            <a:fillRect/>
          </a:stretch>
        </p:blipFill>
        <p:spPr bwMode="auto">
          <a:xfrm>
            <a:off x="0" y="-26988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1775296" y="250825"/>
            <a:ext cx="53571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Ячмень голозерный – культура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пищевого использования</a:t>
            </a:r>
            <a:endParaRPr lang="ru-RU" sz="28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28358" name="Text Box 6"/>
          <p:cNvSpPr txBox="1">
            <a:spLocks noChangeArrowheads="1"/>
          </p:cNvSpPr>
          <p:nvPr/>
        </p:nvSpPr>
        <p:spPr bwMode="auto">
          <a:xfrm>
            <a:off x="381000" y="2451100"/>
            <a:ext cx="8393113" cy="22467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800" dirty="0" smtClean="0"/>
              <a:t>По</a:t>
            </a:r>
            <a:r>
              <a:rPr lang="ru-RU" sz="2800" dirty="0" smtClean="0">
                <a:solidFill>
                  <a:schemeClr val="tx1"/>
                </a:solidFill>
              </a:rPr>
              <a:t> решению международной организации FDA (Food </a:t>
            </a:r>
            <a:r>
              <a:rPr lang="ru-RU" sz="2800" dirty="0" err="1" smtClean="0">
                <a:solidFill>
                  <a:schemeClr val="tx1"/>
                </a:solidFill>
              </a:rPr>
              <a:t>and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Drug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Administration</a:t>
            </a:r>
            <a:r>
              <a:rPr lang="ru-RU" sz="2800" dirty="0" smtClean="0">
                <a:solidFill>
                  <a:schemeClr val="tx1"/>
                </a:solidFill>
              </a:rPr>
              <a:t>, США)</a:t>
            </a:r>
          </a:p>
          <a:p>
            <a:pPr algn="ctr"/>
            <a:r>
              <a:rPr lang="ru-RU" sz="2800" dirty="0" smtClean="0"/>
              <a:t>В</a:t>
            </a:r>
            <a:r>
              <a:rPr lang="ru-RU" sz="2800" dirty="0" smtClean="0">
                <a:solidFill>
                  <a:schemeClr val="tx1"/>
                </a:solidFill>
              </a:rPr>
              <a:t> 2006 году ячмень </a:t>
            </a:r>
            <a:r>
              <a:rPr lang="ru-RU" sz="2800" dirty="0" smtClean="0"/>
              <a:t>за</a:t>
            </a:r>
            <a:r>
              <a:rPr lang="ru-RU" sz="2800" dirty="0" smtClean="0">
                <a:solidFill>
                  <a:schemeClr val="tx1"/>
                </a:solidFill>
              </a:rPr>
              <a:t>несён в список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культур, </a:t>
            </a:r>
            <a:r>
              <a:rPr lang="ru-RU" sz="2800" dirty="0" smtClean="0"/>
              <a:t>ко</a:t>
            </a:r>
            <a:r>
              <a:rPr lang="ru-RU" sz="2800" dirty="0" smtClean="0">
                <a:solidFill>
                  <a:schemeClr val="tx1"/>
                </a:solidFill>
              </a:rPr>
              <a:t>торые обеспечивают  профилактику</a:t>
            </a:r>
          </a:p>
          <a:p>
            <a:pPr algn="ctr"/>
            <a:r>
              <a:rPr lang="ru-RU" sz="2800" dirty="0" smtClean="0"/>
              <a:t>коронарной болезни сердца</a:t>
            </a:r>
            <a:endParaRPr lang="ru-RU" sz="2800" dirty="0"/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79512" y="-243408"/>
          <a:ext cx="8712968" cy="7866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205282" y="433209"/>
            <a:ext cx="67334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Урожайность селекционных линий голозерного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ячменя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7678" t="17999" r="8163" b="91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79512" y="-171400"/>
          <a:ext cx="8712968" cy="8208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14277" y="188640"/>
            <a:ext cx="684623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Растворимость белков зерна голозерного ячменя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 50% 1-пропаноле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uk-UA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. 4.jpg"/>
          <p:cNvPicPr>
            <a:picLocks noChangeAspect="1"/>
          </p:cNvPicPr>
          <p:nvPr/>
        </p:nvPicPr>
        <p:blipFill>
          <a:blip r:embed="rId3" cstate="print"/>
          <a:srcRect l="9242" t="8670" r="2960" b="8969"/>
          <a:stretch>
            <a:fillRect/>
          </a:stretch>
        </p:blipFill>
        <p:spPr>
          <a:xfrm>
            <a:off x="755576" y="548680"/>
            <a:ext cx="3456384" cy="3456384"/>
          </a:xfrm>
          <a:prstGeom prst="rect">
            <a:avLst/>
          </a:prstGeom>
        </p:spPr>
      </p:pic>
      <p:pic>
        <p:nvPicPr>
          <p:cNvPr id="3" name="Рисунок 2" descr="рис. 5.jpg"/>
          <p:cNvPicPr>
            <a:picLocks noChangeAspect="1"/>
          </p:cNvPicPr>
          <p:nvPr/>
        </p:nvPicPr>
        <p:blipFill>
          <a:blip r:embed="rId4" cstate="print"/>
          <a:srcRect l="4824" t="8902" r="3524" b="8751"/>
          <a:stretch>
            <a:fillRect/>
          </a:stretch>
        </p:blipFill>
        <p:spPr>
          <a:xfrm>
            <a:off x="5076056" y="548680"/>
            <a:ext cx="3551746" cy="3458279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83568" y="4293096"/>
            <a:ext cx="3960440" cy="2016224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Ячневая крупа сорта Ахиллес. </a:t>
            </a:r>
          </a:p>
          <a:p>
            <a:r>
              <a:rPr lang="ru-RU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Химический состав: белки-</a:t>
            </a:r>
            <a:r>
              <a:rPr lang="ru-RU" sz="1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19,94</a:t>
            </a:r>
            <a:r>
              <a:rPr lang="ru-RU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</a:p>
          <a:p>
            <a:r>
              <a:rPr lang="ru-RU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(в т.ч. растворимые белки-</a:t>
            </a:r>
            <a:r>
              <a:rPr lang="ru-RU" sz="1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42,0</a:t>
            </a:r>
            <a:r>
              <a:rPr lang="ru-RU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%); </a:t>
            </a:r>
          </a:p>
          <a:p>
            <a:r>
              <a:rPr lang="ru-RU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β-глюканы-</a:t>
            </a:r>
            <a:r>
              <a:rPr lang="ru-RU" sz="1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5,72</a:t>
            </a:r>
            <a:r>
              <a:rPr lang="ru-RU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%; </a:t>
            </a:r>
          </a:p>
          <a:p>
            <a:r>
              <a:rPr lang="ru-RU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жир-</a:t>
            </a:r>
            <a:r>
              <a:rPr lang="ru-RU" sz="1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2,48</a:t>
            </a:r>
            <a:r>
              <a:rPr lang="ru-RU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%; </a:t>
            </a:r>
          </a:p>
          <a:p>
            <a:r>
              <a:rPr lang="ru-RU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твердозерность-</a:t>
            </a:r>
            <a:r>
              <a:rPr lang="ru-RU" sz="1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28</a:t>
            </a:r>
            <a:r>
              <a:rPr lang="ru-RU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сек.;                     выход крупы – </a:t>
            </a:r>
            <a:r>
              <a:rPr lang="ru-RU" sz="1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81,4</a:t>
            </a:r>
            <a:r>
              <a:rPr lang="ru-RU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endParaRPr lang="ru-RU" sz="1800" dirty="0">
              <a:solidFill>
                <a:schemeClr val="accent3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одзаголовок 4"/>
          <p:cNvSpPr txBox="1">
            <a:spLocks/>
          </p:cNvSpPr>
          <p:nvPr/>
        </p:nvSpPr>
        <p:spPr>
          <a:xfrm>
            <a:off x="4788024" y="4365104"/>
            <a:ext cx="4355976" cy="2016224"/>
          </a:xfrm>
          <a:prstGeom prst="rect">
            <a:avLst/>
          </a:prstGeom>
        </p:spPr>
        <p:txBody>
          <a:bodyPr vert="horz" lIns="100584" tIns="4572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endParaRPr kumimoji="0" lang="uk-UA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endParaRPr lang="uk-UA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endParaRPr kumimoji="0" lang="uk-UA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endParaRPr lang="uk-UA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>
              <a:buClr>
                <a:schemeClr val="tx2"/>
              </a:buClr>
              <a:buSzPct val="95000"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Образец ячневой коммерческой </a:t>
            </a:r>
            <a: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крупы “Традиційна” (с пленчатого ячменя)</a:t>
            </a:r>
          </a:p>
          <a:p>
            <a: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ТМ “Жменька”, г. Киев.</a:t>
            </a:r>
          </a:p>
          <a:p>
            <a: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Химический состав: белки -</a:t>
            </a:r>
            <a:r>
              <a:rPr lang="ru-RU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11,02</a:t>
            </a:r>
            <a: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</a:p>
          <a:p>
            <a: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(в т.ч. растворимые белки - </a:t>
            </a:r>
            <a:r>
              <a:rPr lang="ru-RU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29,3</a:t>
            </a:r>
            <a: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%);</a:t>
            </a:r>
          </a:p>
          <a:p>
            <a: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β-глюканы - </a:t>
            </a:r>
            <a:r>
              <a:rPr lang="ru-RU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4,13</a:t>
            </a:r>
            <a: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%; жир -</a:t>
            </a:r>
            <a:r>
              <a:rPr lang="ru-RU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1,3</a:t>
            </a:r>
            <a: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%; </a:t>
            </a:r>
            <a:r>
              <a:rPr lang="ru-RU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твердозерность</a:t>
            </a:r>
            <a: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49</a:t>
            </a:r>
            <a: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сек;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0081" t="19800" r="18495" b="12146"/>
          <a:stretch>
            <a:fillRect/>
          </a:stretch>
        </p:blipFill>
        <p:spPr bwMode="auto">
          <a:xfrm>
            <a:off x="1187624" y="116632"/>
            <a:ext cx="6580471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6021288"/>
            <a:ext cx="7772400" cy="720080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Хлопья из голозерного ячменя: 1- сорт Ахиллес; 2- СЛ-2024; 3- СЛ-2030;</a:t>
            </a:r>
            <a:br>
              <a:rPr lang="ru-RU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4- СЛ-2023; 5- СЛ-2031; 6 - хлопья “Экстра” из пленчатого ячменя</a:t>
            </a:r>
            <a:r>
              <a:rPr lang="uk-UA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1547664" y="76470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8" y="566124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Влияние на показатель седиментации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SDS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-30 замены части муки   пшеницы (сорт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Куяльник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 мукой голозерного ячменя (сорт Ахиллес).</a:t>
            </a:r>
            <a:endParaRPr lang="ru-RU" sz="2400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4797152"/>
            <a:ext cx="6696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                                            Ячмень + пшеница, %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1412776"/>
            <a:ext cx="57606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С</a:t>
            </a:r>
          </a:p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е</a:t>
            </a:r>
          </a:p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д</a:t>
            </a:r>
          </a:p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и</a:t>
            </a:r>
          </a:p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м</a:t>
            </a:r>
          </a:p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е</a:t>
            </a:r>
          </a:p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н</a:t>
            </a:r>
          </a:p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т</a:t>
            </a:r>
          </a:p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а</a:t>
            </a:r>
          </a:p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ц</a:t>
            </a:r>
          </a:p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и</a:t>
            </a:r>
          </a:p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я,</a:t>
            </a: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endParaRPr lang="ru-RU" sz="13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мл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7030A0"/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395536" y="1772816"/>
            <a:ext cx="8280920" cy="29523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1152128"/>
          </a:xfrm>
          <a:effectLst/>
        </p:spPr>
        <p:txBody>
          <a:bodyPr/>
          <a:lstStyle/>
          <a:p>
            <a:pPr algn="ctr"/>
            <a:r>
              <a:rPr lang="ru-RU" sz="2200" b="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Трансгенные</a:t>
            </a:r>
            <a:r>
              <a:rPr lang="ru-RU" sz="2200" b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линии ячменя с генами, кодирующими биосинтез </a:t>
            </a:r>
            <a:r>
              <a:rPr lang="ru-RU" sz="2200" b="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вм-глютенинов</a:t>
            </a:r>
            <a:r>
              <a:rPr lang="ru-RU" sz="2200" b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пшеницы</a:t>
            </a:r>
            <a:endParaRPr lang="ru-RU" sz="2200" b="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39552" y="4437112"/>
            <a:ext cx="8496944" cy="150876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</a:t>
            </a:r>
            <a:r>
              <a:rPr lang="en-US" dirty="0" smtClean="0">
                <a:solidFill>
                  <a:srgbClr val="FF0000"/>
                </a:solidFill>
                <a:latin typeface="Myriad Pro Light" pitchFamily="34" charset="0"/>
              </a:rPr>
              <a:t>Glu-D1 x5+y10</a:t>
            </a:r>
            <a:r>
              <a:rPr lang="ru-RU" dirty="0" smtClean="0">
                <a:solidFill>
                  <a:srgbClr val="FF0000"/>
                </a:solidFill>
                <a:latin typeface="Myriad Pro Light" pitchFamily="34" charset="0"/>
              </a:rPr>
              <a:t>            </a:t>
            </a:r>
            <a:r>
              <a:rPr lang="en-US" dirty="0" smtClean="0">
                <a:solidFill>
                  <a:srgbClr val="FF0000"/>
                </a:solidFill>
                <a:latin typeface="Myriad Pro Light" pitchFamily="34" charset="0"/>
              </a:rPr>
              <a:t>Glu-D1 x5</a:t>
            </a:r>
            <a:r>
              <a:rPr lang="ru-RU" dirty="0" smtClean="0">
                <a:solidFill>
                  <a:srgbClr val="FF0000"/>
                </a:solidFill>
                <a:latin typeface="Myriad Pro Light" pitchFamily="34" charset="0"/>
              </a:rPr>
              <a:t>           </a:t>
            </a:r>
            <a:r>
              <a:rPr lang="en-US" dirty="0" smtClean="0">
                <a:solidFill>
                  <a:srgbClr val="FF0000"/>
                </a:solidFill>
                <a:latin typeface="Myriad Pro Light" pitchFamily="34" charset="0"/>
              </a:rPr>
              <a:t>Glu-D1 y10</a:t>
            </a:r>
            <a:r>
              <a:rPr lang="ru-RU" dirty="0" smtClean="0">
                <a:solidFill>
                  <a:srgbClr val="FF0000"/>
                </a:solidFill>
                <a:latin typeface="Myriad Pro Light" pitchFamily="34" charset="0"/>
              </a:rPr>
              <a:t>             </a:t>
            </a:r>
            <a:r>
              <a:rPr lang="en-US" dirty="0" smtClean="0">
                <a:solidFill>
                  <a:srgbClr val="FF0000"/>
                </a:solidFill>
                <a:latin typeface="Myriad Pro Light" pitchFamily="34" charset="0"/>
              </a:rPr>
              <a:t>Glu-D1 x5+y10</a:t>
            </a:r>
          </a:p>
          <a:p>
            <a:r>
              <a:rPr lang="en-US" dirty="0" smtClean="0">
                <a:solidFill>
                  <a:srgbClr val="FF0000"/>
                </a:solidFill>
                <a:latin typeface="Myriad Pro Light" pitchFamily="34" charset="0"/>
              </a:rPr>
              <a:t>            </a:t>
            </a:r>
            <a:r>
              <a:rPr lang="uk-UA" dirty="0" smtClean="0">
                <a:solidFill>
                  <a:srgbClr val="FF0000"/>
                </a:solidFill>
                <a:latin typeface="Myriad Pro Light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Myriad Pro Light" pitchFamily="34" charset="0"/>
              </a:rPr>
              <a:t> St</a:t>
            </a:r>
          </a:p>
          <a:p>
            <a:r>
              <a:rPr lang="en-US" dirty="0" smtClean="0">
                <a:solidFill>
                  <a:srgbClr val="FF0000"/>
                </a:solidFill>
                <a:latin typeface="Myriad Pro Light" pitchFamily="34" charset="0"/>
              </a:rPr>
              <a:t>   </a:t>
            </a:r>
            <a:r>
              <a:rPr lang="ru-RU" dirty="0" smtClean="0">
                <a:solidFill>
                  <a:srgbClr val="FF0000"/>
                </a:solidFill>
                <a:latin typeface="Myriad Pro Light" pitchFamily="34" charset="0"/>
              </a:rPr>
              <a:t>   пшеница</a:t>
            </a:r>
            <a:endParaRPr lang="ru-RU" dirty="0">
              <a:solidFill>
                <a:srgbClr val="FF0000"/>
              </a:solidFill>
              <a:latin typeface="Myriad Pro Light" pitchFamily="34" charset="0"/>
            </a:endParaRPr>
          </a:p>
        </p:txBody>
      </p:sp>
      <p:sp>
        <p:nvSpPr>
          <p:cNvPr id="6" name="Минус 5"/>
          <p:cNvSpPr/>
          <p:nvPr/>
        </p:nvSpPr>
        <p:spPr>
          <a:xfrm>
            <a:off x="755576" y="1700808"/>
            <a:ext cx="1512168" cy="72008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Минус 6"/>
          <p:cNvSpPr/>
          <p:nvPr/>
        </p:nvSpPr>
        <p:spPr>
          <a:xfrm>
            <a:off x="755576" y="4005064"/>
            <a:ext cx="1512168" cy="72008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>
            <a:stCxn id="6" idx="2"/>
            <a:endCxn id="7" idx="2"/>
          </p:cNvCxnSpPr>
          <p:nvPr/>
        </p:nvCxnSpPr>
        <p:spPr>
          <a:xfrm>
            <a:off x="956014" y="2060848"/>
            <a:ext cx="0" cy="2304256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stCxn id="6" idx="0"/>
            <a:endCxn id="7" idx="0"/>
          </p:cNvCxnSpPr>
          <p:nvPr/>
        </p:nvCxnSpPr>
        <p:spPr>
          <a:xfrm>
            <a:off x="2067306" y="2060848"/>
            <a:ext cx="0" cy="2304256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Минус 11"/>
          <p:cNvSpPr/>
          <p:nvPr/>
        </p:nvSpPr>
        <p:spPr>
          <a:xfrm>
            <a:off x="2771800" y="1700808"/>
            <a:ext cx="1512168" cy="72008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Минус 12"/>
          <p:cNvSpPr/>
          <p:nvPr/>
        </p:nvSpPr>
        <p:spPr>
          <a:xfrm>
            <a:off x="4499992" y="4005064"/>
            <a:ext cx="1512168" cy="72008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Минус 13"/>
          <p:cNvSpPr/>
          <p:nvPr/>
        </p:nvSpPr>
        <p:spPr>
          <a:xfrm>
            <a:off x="6660232" y="1700808"/>
            <a:ext cx="1512168" cy="72008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Минус 14"/>
          <p:cNvSpPr/>
          <p:nvPr/>
        </p:nvSpPr>
        <p:spPr>
          <a:xfrm>
            <a:off x="6660232" y="4005064"/>
            <a:ext cx="1512168" cy="72008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11560" y="184482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9552" y="414908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27784" y="184482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16216" y="184482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3968" y="414908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44208" y="414908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l="26512" t="28424" r="22350" b="37283"/>
          <a:stretch>
            <a:fillRect/>
          </a:stretch>
        </p:blipFill>
        <p:spPr bwMode="auto">
          <a:xfrm>
            <a:off x="0" y="980728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40966"/>
          </a:xfrm>
        </p:spPr>
        <p:txBody>
          <a:bodyPr>
            <a:noAutofit/>
          </a:bodyPr>
          <a:lstStyle/>
          <a:p>
            <a:pPr algn="ctr"/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Электрофореграмма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ВМ-глютенинов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трансгенных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                                          линий  ячменя  сорта 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Golden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Promise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827584" y="1268760"/>
          <a:ext cx="7704856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ru-RU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Выход этилового спирта (л / 1000 кг зерна) у селекционных линий голозерного и плёнчатого ячменя.</a:t>
            </a:r>
            <a:r>
              <a:rPr lang="ru-RU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20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827584" y="188640"/>
            <a:ext cx="731610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3399FF"/>
                </a:solidFill>
                <a:latin typeface="Arial" charset="0"/>
              </a:rPr>
              <a:t>                               А Х И Л Л Е С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Arial" charset="0"/>
              </a:rPr>
              <a:t> голозерный ячмень пище</a:t>
            </a:r>
            <a:r>
              <a:rPr lang="ru-RU" sz="2000" i="1" dirty="0" smtClean="0">
                <a:latin typeface="Arial" charset="0"/>
              </a:rPr>
              <a:t>вого (кормового)</a:t>
            </a:r>
            <a:r>
              <a:rPr lang="ru-RU" sz="2000" dirty="0" smtClean="0">
                <a:solidFill>
                  <a:schemeClr val="tx1"/>
                </a:solidFill>
                <a:latin typeface="Arial" charset="0"/>
              </a:rPr>
              <a:t> использования</a:t>
            </a:r>
            <a:r>
              <a:rPr lang="ru-RU" sz="2000" b="0" dirty="0" smtClean="0">
                <a:solidFill>
                  <a:schemeClr val="tx1"/>
                </a:solidFill>
                <a:latin typeface="Arial" charset="0"/>
              </a:rPr>
              <a:t> </a:t>
            </a:r>
            <a:endParaRPr lang="ru-RU" sz="2000" b="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2" cstate="print"/>
          <a:srcRect l="30792" t="18338" r="48592" b="60812"/>
          <a:stretch>
            <a:fillRect/>
          </a:stretch>
        </p:blipFill>
        <p:spPr bwMode="auto">
          <a:xfrm>
            <a:off x="7020272" y="4509120"/>
            <a:ext cx="1511193" cy="113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2" cstate="print"/>
          <a:srcRect l="30792" t="61266" r="48785" b="13948"/>
          <a:stretch>
            <a:fillRect/>
          </a:stretch>
        </p:blipFill>
        <p:spPr bwMode="auto">
          <a:xfrm>
            <a:off x="5508104" y="4509120"/>
            <a:ext cx="1512168" cy="115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2727325" y="1331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uk-UA" sz="1800" b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1979712" y="1052736"/>
            <a:ext cx="671837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 typeface="Wingdings" pitchFamily="2" charset="2"/>
              <a:buChar char="Ш"/>
            </a:pPr>
            <a:r>
              <a:rPr lang="uk-UA" sz="18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sz="1800" b="0" dirty="0" smtClean="0">
                <a:solidFill>
                  <a:schemeClr val="tx1"/>
                </a:solidFill>
                <a:latin typeface="Arial" charset="0"/>
              </a:rPr>
              <a:t>Сорт созданный </a:t>
            </a:r>
            <a:r>
              <a:rPr lang="ru-RU" sz="1800" b="0" dirty="0" smtClean="0">
                <a:latin typeface="Arial" charset="0"/>
              </a:rPr>
              <a:t>впервые в Украине</a:t>
            </a:r>
            <a:r>
              <a:rPr lang="ru-RU" sz="1800" b="0" dirty="0" smtClean="0">
                <a:solidFill>
                  <a:schemeClr val="tx1"/>
                </a:solidFill>
                <a:latin typeface="Arial" charset="0"/>
              </a:rPr>
              <a:t>, переданный в</a:t>
            </a:r>
          </a:p>
          <a:p>
            <a:pPr algn="l"/>
            <a:r>
              <a:rPr lang="ru-RU" sz="1800" b="0" dirty="0" smtClean="0">
                <a:solidFill>
                  <a:schemeClr val="tx1"/>
                </a:solidFill>
                <a:latin typeface="Arial" charset="0"/>
              </a:rPr>
              <a:t>    </a:t>
            </a:r>
            <a:r>
              <a:rPr lang="ru-RU" sz="1800" b="0" dirty="0" err="1" smtClean="0">
                <a:solidFill>
                  <a:schemeClr val="tx1"/>
                </a:solidFill>
                <a:latin typeface="Arial" charset="0"/>
              </a:rPr>
              <a:t>Госсортоиспытание</a:t>
            </a:r>
            <a:r>
              <a:rPr lang="ru-RU" sz="1800" b="0" dirty="0" smtClean="0">
                <a:solidFill>
                  <a:schemeClr val="tx1"/>
                </a:solidFill>
                <a:latin typeface="Arial" charset="0"/>
              </a:rPr>
              <a:t>  в 2010 г</a:t>
            </a:r>
          </a:p>
          <a:p>
            <a:pPr algn="l">
              <a:buFont typeface="Wingdings" pitchFamily="2" charset="2"/>
              <a:buChar char="Ш"/>
            </a:pPr>
            <a:r>
              <a:rPr lang="ru-RU" sz="1800" b="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dirty="0" err="1" smtClean="0">
                <a:latin typeface="Arial" charset="0"/>
              </a:rPr>
              <a:t>Обмолачиваемость</a:t>
            </a:r>
            <a:r>
              <a:rPr lang="ru-RU" dirty="0" smtClean="0">
                <a:latin typeface="Arial" charset="0"/>
              </a:rPr>
              <a:t> </a:t>
            </a:r>
            <a:r>
              <a:rPr lang="ru-RU" sz="1800" b="0" dirty="0" smtClean="0">
                <a:solidFill>
                  <a:schemeClr val="tx1"/>
                </a:solidFill>
                <a:latin typeface="Arial" charset="0"/>
              </a:rPr>
              <a:t> ̶  95%; </a:t>
            </a:r>
            <a:r>
              <a:rPr lang="ru-RU" sz="1800" b="0" dirty="0" err="1" smtClean="0">
                <a:solidFill>
                  <a:schemeClr val="tx1"/>
                </a:solidFill>
                <a:latin typeface="Arial" charset="0"/>
              </a:rPr>
              <a:t>выравненость</a:t>
            </a:r>
            <a:r>
              <a:rPr lang="ru-RU" sz="1800" b="0" dirty="0" smtClean="0">
                <a:solidFill>
                  <a:schemeClr val="tx1"/>
                </a:solidFill>
                <a:latin typeface="Arial" charset="0"/>
              </a:rPr>
              <a:t> зерна  ̶  96%; </a:t>
            </a:r>
          </a:p>
          <a:p>
            <a:pPr algn="l"/>
            <a:r>
              <a:rPr lang="ru-RU" dirty="0" smtClean="0">
                <a:latin typeface="Arial" charset="0"/>
              </a:rPr>
              <a:t>   </a:t>
            </a:r>
            <a:r>
              <a:rPr lang="ru-RU" sz="1800" b="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sz="1800" b="0" dirty="0" err="1" smtClean="0">
                <a:solidFill>
                  <a:schemeClr val="tx1"/>
                </a:solidFill>
                <a:latin typeface="Arial" charset="0"/>
              </a:rPr>
              <a:t>твердозерность</a:t>
            </a:r>
            <a:r>
              <a:rPr lang="ru-RU" sz="1800" b="0" dirty="0" smtClean="0">
                <a:solidFill>
                  <a:schemeClr val="tx1"/>
                </a:solidFill>
                <a:latin typeface="Arial" charset="0"/>
              </a:rPr>
              <a:t>  ̶  28сек; выход крупы  ̶  81,4%; </a:t>
            </a:r>
          </a:p>
          <a:p>
            <a:pPr algn="l"/>
            <a:r>
              <a:rPr lang="ru-RU" dirty="0" smtClean="0">
                <a:latin typeface="Arial" charset="0"/>
              </a:rPr>
              <a:t>    </a:t>
            </a:r>
            <a:r>
              <a:rPr lang="ru-RU" sz="1800" b="0" dirty="0" smtClean="0">
                <a:solidFill>
                  <a:schemeClr val="tx1"/>
                </a:solidFill>
                <a:latin typeface="Arial" charset="0"/>
              </a:rPr>
              <a:t>содержание белка  ̶ 17-20%, </a:t>
            </a:r>
            <a:r>
              <a:rPr lang="ru-RU" sz="1800" b="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β-глюканов  </a:t>
            </a:r>
            <a:r>
              <a:rPr lang="ru-RU" sz="18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̶  6,5%,</a:t>
            </a:r>
          </a:p>
          <a:p>
            <a:pPr algn="l"/>
            <a:r>
              <a:rPr lang="ru-RU" dirty="0" smtClean="0">
                <a:latin typeface="Arial" charset="0"/>
                <a:cs typeface="Arial" charset="0"/>
              </a:rPr>
              <a:t>   </a:t>
            </a:r>
            <a:r>
              <a:rPr lang="ru-RU" sz="18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масла  ̶  2,57%</a:t>
            </a:r>
          </a:p>
          <a:p>
            <a:pPr algn="l">
              <a:buFont typeface="Wingdings" pitchFamily="2" charset="2"/>
              <a:buChar char="Ш"/>
            </a:pPr>
            <a:r>
              <a:rPr lang="ru-RU" sz="18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Урожай  ̶  47,4 </a:t>
            </a:r>
            <a:r>
              <a:rPr lang="ru-RU" sz="1800" b="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ц</a:t>
            </a:r>
            <a:r>
              <a:rPr lang="ru-RU" sz="18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/га (100,4% к </a:t>
            </a:r>
            <a:r>
              <a:rPr lang="ru-RU" sz="1800" b="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нац</a:t>
            </a:r>
            <a:r>
              <a:rPr lang="ru-RU" sz="18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. стандарту)</a:t>
            </a:r>
          </a:p>
          <a:p>
            <a:pPr algn="l">
              <a:buFont typeface="Wingdings" pitchFamily="2" charset="2"/>
              <a:buChar char="Ш"/>
            </a:pPr>
            <a:r>
              <a:rPr lang="ru-RU" sz="18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Технология выращивания - принятая в регионе</a:t>
            </a:r>
          </a:p>
          <a:p>
            <a:pPr algn="l">
              <a:buFont typeface="Wingdings" pitchFamily="2" charset="2"/>
              <a:buChar char="Ш"/>
            </a:pPr>
            <a:r>
              <a:rPr lang="ru-RU" sz="18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dirty="0" smtClean="0">
                <a:latin typeface="Arial" charset="0"/>
                <a:cs typeface="Arial" charset="0"/>
              </a:rPr>
              <a:t>Употребление</a:t>
            </a:r>
            <a:r>
              <a:rPr lang="ru-RU" sz="18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продуктов из зерна сорта Ахиллес </a:t>
            </a:r>
          </a:p>
          <a:p>
            <a:pPr algn="l"/>
            <a:r>
              <a:rPr lang="ru-RU" dirty="0" smtClean="0">
                <a:latin typeface="Arial" charset="0"/>
                <a:cs typeface="Arial" charset="0"/>
              </a:rPr>
              <a:t>    </a:t>
            </a:r>
            <a:r>
              <a:rPr lang="ru-RU" sz="18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обеспечивает профилактику  против сердечнососудистых </a:t>
            </a:r>
          </a:p>
          <a:p>
            <a:pPr algn="l"/>
            <a:r>
              <a:rPr lang="ru-RU" dirty="0" smtClean="0">
                <a:latin typeface="Arial" charset="0"/>
                <a:cs typeface="Arial" charset="0"/>
              </a:rPr>
              <a:t>    </a:t>
            </a:r>
            <a:r>
              <a:rPr lang="ru-RU" sz="18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заболеваний, диабета, язвенных болезней желудка и </a:t>
            </a:r>
          </a:p>
          <a:p>
            <a:pPr algn="l"/>
            <a:r>
              <a:rPr lang="ru-RU" dirty="0" smtClean="0">
                <a:latin typeface="Arial" charset="0"/>
                <a:cs typeface="Arial" charset="0"/>
              </a:rPr>
              <a:t>    </a:t>
            </a:r>
            <a:r>
              <a:rPr lang="ru-RU" sz="18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раковых заболеваний кишечника</a:t>
            </a:r>
          </a:p>
          <a:p>
            <a:pPr algn="l"/>
            <a:endParaRPr lang="ru-RU" sz="1800" b="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9" name="Рисунок 8" descr="C:\Users\щ\Pictures\MP Navigator EX\2011_07_13\IMG_0007 - копия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7504" y="1052737"/>
            <a:ext cx="1800200" cy="324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 l="30792" t="39076" r="28783" b="38478"/>
          <a:stretch>
            <a:fillRect/>
          </a:stretch>
        </p:blipFill>
        <p:spPr bwMode="auto">
          <a:xfrm>
            <a:off x="5508104" y="5661248"/>
            <a:ext cx="3053587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рис. 4.jpg"/>
          <p:cNvPicPr>
            <a:picLocks noChangeAspect="1"/>
          </p:cNvPicPr>
          <p:nvPr/>
        </p:nvPicPr>
        <p:blipFill>
          <a:blip r:embed="rId4" cstate="print"/>
          <a:srcRect l="9242" t="8670" r="2960" b="8969"/>
          <a:stretch>
            <a:fillRect/>
          </a:stretch>
        </p:blipFill>
        <p:spPr>
          <a:xfrm>
            <a:off x="251520" y="4446240"/>
            <a:ext cx="2411760" cy="24117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509120"/>
            <a:ext cx="2861684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7638"/>
            <a:ext cx="9144000" cy="8334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u="sng" dirty="0" smtClean="0">
                <a:solidFill>
                  <a:srgbClr val="FF0000"/>
                </a:solidFill>
              </a:rPr>
              <a:t>Монографии по культуре ячменя пищевого использования </a:t>
            </a:r>
            <a:endParaRPr lang="ru-RU" sz="3200" u="sng" dirty="0">
              <a:solidFill>
                <a:srgbClr val="FF0000"/>
              </a:solidFill>
            </a:endParaRPr>
          </a:p>
        </p:txBody>
      </p:sp>
      <p:pic>
        <p:nvPicPr>
          <p:cNvPr id="200707" name="Picture 3" descr="PC04000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34" t="3511" r="1563" b="7253"/>
          <a:stretch>
            <a:fillRect/>
          </a:stretch>
        </p:blipFill>
        <p:spPr>
          <a:xfrm>
            <a:off x="0" y="1125538"/>
            <a:ext cx="8964612" cy="5732462"/>
          </a:xfrm>
          <a:noFill/>
          <a:ln/>
        </p:spPr>
      </p:pic>
      <p:sp>
        <p:nvSpPr>
          <p:cNvPr id="200708" name="Text Box 4"/>
          <p:cNvSpPr txBox="1">
            <a:spLocks noChangeArrowheads="1"/>
          </p:cNvSpPr>
          <p:nvPr/>
        </p:nvSpPr>
        <p:spPr bwMode="auto">
          <a:xfrm>
            <a:off x="422275" y="4076700"/>
            <a:ext cx="33858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sz="1800" b="0" dirty="0" smtClean="0">
                <a:solidFill>
                  <a:schemeClr val="tx1"/>
                </a:solidFill>
                <a:cs typeface="Arial" charset="0"/>
              </a:rPr>
              <a:t>“</a:t>
            </a:r>
            <a:r>
              <a:rPr lang="ru-RU" dirty="0" smtClean="0">
                <a:cs typeface="Arial" charset="0"/>
              </a:rPr>
              <a:t>Пищевой</a:t>
            </a:r>
            <a:r>
              <a:rPr lang="ru-RU" sz="1800" b="0" dirty="0" smtClean="0">
                <a:solidFill>
                  <a:schemeClr val="tx1"/>
                </a:solidFill>
                <a:cs typeface="Arial" charset="0"/>
              </a:rPr>
              <a:t> ячмень: значение, </a:t>
            </a:r>
          </a:p>
          <a:p>
            <a:r>
              <a:rPr lang="ru-RU" sz="1800" b="0" dirty="0" smtClean="0">
                <a:solidFill>
                  <a:schemeClr val="tx1"/>
                </a:solidFill>
                <a:cs typeface="Arial" charset="0"/>
              </a:rPr>
              <a:t>использование и местный опыт</a:t>
            </a:r>
            <a:r>
              <a:rPr lang="uk-UA" sz="1800" b="0" dirty="0" smtClean="0">
                <a:solidFill>
                  <a:schemeClr val="tx1"/>
                </a:solidFill>
                <a:cs typeface="Arial" charset="0"/>
              </a:rPr>
              <a:t>”</a:t>
            </a:r>
            <a:endParaRPr lang="ru-RU" sz="1800" b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00709" name="Text Box 5"/>
          <p:cNvSpPr txBox="1">
            <a:spLocks noChangeArrowheads="1"/>
          </p:cNvSpPr>
          <p:nvPr/>
        </p:nvSpPr>
        <p:spPr bwMode="auto">
          <a:xfrm>
            <a:off x="5678488" y="3933825"/>
            <a:ext cx="246541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1800" b="0" dirty="0" smtClean="0">
                <a:solidFill>
                  <a:schemeClr val="tx1"/>
                </a:solidFill>
                <a:cs typeface="Arial" charset="0"/>
              </a:rPr>
              <a:t>“Ячмень для здорового</a:t>
            </a:r>
          </a:p>
          <a:p>
            <a:pPr algn="l"/>
            <a:r>
              <a:rPr lang="ru-RU" sz="1800" b="0" dirty="0" smtClean="0">
                <a:solidFill>
                  <a:schemeClr val="tx1"/>
                </a:solidFill>
                <a:cs typeface="Arial" charset="0"/>
              </a:rPr>
              <a:t>питания: </a:t>
            </a:r>
          </a:p>
          <a:p>
            <a:r>
              <a:rPr lang="ru-RU" sz="1400" i="1" dirty="0" smtClean="0">
                <a:cs typeface="Arial" charset="0"/>
              </a:rPr>
              <a:t>исследования, </a:t>
            </a:r>
            <a:r>
              <a:rPr lang="ru-RU" sz="1400" b="0" i="1" dirty="0" smtClean="0">
                <a:solidFill>
                  <a:schemeClr val="tx1"/>
                </a:solidFill>
                <a:cs typeface="Arial" charset="0"/>
              </a:rPr>
              <a:t>технология</a:t>
            </a:r>
          </a:p>
          <a:p>
            <a:pPr algn="l"/>
            <a:r>
              <a:rPr lang="ru-RU" sz="1400" b="0" i="1" dirty="0" smtClean="0">
                <a:solidFill>
                  <a:schemeClr val="tx1"/>
                </a:solidFill>
                <a:cs typeface="Arial" charset="0"/>
              </a:rPr>
              <a:t> и продукты</a:t>
            </a:r>
            <a:r>
              <a:rPr lang="ru-RU" sz="1800" b="0" dirty="0" smtClean="0">
                <a:solidFill>
                  <a:schemeClr val="tx1"/>
                </a:solidFill>
                <a:cs typeface="Arial" charset="0"/>
              </a:rPr>
              <a:t>”</a:t>
            </a:r>
            <a:endParaRPr lang="ru-RU" sz="1800" b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00710" name="Text Box 6"/>
          <p:cNvSpPr txBox="1">
            <a:spLocks noChangeArrowheads="1"/>
          </p:cNvSpPr>
          <p:nvPr/>
        </p:nvSpPr>
        <p:spPr bwMode="auto">
          <a:xfrm>
            <a:off x="6642100" y="6181725"/>
            <a:ext cx="843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sz="1800" b="0" dirty="0">
                <a:solidFill>
                  <a:schemeClr val="tx1"/>
                </a:solidFill>
                <a:cs typeface="Arial" charset="0"/>
              </a:rPr>
              <a:t>2009 </a:t>
            </a:r>
            <a:r>
              <a:rPr lang="uk-UA" sz="1800" b="0" dirty="0" smtClean="0">
                <a:solidFill>
                  <a:schemeClr val="tx1"/>
                </a:solidFill>
                <a:cs typeface="Arial" charset="0"/>
              </a:rPr>
              <a:t>г.</a:t>
            </a:r>
            <a:endParaRPr lang="ru-RU" sz="1800" b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00711" name="Text Box 7"/>
          <p:cNvSpPr txBox="1">
            <a:spLocks noChangeArrowheads="1"/>
          </p:cNvSpPr>
          <p:nvPr/>
        </p:nvSpPr>
        <p:spPr bwMode="auto">
          <a:xfrm>
            <a:off x="3186113" y="5678488"/>
            <a:ext cx="8402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sz="1800" b="0" dirty="0">
                <a:solidFill>
                  <a:schemeClr val="tx1"/>
                </a:solidFill>
                <a:cs typeface="Arial" charset="0"/>
              </a:rPr>
              <a:t>2008 </a:t>
            </a:r>
            <a:r>
              <a:rPr lang="uk-UA" sz="1800" b="0" dirty="0" smtClean="0">
                <a:solidFill>
                  <a:schemeClr val="tx1"/>
                </a:solidFill>
                <a:cs typeface="Arial" charset="0"/>
              </a:rPr>
              <a:t>г.</a:t>
            </a:r>
            <a:endParaRPr lang="ru-RU" sz="1800" b="0" dirty="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ид на ділянки.JPG"/>
          <p:cNvPicPr>
            <a:picLocks noChangeAspect="1"/>
          </p:cNvPicPr>
          <p:nvPr/>
        </p:nvPicPr>
        <p:blipFill>
          <a:blip r:embed="rId2" cstate="print"/>
          <a:srcRect b="185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2204864"/>
            <a:ext cx="7772400" cy="136815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Спасибо за внимание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544" t="16242" r="19676" b="12146"/>
          <a:stretch>
            <a:fillRect/>
          </a:stretch>
        </p:blipFill>
        <p:spPr bwMode="auto">
          <a:xfrm>
            <a:off x="-1" y="0"/>
            <a:ext cx="91911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3284984"/>
            <a:ext cx="7772400" cy="914400"/>
          </a:xfrm>
        </p:spPr>
        <p:txBody>
          <a:bodyPr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+mn-lt"/>
              </a:rPr>
              <a:t>“</a:t>
            </a: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Эффект пищевого ячменя на содержание глюкозы, инсулина и жировой метаболизм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”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6093296"/>
            <a:ext cx="1062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cs typeface="Arial" charset="0"/>
              </a:rPr>
              <a:t>2006 г.</a:t>
            </a:r>
            <a:endParaRPr lang="ru-RU" sz="2400" dirty="0">
              <a:cs typeface="Arial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9741" t="13746" r="8163" b="9473"/>
          <a:stretch>
            <a:fillRect/>
          </a:stretch>
        </p:blipFill>
        <p:spPr bwMode="auto">
          <a:xfrm>
            <a:off x="0" y="0"/>
            <a:ext cx="9239180" cy="691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95536" y="3501008"/>
            <a:ext cx="4721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Диетическая ценность ячменной муки</a:t>
            </a:r>
            <a:endParaRPr lang="ru-RU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20688"/>
            <a:ext cx="8991600" cy="976313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sz="400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Голозерный ячмень</a:t>
            </a:r>
            <a:r>
              <a:rPr lang="ru-RU" sz="4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- </a:t>
            </a:r>
            <a:r>
              <a:rPr lang="ru-RU" sz="4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cs typeface="Arial" charset="0"/>
              </a:rPr>
              <a:t>культура</a:t>
            </a:r>
            <a:br>
              <a:rPr lang="ru-RU" sz="4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cs typeface="Arial" charset="0"/>
              </a:rPr>
            </a:br>
            <a:r>
              <a:rPr lang="ru-RU" sz="4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cs typeface="Arial" charset="0"/>
              </a:rPr>
              <a:t>пищевого использования</a:t>
            </a:r>
            <a:r>
              <a:rPr lang="ru-RU" sz="4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endParaRPr lang="ru-RU" sz="4000" dirty="0"/>
          </a:p>
        </p:txBody>
      </p:sp>
      <p:pic>
        <p:nvPicPr>
          <p:cNvPr id="198659" name="Picture 3"/>
          <p:cNvPicPr>
            <a:picLocks noChangeAspect="1" noChangeArrowheads="1"/>
          </p:cNvPicPr>
          <p:nvPr/>
        </p:nvPicPr>
        <p:blipFill>
          <a:blip r:embed="rId2" cstate="print"/>
          <a:srcRect l="41029" t="56812" r="29190" b="22591"/>
          <a:stretch>
            <a:fillRect/>
          </a:stretch>
        </p:blipFill>
        <p:spPr bwMode="auto">
          <a:xfrm>
            <a:off x="304800" y="2057400"/>
            <a:ext cx="8586788" cy="370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8660" name="Text Box 4"/>
          <p:cNvSpPr txBox="1">
            <a:spLocks noChangeArrowheads="1"/>
          </p:cNvSpPr>
          <p:nvPr/>
        </p:nvSpPr>
        <p:spPr bwMode="auto">
          <a:xfrm>
            <a:off x="1143000" y="5959475"/>
            <a:ext cx="27170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2400" b="0" i="1" dirty="0" smtClean="0">
                <a:solidFill>
                  <a:schemeClr val="tx1"/>
                </a:solidFill>
                <a:cs typeface="Arial" charset="0"/>
              </a:rPr>
              <a:t>Пленчатый ячмень</a:t>
            </a:r>
            <a:endParaRPr lang="ru-RU" sz="2400" b="0" i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98661" name="Text Box 5"/>
          <p:cNvSpPr txBox="1">
            <a:spLocks noChangeArrowheads="1"/>
          </p:cNvSpPr>
          <p:nvPr/>
        </p:nvSpPr>
        <p:spPr bwMode="auto">
          <a:xfrm>
            <a:off x="5551488" y="5959475"/>
            <a:ext cx="26951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2400" b="0" i="1" dirty="0" smtClean="0">
                <a:solidFill>
                  <a:schemeClr val="tx1"/>
                </a:solidFill>
                <a:cs typeface="Arial" charset="0"/>
              </a:rPr>
              <a:t>Голозерный ячмень</a:t>
            </a:r>
            <a:endParaRPr lang="ru-RU" sz="2400" b="0" i="1" dirty="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115888"/>
            <a:ext cx="9144000" cy="7604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u="sng" dirty="0" smtClean="0">
                <a:solidFill>
                  <a:srgbClr val="FF0000"/>
                </a:solidFill>
              </a:rPr>
              <a:t>Пищевые продукты из смесей муки пшеницы (50%) и           ячменя (50%) на продовольственном рынке Канады</a:t>
            </a:r>
            <a:endParaRPr lang="ru-RU" sz="2400" b="1" u="sng" dirty="0">
              <a:solidFill>
                <a:srgbClr val="FF0000"/>
              </a:solidFill>
            </a:endParaRPr>
          </a:p>
        </p:txBody>
      </p:sp>
      <p:pic>
        <p:nvPicPr>
          <p:cNvPr id="20173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56604" t="41055" r="9419" b="12425"/>
          <a:stretch>
            <a:fillRect/>
          </a:stretch>
        </p:blipFill>
        <p:spPr>
          <a:xfrm>
            <a:off x="971550" y="1628775"/>
            <a:ext cx="3170238" cy="1981200"/>
          </a:xfrm>
          <a:noFill/>
          <a:ln/>
        </p:spPr>
      </p:pic>
      <p:pic>
        <p:nvPicPr>
          <p:cNvPr id="20173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44318" t="24306" r="13197" b="23436"/>
          <a:stretch>
            <a:fillRect/>
          </a:stretch>
        </p:blipFill>
        <p:spPr>
          <a:xfrm>
            <a:off x="4643438" y="1700213"/>
            <a:ext cx="3170237" cy="1981200"/>
          </a:xfrm>
          <a:noFill/>
          <a:ln/>
        </p:spPr>
      </p:pic>
      <p:pic>
        <p:nvPicPr>
          <p:cNvPr id="20173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l="54037" t="41385" r="13258" b="15488"/>
          <a:stretch>
            <a:fillRect/>
          </a:stretch>
        </p:blipFill>
        <p:spPr>
          <a:xfrm>
            <a:off x="395288" y="4437063"/>
            <a:ext cx="3170237" cy="1981200"/>
          </a:xfrm>
          <a:noFill/>
          <a:ln/>
        </p:spPr>
      </p:pic>
      <p:pic>
        <p:nvPicPr>
          <p:cNvPr id="201734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 l="57787" t="22717" r="11333" b="14688"/>
          <a:stretch>
            <a:fillRect/>
          </a:stretch>
        </p:blipFill>
        <p:spPr>
          <a:xfrm>
            <a:off x="3995738" y="4365625"/>
            <a:ext cx="1871662" cy="1981200"/>
          </a:xfrm>
          <a:noFill/>
          <a:ln/>
        </p:spPr>
      </p:pic>
      <p:pic>
        <p:nvPicPr>
          <p:cNvPr id="201735" name="Picture 7"/>
          <p:cNvPicPr>
            <a:picLocks noChangeAspect="1" noChangeArrowheads="1"/>
          </p:cNvPicPr>
          <p:nvPr/>
        </p:nvPicPr>
        <p:blipFill>
          <a:blip r:embed="rId6" cstate="print"/>
          <a:srcRect l="54037" t="30370" r="13258" b="23692"/>
          <a:stretch>
            <a:fillRect/>
          </a:stretch>
        </p:blipFill>
        <p:spPr bwMode="auto">
          <a:xfrm>
            <a:off x="6732588" y="4508500"/>
            <a:ext cx="19431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5888"/>
            <a:ext cx="8458200" cy="76200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u="sng" dirty="0" smtClean="0">
                <a:solidFill>
                  <a:srgbClr val="FF0000"/>
                </a:solidFill>
              </a:rPr>
              <a:t>Ячмень – уникальный продукт питания</a:t>
            </a:r>
            <a:endParaRPr lang="ru-RU" sz="3200" u="sng" dirty="0">
              <a:solidFill>
                <a:srgbClr val="FF0000"/>
              </a:solidFill>
            </a:endParaRPr>
          </a:p>
        </p:txBody>
      </p:sp>
      <p:sp>
        <p:nvSpPr>
          <p:cNvPr id="199683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908720"/>
            <a:ext cx="8229600" cy="511175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uk-UA" sz="1800" b="1" dirty="0"/>
          </a:p>
          <a:p>
            <a:pPr>
              <a:lnSpc>
                <a:spcPct val="80000"/>
              </a:lnSpc>
            </a:pPr>
            <a:r>
              <a:rPr lang="ru-RU" sz="1800" b="1" dirty="0" smtClean="0"/>
              <a:t>Обеспечивает защиту против самых </a:t>
            </a:r>
            <a:r>
              <a:rPr lang="ru-RU" sz="1800" b="1" dirty="0" smtClean="0"/>
              <a:t>смертоносных</a:t>
            </a:r>
            <a:r>
              <a:rPr lang="ru-RU" sz="1800" b="1" dirty="0" smtClean="0"/>
              <a:t> </a:t>
            </a:r>
            <a:r>
              <a:rPr lang="ru-RU" sz="1800" b="1" dirty="0" smtClean="0"/>
              <a:t>болезней столетия:</a:t>
            </a:r>
          </a:p>
          <a:p>
            <a:pPr>
              <a:lnSpc>
                <a:spcPct val="80000"/>
              </a:lnSpc>
            </a:pPr>
            <a:endParaRPr lang="ru-RU" sz="1800" b="1" dirty="0" smtClean="0"/>
          </a:p>
          <a:p>
            <a:pPr>
              <a:lnSpc>
                <a:spcPct val="80000"/>
              </a:lnSpc>
            </a:pPr>
            <a:r>
              <a:rPr lang="ru-RU" sz="1800" b="1" i="1" dirty="0" smtClean="0">
                <a:solidFill>
                  <a:srgbClr val="FF0000"/>
                </a:solidFill>
              </a:rPr>
              <a:t>Сердечнососудистые (коронарная болезнь сердца)</a:t>
            </a:r>
          </a:p>
          <a:p>
            <a:pPr>
              <a:lnSpc>
                <a:spcPct val="80000"/>
              </a:lnSpc>
              <a:buNone/>
            </a:pPr>
            <a:r>
              <a:rPr lang="ru-RU" sz="1800" b="1" i="1" dirty="0" smtClean="0">
                <a:solidFill>
                  <a:srgbClr val="FF0000"/>
                </a:solidFill>
              </a:rPr>
              <a:t>        диабет, рак кишечника</a:t>
            </a:r>
            <a:endParaRPr lang="ru-RU" sz="1800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ru-RU" sz="1600" b="1" i="1" dirty="0"/>
          </a:p>
          <a:p>
            <a:pPr>
              <a:lnSpc>
                <a:spcPct val="80000"/>
              </a:lnSpc>
            </a:pPr>
            <a:r>
              <a:rPr lang="ru-RU" sz="1800" b="1" i="1" dirty="0" err="1">
                <a:solidFill>
                  <a:srgbClr val="FF0000"/>
                </a:solidFill>
              </a:rPr>
              <a:t>β </a:t>
            </a:r>
            <a:r>
              <a:rPr lang="ru-RU" sz="1800" b="1" i="1" dirty="0">
                <a:solidFill>
                  <a:srgbClr val="FF0000"/>
                </a:solidFill>
              </a:rPr>
              <a:t>– </a:t>
            </a:r>
            <a:r>
              <a:rPr lang="ru-RU" sz="1800" b="1" i="1" dirty="0" err="1" smtClean="0">
                <a:solidFill>
                  <a:srgbClr val="FF0000"/>
                </a:solidFill>
              </a:rPr>
              <a:t>глюканы</a:t>
            </a:r>
            <a:r>
              <a:rPr lang="ru-RU" sz="1800" dirty="0" smtClean="0"/>
              <a:t>             </a:t>
            </a:r>
            <a:r>
              <a:rPr lang="ru-RU" sz="1800" b="1" i="1" dirty="0"/>
              <a:t>–</a:t>
            </a:r>
            <a:r>
              <a:rPr lang="ru-RU" sz="1800" dirty="0"/>
              <a:t>  </a:t>
            </a:r>
            <a:r>
              <a:rPr lang="ru-RU" sz="1800" dirty="0" smtClean="0"/>
              <a:t>снижают содержание холестерина крови, </a:t>
            </a:r>
            <a:endParaRPr lang="ru-RU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dirty="0"/>
              <a:t>                                        </a:t>
            </a:r>
            <a:r>
              <a:rPr lang="ru-RU" sz="1800" dirty="0" smtClean="0"/>
              <a:t>      </a:t>
            </a:r>
            <a:r>
              <a:rPr lang="ru-RU" sz="1800" dirty="0" smtClean="0"/>
              <a:t>       </a:t>
            </a:r>
            <a:r>
              <a:rPr lang="ru-RU" sz="1800" dirty="0" err="1" smtClean="0"/>
              <a:t>антираковая</a:t>
            </a:r>
            <a:r>
              <a:rPr lang="ru-RU" sz="1800" dirty="0" smtClean="0"/>
              <a:t> профилактика </a:t>
            </a:r>
            <a:r>
              <a:rPr lang="ru-RU" sz="1800" dirty="0"/>
              <a:t>кишечника</a:t>
            </a:r>
            <a:endParaRPr lang="ru-RU" sz="1800" b="1" i="1" dirty="0"/>
          </a:p>
          <a:p>
            <a:pPr>
              <a:lnSpc>
                <a:spcPct val="80000"/>
              </a:lnSpc>
            </a:pPr>
            <a:r>
              <a:rPr lang="ru-RU" sz="1800" b="1" i="1" dirty="0" err="1" smtClean="0">
                <a:solidFill>
                  <a:srgbClr val="FF0000"/>
                </a:solidFill>
              </a:rPr>
              <a:t>Токолы</a:t>
            </a:r>
            <a:r>
              <a:rPr lang="ru-RU" sz="1800" b="1" i="1" dirty="0" smtClean="0">
                <a:solidFill>
                  <a:srgbClr val="FF0000"/>
                </a:solidFill>
              </a:rPr>
              <a:t> (витамин </a:t>
            </a:r>
            <a:r>
              <a:rPr lang="ru-RU" sz="1800" b="1" i="1" dirty="0">
                <a:solidFill>
                  <a:srgbClr val="FF0000"/>
                </a:solidFill>
              </a:rPr>
              <a:t>Е)</a:t>
            </a:r>
            <a:r>
              <a:rPr lang="ru-RU" sz="1800" dirty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1800" dirty="0"/>
          </a:p>
          <a:p>
            <a:pPr>
              <a:lnSpc>
                <a:spcPct val="80000"/>
              </a:lnSpc>
            </a:pPr>
            <a:r>
              <a:rPr lang="ru-RU" sz="1800" b="1" i="1" dirty="0" err="1" smtClean="0">
                <a:solidFill>
                  <a:srgbClr val="FF0000"/>
                </a:solidFill>
              </a:rPr>
              <a:t>Проантоцианидины</a:t>
            </a:r>
            <a:r>
              <a:rPr lang="ru-RU" sz="1800" dirty="0" smtClean="0"/>
              <a:t> </a:t>
            </a:r>
            <a:r>
              <a:rPr lang="ru-RU" sz="1800" b="1" dirty="0" smtClean="0"/>
              <a:t>–</a:t>
            </a:r>
            <a:r>
              <a:rPr lang="ru-RU" sz="1800" dirty="0" smtClean="0"/>
              <a:t>  мощные антиоксиданты противоракового действия</a:t>
            </a:r>
          </a:p>
          <a:p>
            <a:pPr>
              <a:lnSpc>
                <a:spcPct val="80000"/>
              </a:lnSpc>
            </a:pPr>
            <a:endParaRPr lang="ru-RU" sz="1800" dirty="0" smtClean="0"/>
          </a:p>
          <a:p>
            <a:pPr>
              <a:lnSpc>
                <a:spcPct val="110000"/>
              </a:lnSpc>
            </a:pPr>
            <a:r>
              <a:rPr lang="ru-RU" sz="1800" b="1" i="1" dirty="0" smtClean="0">
                <a:solidFill>
                  <a:srgbClr val="FF0000"/>
                </a:solidFill>
              </a:rPr>
              <a:t>Уникальный комплекс </a:t>
            </a:r>
            <a:r>
              <a:rPr lang="ru-RU" sz="1800" b="1" i="1" dirty="0" err="1" smtClean="0">
                <a:solidFill>
                  <a:srgbClr val="FF0000"/>
                </a:solidFill>
              </a:rPr>
              <a:t>водорастворимых</a:t>
            </a:r>
            <a:r>
              <a:rPr lang="ru-RU" sz="1800" b="1" i="1" dirty="0" smtClean="0">
                <a:solidFill>
                  <a:srgbClr val="FF0000"/>
                </a:solidFill>
              </a:rPr>
              <a:t> и жирорастворимых витаминов</a:t>
            </a:r>
          </a:p>
          <a:p>
            <a:pPr>
              <a:lnSpc>
                <a:spcPct val="110000"/>
              </a:lnSpc>
            </a:pPr>
            <a:r>
              <a:rPr lang="ru-RU" sz="1800" b="1" i="1" dirty="0" smtClean="0">
                <a:solidFill>
                  <a:srgbClr val="FF0000"/>
                </a:solidFill>
              </a:rPr>
              <a:t>Ценные микроэлементы : </a:t>
            </a:r>
            <a:r>
              <a:rPr lang="ru-RU" sz="1800" b="1" i="1" dirty="0" err="1" smtClean="0">
                <a:solidFill>
                  <a:srgbClr val="FF0000"/>
                </a:solidFill>
              </a:rPr>
              <a:t>Fe</a:t>
            </a:r>
            <a:r>
              <a:rPr lang="ru-RU" sz="1800" b="1" i="1" dirty="0" smtClean="0">
                <a:solidFill>
                  <a:srgbClr val="FF0000"/>
                </a:solidFill>
              </a:rPr>
              <a:t>, </a:t>
            </a:r>
            <a:r>
              <a:rPr lang="ru-RU" sz="1800" b="1" i="1" dirty="0" err="1" smtClean="0">
                <a:solidFill>
                  <a:srgbClr val="FF0000"/>
                </a:solidFill>
              </a:rPr>
              <a:t>Zn</a:t>
            </a:r>
            <a:r>
              <a:rPr lang="ru-RU" sz="1800" b="1" i="1" dirty="0" smtClean="0">
                <a:solidFill>
                  <a:srgbClr val="FF0000"/>
                </a:solidFill>
              </a:rPr>
              <a:t>, </a:t>
            </a:r>
            <a:r>
              <a:rPr lang="ru-RU" sz="1800" b="1" i="1" dirty="0" err="1" smtClean="0">
                <a:solidFill>
                  <a:srgbClr val="FF0000"/>
                </a:solidFill>
              </a:rPr>
              <a:t>Mn</a:t>
            </a:r>
            <a:r>
              <a:rPr lang="ru-RU" sz="1800" b="1" i="1" dirty="0" smtClean="0">
                <a:solidFill>
                  <a:srgbClr val="FF0000"/>
                </a:solidFill>
              </a:rPr>
              <a:t>, </a:t>
            </a:r>
            <a:r>
              <a:rPr lang="ru-RU" sz="1800" b="1" i="1" dirty="0" err="1" smtClean="0">
                <a:solidFill>
                  <a:srgbClr val="FF0000"/>
                </a:solidFill>
              </a:rPr>
              <a:t>Co</a:t>
            </a:r>
            <a:r>
              <a:rPr lang="ru-RU" sz="1800" b="1" i="1" dirty="0" smtClean="0">
                <a:solidFill>
                  <a:srgbClr val="FF0000"/>
                </a:solidFill>
              </a:rPr>
              <a:t>, </a:t>
            </a:r>
            <a:r>
              <a:rPr lang="ru-RU" sz="1800" b="1" i="1" dirty="0" err="1" smtClean="0">
                <a:solidFill>
                  <a:srgbClr val="FF0000"/>
                </a:solidFill>
              </a:rPr>
              <a:t>Se</a:t>
            </a:r>
            <a:r>
              <a:rPr lang="ru-RU" sz="1800" b="1" i="1" dirty="0" smtClean="0">
                <a:solidFill>
                  <a:srgbClr val="FF0000"/>
                </a:solidFill>
              </a:rPr>
              <a:t>  </a:t>
            </a:r>
            <a:endParaRPr lang="ru-RU" sz="1800" b="1" i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ru-RU" sz="1800" b="1" i="1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1800" b="1" i="1" dirty="0" smtClean="0"/>
              <a:t>Содержание  </a:t>
            </a:r>
            <a:r>
              <a:rPr lang="ru-RU" sz="1800" b="1" i="1" dirty="0" err="1" smtClean="0"/>
              <a:t>β </a:t>
            </a:r>
            <a:r>
              <a:rPr lang="ru-RU" sz="1800" b="1" i="1" dirty="0" smtClean="0"/>
              <a:t>– </a:t>
            </a:r>
            <a:r>
              <a:rPr lang="ru-RU" sz="1800" b="1" i="1" dirty="0" err="1" smtClean="0"/>
              <a:t>глюканов</a:t>
            </a:r>
            <a:r>
              <a:rPr lang="ru-RU" sz="1800" b="1" i="1" dirty="0" smtClean="0"/>
              <a:t>:  ячмень – </a:t>
            </a:r>
            <a:r>
              <a:rPr lang="ru-RU" sz="1800" b="1" i="1" dirty="0" smtClean="0">
                <a:solidFill>
                  <a:srgbClr val="FF0000"/>
                </a:solidFill>
              </a:rPr>
              <a:t>6 – 9%,</a:t>
            </a:r>
            <a:r>
              <a:rPr lang="ru-RU" sz="1800" b="1" i="1" dirty="0" smtClean="0"/>
              <a:t> </a:t>
            </a:r>
            <a:endParaRPr lang="ru-RU" sz="18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dirty="0" smtClean="0"/>
              <a:t>                                                          </a:t>
            </a:r>
            <a:r>
              <a:rPr lang="ru-RU" sz="1800" b="1" i="1" dirty="0" smtClean="0"/>
              <a:t>   овес – </a:t>
            </a:r>
            <a:r>
              <a:rPr lang="ru-RU" sz="1800" b="1" i="1" dirty="0" smtClean="0">
                <a:solidFill>
                  <a:srgbClr val="FF0000"/>
                </a:solidFill>
              </a:rPr>
              <a:t>1 – 3%</a:t>
            </a:r>
            <a:r>
              <a:rPr lang="ru-RU" sz="1800" b="1" i="1" dirty="0" smtClean="0"/>
              <a:t>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i="1" dirty="0"/>
              <a:t> </a:t>
            </a:r>
            <a:r>
              <a:rPr lang="ru-RU" sz="1800" b="1" i="1" dirty="0" smtClean="0"/>
              <a:t>                                                            пшеница – 0,2 %</a:t>
            </a:r>
            <a:endParaRPr lang="ru-RU" sz="1800" i="1" dirty="0"/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772400" cy="54868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yriad Pro Light" pitchFamily="34" charset="0"/>
              </a:rPr>
              <a:t>Биохимия</a:t>
            </a:r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yriad Pro Light" pitchFamily="34" charset="0"/>
              </a:rPr>
              <a:t>  зерна </a:t>
            </a:r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yriad Pro Light" pitchFamily="34" charset="0"/>
              </a:rPr>
              <a:t>голозерного  ячменя   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5097" t="19371" r="15841" b="11231"/>
          <a:stretch>
            <a:fillRect/>
          </a:stretch>
        </p:blipFill>
        <p:spPr bwMode="auto">
          <a:xfrm>
            <a:off x="1259632" y="692696"/>
            <a:ext cx="6635438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2000</TotalTime>
  <Words>970</Words>
  <Application>Microsoft Office PowerPoint</Application>
  <PresentationFormat>Экран (4:3)</PresentationFormat>
  <Paragraphs>172</Paragraphs>
  <Slides>30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Метро</vt:lpstr>
      <vt:lpstr>Селекционно-генетический институт отдел генетических основ селекции</vt:lpstr>
      <vt:lpstr>Слайд 2</vt:lpstr>
      <vt:lpstr>Монографии по культуре ячменя пищевого использования </vt:lpstr>
      <vt:lpstr>“Эффект пищевого ячменя на содержание глюкозы, инсулина и жировой метаболизм”</vt:lpstr>
      <vt:lpstr>Слайд 5</vt:lpstr>
      <vt:lpstr>Голозерный ячмень - культура пищевого использования </vt:lpstr>
      <vt:lpstr>Пищевые продукты из смесей муки пшеницы (50%) и           ячменя (50%) на продовольственном рынке Канады</vt:lpstr>
      <vt:lpstr>Ячмень – уникальный продукт питания</vt:lpstr>
      <vt:lpstr>Биохимия  зерна голозерного  ячменя   </vt:lpstr>
      <vt:lpstr>Слайд 10</vt:lpstr>
      <vt:lpstr>Слайд 11</vt:lpstr>
      <vt:lpstr>Программа создания сортов голозерного ячменя пищевого использования   (Селекционно-генетический институт, Одесса, Украина)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Хлопья из голозерного ячменя: 1- сорт Ахиллес; 2- СЛ-2024; 3- СЛ-2030; 4- СЛ-2023; 5- СЛ-2031; 6 - хлопья “Экстра” из пленчатого ячменя </vt:lpstr>
      <vt:lpstr>Слайд 25</vt:lpstr>
      <vt:lpstr>Трансгенные линии ячменя с генами, кодирующими биосинтез вм-глютенинов пшеницы</vt:lpstr>
      <vt:lpstr>Электрофореграмма  ВМ-глютенинов  трансгенных                                           линий  ячменя  сорта  Golden  Promise</vt:lpstr>
      <vt:lpstr>Выход этилового спирта (л / 1000 кг зерна) у селекционных линий голозерного и плёнчатого ячменя. </vt:lpstr>
      <vt:lpstr>Слайд 29</vt:lpstr>
      <vt:lpstr>Спасибо за внимание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Селекционно-генетический институт г. Одесса  отдел Генетических основ селекции</dc:title>
  <dc:creator>Admin</dc:creator>
  <cp:lastModifiedBy>Admin</cp:lastModifiedBy>
  <cp:revision>234</cp:revision>
  <dcterms:created xsi:type="dcterms:W3CDTF">2013-04-12T13:51:34Z</dcterms:created>
  <dcterms:modified xsi:type="dcterms:W3CDTF">2013-06-21T13:04:37Z</dcterms:modified>
</cp:coreProperties>
</file>