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56" r:id="rId4"/>
    <p:sldId id="330" r:id="rId5"/>
    <p:sldId id="331" r:id="rId6"/>
    <p:sldId id="333" r:id="rId7"/>
    <p:sldId id="332" r:id="rId8"/>
    <p:sldId id="311" r:id="rId9"/>
    <p:sldId id="312" r:id="rId10"/>
    <p:sldId id="309" r:id="rId11"/>
    <p:sldId id="313" r:id="rId12"/>
    <p:sldId id="316" r:id="rId13"/>
    <p:sldId id="320" r:id="rId14"/>
    <p:sldId id="324" r:id="rId15"/>
    <p:sldId id="325" r:id="rId16"/>
    <p:sldId id="328" r:id="rId17"/>
    <p:sldId id="310" r:id="rId18"/>
  </p:sldIdLst>
  <p:sldSz cx="9144000" cy="6858000" type="screen4x3"/>
  <p:notesSz cx="680085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FF"/>
    <a:srgbClr val="00FF00"/>
    <a:srgbClr val="FF0000"/>
    <a:srgbClr val="FF0066"/>
    <a:srgbClr val="FF3399"/>
    <a:srgbClr val="00CC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9" autoAdjust="0"/>
    <p:restoredTop sz="94660"/>
  </p:normalViewPr>
  <p:slideViewPr>
    <p:cSldViewPr>
      <p:cViewPr>
        <p:scale>
          <a:sx n="90" d="100"/>
          <a:sy n="90" d="100"/>
        </p:scale>
        <p:origin x="-59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2672D-6964-441B-BCF9-1FA0E99BF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CA80-1A09-49DD-A6E6-44AAB646D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2465-3DD7-4FF7-8593-757E93114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AEED2-AA5A-4AF7-942C-CB5C7CF8D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42411-1B09-4CD8-9884-FE268F467F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40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84381-5E47-402D-BFBA-580D3D773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30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F1833-5D01-4AD2-969E-72A9323733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948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BFFE4-A9BF-4749-AB1B-4B12EF88D9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31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3E70-144F-407B-BEA7-CAF7B3867C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337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C894-1AA8-493C-AB60-B70F4B1096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12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6CCAC-0E1F-4769-A8D1-9693E80F6A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0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6F7D8-4F3F-4841-AAD0-F48C8D389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CF37A-7E66-4FC0-B3C3-B4381D65D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11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E2445-EE29-4664-A765-B91A36A501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153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B00B0-D010-4DF7-AB1A-289CA9BE3D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431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47B92-DBF8-489A-BDE4-F3D34FF31C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341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F772-CDED-41F6-B8BC-8756015E91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907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42411-1B09-4CD8-9884-FE268F467F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478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84381-5E47-402D-BFBA-580D3D773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744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F1833-5D01-4AD2-969E-72A9323733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926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BFFE4-A9BF-4749-AB1B-4B12EF88D9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450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3E70-144F-407B-BEA7-CAF7B3867C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22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7EAF-D8DC-44F5-9C8B-CDD270227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C894-1AA8-493C-AB60-B70F4B1096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452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6CCAC-0E1F-4769-A8D1-9693E80F6A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487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CF37A-7E66-4FC0-B3C3-B4381D65D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268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E2445-EE29-4664-A765-B91A36A501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59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B00B0-D010-4DF7-AB1A-289CA9BE3D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238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47B92-DBF8-489A-BDE4-F3D34FF31C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8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F772-CDED-41F6-B8BC-8756015E91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9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FADD6-245A-43C0-837F-7CD8DE5F6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4BB3-B787-4527-86AB-530BAF49F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75BB-3E32-435E-AA7D-B26FDD9D9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9A73-3FE4-431E-BEDE-5600394F3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FE10-CA70-47DC-ABF7-5DC07088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F87CB-A655-40BF-B6E6-6323429FE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1647F37-8303-4A69-91B6-D45EFF2AD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FFEB0E5-6570-4F11-A746-4ECA4DA583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4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FFEB0E5-6570-4F11-A746-4ECA4DA583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85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www.agf.gov.bc.ca/cropprot/images/clb-dmg-wheat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agf.gov.bc.ca/cropprot/images/clbadult.jpg" TargetMode="External"/><Relationship Id="rId5" Type="http://schemas.openxmlformats.org/officeDocument/2006/relationships/image" Target="../media/image20.jpeg"/><Relationship Id="rId10" Type="http://schemas.openxmlformats.org/officeDocument/2006/relationships/image" Target="http://www.agf.gov.bc.ca/cropprot/images/clb-dmg-oat.jpg" TargetMode="External"/><Relationship Id="rId4" Type="http://schemas.openxmlformats.org/officeDocument/2006/relationships/image" Target="http://www.agf.gov.bc.ca/cropprot/images/clblarva.jpg" TargetMode="External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http://www.viarural.com.ar/viarural.com.ar/agricultura/insectos/fotos/schizaphis-graminum02.jpg" TargetMode="External"/><Relationship Id="rId3" Type="http://schemas.openxmlformats.org/officeDocument/2006/relationships/image" Target="../media/image23.wmf"/><Relationship Id="rId7" Type="http://schemas.openxmlformats.org/officeDocument/2006/relationships/image" Target="http://www.inra.fr/Internet/Produits/HYPPZ/IMAGES/7032444.jpg" TargetMode="External"/><Relationship Id="rId12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http://www.ento.okstate.edu/ddd/IMAGES/greenbug2.JPG" TargetMode="External"/><Relationship Id="rId5" Type="http://schemas.openxmlformats.org/officeDocument/2006/relationships/image" Target="http://www.inra.fr/Internet/Produits/HYPPZ/IMAGES/7032443.jpg" TargetMode="External"/><Relationship Id="rId15" Type="http://schemas.openxmlformats.org/officeDocument/2006/relationships/image" Target="http://www.aces.edu/department/grain/Images/ANR10826.jpg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image" Target="http://muextension.missouri.edu/explore/figures/g0711302.jpg" TargetMode="External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http://konarc.naro.affrc.go.jp/kiban/g_kanri/gif/bph.gif" TargetMode="External"/><Relationship Id="rId3" Type="http://schemas.openxmlformats.org/officeDocument/2006/relationships/image" Target="../media/image7.jpeg"/><Relationship Id="rId7" Type="http://schemas.openxmlformats.org/officeDocument/2006/relationships/image" Target="http://www.forestryimages.org/images/384x256/1320072.jpg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http://www.pusanweb.com/photos/contest/thumbnails/rice.jpg" TargetMode="External"/><Relationship Id="rId5" Type="http://schemas.openxmlformats.org/officeDocument/2006/relationships/hyperlink" Target="http://www.forestryimages.org/images/768x512/1320072.jpg" TargetMode="External"/><Relationship Id="rId15" Type="http://schemas.openxmlformats.org/officeDocument/2006/relationships/image" Target="http://www.csrl.ars.usda.gov/PSWC/newimages/sorghum.gif" TargetMode="External"/><Relationship Id="rId10" Type="http://schemas.openxmlformats.org/officeDocument/2006/relationships/image" Target="../media/image10.jpeg"/><Relationship Id="rId4" Type="http://schemas.openxmlformats.org/officeDocument/2006/relationships/image" Target="http://www.lmv.slu.se/vpl/images/wheat.jpg" TargetMode="External"/><Relationship Id="rId9" Type="http://schemas.openxmlformats.org/officeDocument/2006/relationships/image" Target="http://www.ento.okstate.edu/ddd/IMAGES/greenbug1.JPG" TargetMode="Externa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entomology.unl.edu/images/smgrains/sawflies/wstem_sawfly_dam1.gif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12" Type="http://schemas.openxmlformats.org/officeDocument/2006/relationships/image" Target="http://entomology.unl.edu/images/smgrains/sawflies/wstem_sawfly_dam4.gi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scarab.msu.montana.edu/sawfly/Images/photos%20from%20DW/larval%20boring%20in%20solid%20stem.jpg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jpeg"/><Relationship Id="rId10" Type="http://schemas.openxmlformats.org/officeDocument/2006/relationships/image" Target="http://scarab.msu.montana.edu/sawfly/Images/assets/sawflies%20hanging1.jpg" TargetMode="External"/><Relationship Id="rId4" Type="http://schemas.openxmlformats.org/officeDocument/2006/relationships/image" Target="http://scarab.msu.montana.edu/sawfly/Images/Bob%27s%20photos/wss%20adult%20female%20(2002%20RKD%20Peterson).jpg" TargetMode="External"/><Relationship Id="rId9" Type="http://schemas.openxmlformats.org/officeDocument/2006/relationships/image" Target="../media/image16.jpeg"/><Relationship Id="rId14" Type="http://schemas.openxmlformats.org/officeDocument/2006/relationships/image" Target="http://entomology.unl.edu/images/smgrains/sawflies/wstem_sawfly2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on_by_p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14414" y="642918"/>
            <a:ext cx="4857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99"/>
                </a:solidFill>
                <a:latin typeface="Comic Sans MS" pitchFamily="66" charset="0"/>
              </a:rPr>
              <a:t>Всероссийский НИИ </a:t>
            </a:r>
          </a:p>
          <a:p>
            <a:pPr algn="ctr"/>
            <a:r>
              <a:rPr lang="ru-RU" sz="2000" dirty="0" smtClean="0">
                <a:solidFill>
                  <a:srgbClr val="FFFF99"/>
                </a:solidFill>
                <a:latin typeface="Comic Sans MS" pitchFamily="66" charset="0"/>
              </a:rPr>
              <a:t>растениеводства имени </a:t>
            </a:r>
          </a:p>
          <a:p>
            <a:pPr algn="ctr"/>
            <a:r>
              <a:rPr lang="ru-RU" sz="2000" dirty="0" smtClean="0">
                <a:solidFill>
                  <a:srgbClr val="FFFF99"/>
                </a:solidFill>
                <a:latin typeface="Comic Sans MS" pitchFamily="66" charset="0"/>
              </a:rPr>
              <a:t>Н.И. Вавилова, Санкт-Петербург</a:t>
            </a:r>
          </a:p>
          <a:p>
            <a:pPr algn="ctr">
              <a:defRPr/>
            </a:pP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5" name="Picture 8" descr="vi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71480"/>
            <a:ext cx="27368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2928926" y="2571744"/>
            <a:ext cx="34290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Comic Sans MS" pitchFamily="66" charset="0"/>
              </a:rPr>
              <a:t>Радченко Е.Е</a:t>
            </a:r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57158" y="3857628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УСТОЙЧИВОСТЬ ЗЕРНОВЫХ КУЛЬТУР К ВРЕДИТЕЛЯМ</a:t>
            </a:r>
          </a:p>
        </p:txBody>
      </p:sp>
      <p:pic>
        <p:nvPicPr>
          <p:cNvPr id="8" name="Picture 407" descr="vir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12207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on_by_p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9" name="Picture 5" descr="http://www.agf.gov.bc.ca/cropprot/images/clblarva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27088" y="620713"/>
            <a:ext cx="23050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www.agf.gov.bc.ca/cropprot/images/clbadult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867400" y="620713"/>
            <a:ext cx="23399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http://www.agf.gov.bc.ca/cropprot/images/clb-dmg-wheat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4859338" y="4221163"/>
            <a:ext cx="3810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www.agf.gov.bc.ca/cropprot/images/clb-dmg-oat.jpg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395288" y="4149725"/>
            <a:ext cx="3810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132138" y="2997200"/>
            <a:ext cx="2525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Lema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melanopus</a:t>
            </a:r>
            <a:endParaRPr lang="ru-RU" sz="24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on_by_p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16238" y="2636838"/>
            <a:ext cx="3384550" cy="1674812"/>
          </a:xfrm>
          <a:prstGeom prst="rect">
            <a:avLst/>
          </a:prstGeom>
          <a:noFill/>
        </p:spPr>
      </p:pic>
      <p:pic>
        <p:nvPicPr>
          <p:cNvPr id="11270" name="Picture 6" descr="http://www.inra.fr/Internet/Produits/HYPPZ/IMAGES/7032443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924300" y="333375"/>
            <a:ext cx="172878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http://www.inra.fr/Internet/Produits/HYPPZ/IMAGES/7032444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468313" y="476250"/>
            <a:ext cx="2592387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http://muextension.missouri.edu/explore/figures/g0711302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6156325" y="476250"/>
            <a:ext cx="26638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http://www.ento.okstate.edu/ddd/IMAGES/greenbug2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3851275" y="4581525"/>
            <a:ext cx="18732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schizaphis-graminum02.jpg (16332 bytes)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6300788" y="4005263"/>
            <a:ext cx="253365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http://www.aces.edu/department/grain/Images/ANR10826.jpg"/>
          <p:cNvPicPr>
            <a:picLocks noChangeAspect="1" noChangeArrowheads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468313" y="4005263"/>
            <a:ext cx="27114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Fon_by_p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693" name="Rectangle 309"/>
          <p:cNvSpPr>
            <a:spLocks noChangeArrowheads="1"/>
          </p:cNvSpPr>
          <p:nvPr/>
        </p:nvSpPr>
        <p:spPr bwMode="auto">
          <a:xfrm>
            <a:off x="622842" y="371134"/>
            <a:ext cx="7898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Comic Sans MS" pitchFamily="66" charset="0"/>
              </a:rPr>
              <a:t>Гены устойчивости </a:t>
            </a: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зерновых культур </a:t>
            </a:r>
            <a:r>
              <a:rPr lang="ru-RU" sz="2400" dirty="0">
                <a:solidFill>
                  <a:srgbClr val="FFFF00"/>
                </a:solidFill>
                <a:latin typeface="Comic Sans MS" pitchFamily="66" charset="0"/>
              </a:rPr>
              <a:t>к вредителям</a:t>
            </a:r>
          </a:p>
        </p:txBody>
      </p:sp>
      <p:graphicFrame>
        <p:nvGraphicFramePr>
          <p:cNvPr id="17137" name="Group 75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878454791"/>
              </p:ext>
            </p:extLst>
          </p:nvPr>
        </p:nvGraphicFramePr>
        <p:xfrm>
          <a:off x="439681" y="980728"/>
          <a:ext cx="8264638" cy="5394960"/>
        </p:xfrm>
        <a:graphic>
          <a:graphicData uri="http://schemas.openxmlformats.org/drawingml/2006/table">
            <a:tbl>
              <a:tblPr/>
              <a:tblGrid>
                <a:gridCol w="5312310"/>
                <a:gridCol w="1440160"/>
                <a:gridCol w="1512168"/>
              </a:tblGrid>
              <a:tr h="179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Вредитель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Символ гена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Число генов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ПШЕНИЦА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Mayetiola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destructor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– гессенская муха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Sitodiplosis mosellana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– пшеничная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галлица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Sm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Schizaphis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graminum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– обыкновенная злаковая тля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Gb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+ 7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2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Diuraphis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noxia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– ячменная (русская пшеничная) тля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Dn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9 + 3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Aceria tosichella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– галловый клещ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Cmc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ЯЧМЕНЬ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Mayetiola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destructor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– гессенская муха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Hf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Schizaphis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graminum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– обыкновенная злаковая тля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Rsg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2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Diuraphis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noxia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– ячменная (русская пшеничная) тля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Dnb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ОВЕС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Schizaphis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graminum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– обыкновенная злаковая тля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Tg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Grb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РОЖЬ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Schizaphis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graminum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– обыкновенная злаковая тля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Rpv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on_by_p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8868" name="Group 43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960744030"/>
              </p:ext>
            </p:extLst>
          </p:nvPr>
        </p:nvGraphicFramePr>
        <p:xfrm>
          <a:off x="733822" y="1196752"/>
          <a:ext cx="7676356" cy="4114800"/>
        </p:xfrm>
        <a:graphic>
          <a:graphicData uri="http://schemas.openxmlformats.org/drawingml/2006/table">
            <a:tbl>
              <a:tblPr/>
              <a:tblGrid>
                <a:gridCol w="5206330"/>
                <a:gridCol w="1296144"/>
                <a:gridCol w="1173882"/>
              </a:tblGrid>
              <a:tr h="248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СОРГО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Schizaphis</a:t>
                      </a:r>
                      <a:r>
                        <a:rPr kumimoji="0" lang="en-US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graminum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– обыкновенная злаковая тля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Sgr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КУКУРУЗА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Spodoptera frugiperda</a:t>
                      </a: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травяная</a:t>
                      </a: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совка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mir</a:t>
                      </a:r>
                      <a:endParaRPr kumimoji="0" 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Rhopalosiphum maidis</a:t>
                      </a: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кукурузная</a:t>
                      </a: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сорговая</a:t>
                      </a: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тля</a:t>
                      </a:r>
                      <a:endParaRPr kumimoji="0" lang="ru-RU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aph</a:t>
                      </a:r>
                      <a:endParaRPr kumimoji="0" 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8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</a:rPr>
                        <a:t>РИС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8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Nilaparvata lugens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коричневая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цикадка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Bph</a:t>
                      </a:r>
                      <a:endParaRPr kumimoji="0" 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21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Nephotettix virescens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зеленая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цикадка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Glh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Nephotettix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cincticeps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зеленая рисовая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цикадка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Grh</a:t>
                      </a:r>
                      <a:endParaRPr kumimoji="0" 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6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Sogatella furcifera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белоспинная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цикадка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Wbph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20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Recilia dorsalis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зигзаговидная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цикадка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Zlh</a:t>
                      </a:r>
                      <a:endParaRPr kumimoji="0" lang="fr-F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82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Orseolia oryzae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рисовая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галлица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Gm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on_by_pre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14282" y="857232"/>
            <a:ext cx="86781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QTL 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устойчивости к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насекомым 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из отрядов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Homoptera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Lepidoptera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Coleoptera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Diptera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omic Sans MS" pitchFamily="66" charset="0"/>
              </a:rPr>
              <a:t>картированы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 у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кукурузы, пшеницы, ячменя, риса, сорго. 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14282" y="2357430"/>
            <a:ext cx="9131026" cy="220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Изученные признаки включают: </a:t>
            </a:r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 показатели </a:t>
            </a:r>
            <a:r>
              <a:rPr lang="ru-RU" sz="2000" dirty="0" err="1">
                <a:solidFill>
                  <a:schemeClr val="bg1"/>
                </a:solidFill>
                <a:latin typeface="Comic Sans MS" pitchFamily="66" charset="0"/>
              </a:rPr>
              <a:t>антиксеноза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 и антибиоза (прямую оценку устойчивости), </a:t>
            </a:r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 морфологические особенности, </a:t>
            </a:r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 биохимический состав растений, </a:t>
            </a:r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 активность ферментов. 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85720" y="5000636"/>
            <a:ext cx="8462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Для каждого изученного признака идентифицировано от 1 до 10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QTL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; вариация, обуславливающаяся одним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QTL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 – от 1,3% до 58%.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on_by_p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651000"/>
            <a:ext cx="9144000" cy="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88" y="2962275"/>
            <a:ext cx="13525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88" y="2962275"/>
            <a:ext cx="13382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588" y="2962275"/>
            <a:ext cx="13525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2997200"/>
            <a:ext cx="1338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588" y="2938463"/>
            <a:ext cx="13700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588" y="2938463"/>
            <a:ext cx="13858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588" y="2938463"/>
            <a:ext cx="13525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588" y="2938463"/>
            <a:ext cx="1436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588" y="2938463"/>
            <a:ext cx="1327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588" y="2938463"/>
            <a:ext cx="12398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2092325" y="357188"/>
            <a:ext cx="7051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800">
                <a:solidFill>
                  <a:srgbClr val="66FF33"/>
                </a:solidFill>
                <a:latin typeface="Comic Sans MS" pitchFamily="66" charset="0"/>
              </a:rPr>
              <a:t>СПАСИБО</a:t>
            </a:r>
            <a:r>
              <a:rPr lang="ru-RU" sz="3600">
                <a:solidFill>
                  <a:srgbClr val="66FF33"/>
                </a:solidFill>
                <a:latin typeface="Comic Sans MS" pitchFamily="66" charset="0"/>
              </a:rPr>
              <a:t> </a:t>
            </a:r>
            <a:r>
              <a:rPr lang="ru-RU" sz="4400">
                <a:solidFill>
                  <a:srgbClr val="66FF33"/>
                </a:solidFill>
                <a:latin typeface="Comic Sans MS" pitchFamily="66" charset="0"/>
              </a:rPr>
              <a:t>за внимание! </a:t>
            </a:r>
          </a:p>
        </p:txBody>
      </p:sp>
      <p:pic>
        <p:nvPicPr>
          <p:cNvPr id="33808" name="Picture 3" descr="j02899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855788"/>
            <a:ext cx="4500563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4" descr="j02905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214438"/>
            <a:ext cx="5072062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n_by_p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-3417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258888" y="6021388"/>
            <a:ext cx="24495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84"/>
          <p:cNvSpPr>
            <a:spLocks noChangeArrowheads="1"/>
          </p:cNvSpPr>
          <p:nvPr/>
        </p:nvSpPr>
        <p:spPr bwMode="auto">
          <a:xfrm>
            <a:off x="3071802" y="4357694"/>
            <a:ext cx="5832473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FFFF99"/>
                </a:solidFill>
                <a:latin typeface="Comic Sans MS" pitchFamily="66" charset="0"/>
              </a:rPr>
              <a:t>«Под иммунитетом разумеется невосприимчивость организма к заболеваниям»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FFFF99"/>
                </a:solidFill>
                <a:latin typeface="Comic Sans MS" pitchFamily="66" charset="0"/>
              </a:rPr>
              <a:t>Н.И</a:t>
            </a:r>
            <a:r>
              <a:rPr lang="ru-RU" sz="2800" dirty="0">
                <a:solidFill>
                  <a:srgbClr val="FFFF99"/>
                </a:solidFill>
                <a:latin typeface="Comic Sans MS" pitchFamily="66" charset="0"/>
              </a:rPr>
              <a:t>. Вавилов, </a:t>
            </a:r>
            <a:r>
              <a:rPr lang="ru-RU" sz="2800" dirty="0" smtClean="0">
                <a:solidFill>
                  <a:srgbClr val="FFFF99"/>
                </a:solidFill>
                <a:latin typeface="Comic Sans MS" pitchFamily="66" charset="0"/>
              </a:rPr>
              <a:t>1935</a:t>
            </a:r>
            <a:endParaRPr lang="ru-RU" sz="280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pic>
        <p:nvPicPr>
          <p:cNvPr id="7" name="Picture 2" descr="D:\WORKERS\RADCHENKO\article\Vavilov\1.jpg"/>
          <p:cNvPicPr>
            <a:picLocks noChangeAspect="1" noChangeArrowheads="1"/>
          </p:cNvPicPr>
          <p:nvPr/>
        </p:nvPicPr>
        <p:blipFill rotWithShape="1">
          <a:blip r:embed="rId3">
            <a:lum/>
          </a:blip>
          <a:srcRect l="4371" t="1" r="16949" b="828"/>
          <a:stretch/>
        </p:blipFill>
        <p:spPr bwMode="auto">
          <a:xfrm>
            <a:off x="428596" y="571480"/>
            <a:ext cx="2571768" cy="4478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n_by_p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-3417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258888" y="6021388"/>
            <a:ext cx="24495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Прямоугольник 11"/>
          <p:cNvSpPr>
            <a:spLocks noChangeArrowheads="1"/>
          </p:cNvSpPr>
          <p:nvPr/>
        </p:nvSpPr>
        <p:spPr bwMode="auto">
          <a:xfrm>
            <a:off x="357158" y="4572008"/>
            <a:ext cx="8429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Comic Sans MS" pitchFamily="66" charset="0"/>
              </a:rPr>
              <a:t>Терминология, используемая в настоящее время: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Comic Sans MS" pitchFamily="66" charset="0"/>
              </a:rPr>
              <a:t>пассивный (конституциональный)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 иммунитет – структурные и биохимические барьеры для проникновения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патогена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Comic Sans MS" pitchFamily="66" charset="0"/>
              </a:rPr>
              <a:t>активный (индуцированный)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– развивается в растении после контакта с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патогеном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7175" name="Прямоугольник 12"/>
          <p:cNvSpPr>
            <a:spLocks noChangeArrowheads="1"/>
          </p:cNvSpPr>
          <p:nvPr/>
        </p:nvSpPr>
        <p:spPr bwMode="auto">
          <a:xfrm>
            <a:off x="428596" y="714356"/>
            <a:ext cx="850106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Comic Sans MS" pitchFamily="66" charset="0"/>
              </a:rPr>
              <a:t>«Иммунитет» по Вавилову: </a:t>
            </a:r>
            <a:endParaRPr lang="ru-RU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000" dirty="0">
                <a:solidFill>
                  <a:srgbClr val="FFC000"/>
                </a:solidFill>
                <a:latin typeface="Comic Sans MS" pitchFamily="66" charset="0"/>
              </a:rPr>
              <a:t>Естественный (врожденный)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: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родовой и видовой иммунитет (связан со специализацией паразитов);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сортовой иммунитет – </a:t>
            </a:r>
            <a:r>
              <a:rPr lang="ru-RU" dirty="0">
                <a:solidFill>
                  <a:srgbClr val="FFC000"/>
                </a:solidFill>
                <a:latin typeface="Comic Sans MS" pitchFamily="66" charset="0"/>
              </a:rPr>
              <a:t>активный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(физиологический), связан с активной реакцией клеток хозяина, сопровождается физиологическими и химическими реакциями, новообразованиями; </a:t>
            </a:r>
            <a:r>
              <a:rPr lang="ru-RU" dirty="0">
                <a:solidFill>
                  <a:srgbClr val="FFC000"/>
                </a:solidFill>
                <a:latin typeface="Comic Sans MS" pitchFamily="66" charset="0"/>
              </a:rPr>
              <a:t>структурный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(пассивный, механический), обусловлен морфологическими и анатомическими особенностями сортов; </a:t>
            </a:r>
            <a:r>
              <a:rPr lang="ru-RU" dirty="0">
                <a:solidFill>
                  <a:srgbClr val="FFC000"/>
                </a:solidFill>
                <a:latin typeface="Comic Sans MS" pitchFamily="66" charset="0"/>
              </a:rPr>
              <a:t>химический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(пассивный); </a:t>
            </a:r>
            <a:r>
              <a:rPr lang="ru-RU" dirty="0">
                <a:solidFill>
                  <a:srgbClr val="FFC000"/>
                </a:solidFill>
                <a:latin typeface="Comic Sans MS" pitchFamily="66" charset="0"/>
              </a:rPr>
              <a:t>уход растений от поражения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в силу скороспелости. Иммунитет – взаимодействие слагаемых.</a:t>
            </a:r>
          </a:p>
          <a:p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2. </a:t>
            </a:r>
            <a:r>
              <a:rPr lang="ru-RU" sz="2000" dirty="0">
                <a:solidFill>
                  <a:srgbClr val="FFC000"/>
                </a:solidFill>
                <a:latin typeface="Comic Sans MS" pitchFamily="66" charset="0"/>
              </a:rPr>
              <a:t>Приобретенный</a:t>
            </a: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: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искусственно вызванный в результате вакцинации.  Прижизненное явление, более локализованное, чем у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n_by_p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0" y="1651000"/>
            <a:ext cx="9144000" cy="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69" name="Rectangle 313"/>
          <p:cNvSpPr>
            <a:spLocks noChangeArrowheads="1"/>
          </p:cNvSpPr>
          <p:nvPr/>
        </p:nvSpPr>
        <p:spPr bwMode="auto">
          <a:xfrm>
            <a:off x="1588" y="2962275"/>
            <a:ext cx="13525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0" name="Rectangle 315"/>
          <p:cNvSpPr>
            <a:spLocks noChangeArrowheads="1"/>
          </p:cNvSpPr>
          <p:nvPr/>
        </p:nvSpPr>
        <p:spPr bwMode="auto">
          <a:xfrm>
            <a:off x="1588" y="2962275"/>
            <a:ext cx="13382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1" name="Rectangle 342"/>
          <p:cNvSpPr>
            <a:spLocks noChangeArrowheads="1"/>
          </p:cNvSpPr>
          <p:nvPr/>
        </p:nvSpPr>
        <p:spPr bwMode="auto">
          <a:xfrm>
            <a:off x="1588" y="2962275"/>
            <a:ext cx="13525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2" name="Rectangle 344"/>
          <p:cNvSpPr>
            <a:spLocks noChangeArrowheads="1"/>
          </p:cNvSpPr>
          <p:nvPr/>
        </p:nvSpPr>
        <p:spPr bwMode="auto">
          <a:xfrm>
            <a:off x="1588" y="2962275"/>
            <a:ext cx="13382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3" name="Rectangle 368"/>
          <p:cNvSpPr>
            <a:spLocks noChangeArrowheads="1"/>
          </p:cNvSpPr>
          <p:nvPr/>
        </p:nvSpPr>
        <p:spPr bwMode="auto">
          <a:xfrm>
            <a:off x="827088" y="6165850"/>
            <a:ext cx="252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66FF33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274" name="Rectangle 378"/>
          <p:cNvSpPr>
            <a:spLocks noChangeArrowheads="1"/>
          </p:cNvSpPr>
          <p:nvPr/>
        </p:nvSpPr>
        <p:spPr bwMode="auto">
          <a:xfrm>
            <a:off x="1588" y="2938463"/>
            <a:ext cx="13700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5" name="Rectangle 380"/>
          <p:cNvSpPr>
            <a:spLocks noChangeArrowheads="1"/>
          </p:cNvSpPr>
          <p:nvPr/>
        </p:nvSpPr>
        <p:spPr bwMode="auto">
          <a:xfrm>
            <a:off x="1588" y="2938463"/>
            <a:ext cx="13858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6" name="Rectangle 382"/>
          <p:cNvSpPr>
            <a:spLocks noChangeArrowheads="1"/>
          </p:cNvSpPr>
          <p:nvPr/>
        </p:nvSpPr>
        <p:spPr bwMode="auto">
          <a:xfrm>
            <a:off x="1588" y="2938463"/>
            <a:ext cx="13525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7" name="Rectangle 384"/>
          <p:cNvSpPr>
            <a:spLocks noChangeArrowheads="1"/>
          </p:cNvSpPr>
          <p:nvPr/>
        </p:nvSpPr>
        <p:spPr bwMode="auto">
          <a:xfrm>
            <a:off x="1588" y="2938463"/>
            <a:ext cx="1436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8" name="Rectangle 386"/>
          <p:cNvSpPr>
            <a:spLocks noChangeArrowheads="1"/>
          </p:cNvSpPr>
          <p:nvPr/>
        </p:nvSpPr>
        <p:spPr bwMode="auto">
          <a:xfrm>
            <a:off x="1588" y="2938463"/>
            <a:ext cx="1327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9" name="Rectangle 388"/>
          <p:cNvSpPr>
            <a:spLocks noChangeArrowheads="1"/>
          </p:cNvSpPr>
          <p:nvPr/>
        </p:nvSpPr>
        <p:spPr bwMode="auto">
          <a:xfrm>
            <a:off x="1588" y="2938463"/>
            <a:ext cx="12398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80" name="Прямоугольник 83"/>
          <p:cNvSpPr>
            <a:spLocks noChangeArrowheads="1"/>
          </p:cNvSpPr>
          <p:nvPr/>
        </p:nvSpPr>
        <p:spPr bwMode="auto">
          <a:xfrm>
            <a:off x="928662" y="428604"/>
            <a:ext cx="6870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ЕСТЕСТВЕННЫЙ СОРТОВОЙ ПАССИВНЫЙ ИММУНИТЕТ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281" name="Rectangle 8"/>
          <p:cNvSpPr>
            <a:spLocks noChangeArrowheads="1"/>
          </p:cNvSpPr>
          <p:nvPr/>
        </p:nvSpPr>
        <p:spPr bwMode="auto">
          <a:xfrm>
            <a:off x="285720" y="857232"/>
            <a:ext cx="8501062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ь"/>
            </a:pPr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Морфологический: </a:t>
            </a:r>
            <a:endParaRPr lang="ru-RU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предпочтение </a:t>
            </a:r>
            <a:r>
              <a:rPr lang="en-US" i="1" dirty="0">
                <a:solidFill>
                  <a:srgbClr val="FFFFFF"/>
                </a:solidFill>
                <a:latin typeface="Comic Sans MS" pitchFamily="66" charset="0"/>
              </a:rPr>
              <a:t>S. </a:t>
            </a:r>
            <a:r>
              <a:rPr lang="en-US" i="1" dirty="0" err="1">
                <a:solidFill>
                  <a:srgbClr val="FFFFFF"/>
                </a:solidFill>
                <a:latin typeface="Comic Sans MS" pitchFamily="66" charset="0"/>
              </a:rPr>
              <a:t>avenae</a:t>
            </a:r>
            <a:r>
              <a:rPr lang="en-US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колосьев ячменя по сравнению с пшеницей объясняют различиями в структуре колоса;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ячмень, пшеница и сорго </a:t>
            </a: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без воскового налета </a:t>
            </a: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слабо заселяются тлями;</a:t>
            </a:r>
            <a:endParaRPr lang="ru-RU" i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устойчивость пшеницы к </a:t>
            </a:r>
            <a:r>
              <a:rPr lang="en-US" i="1" dirty="0" smtClean="0">
                <a:solidFill>
                  <a:srgbClr val="FFFFFF"/>
                </a:solidFill>
                <a:latin typeface="Comic Sans MS" pitchFamily="66" charset="0"/>
              </a:rPr>
              <a:t>D</a:t>
            </a:r>
            <a:r>
              <a:rPr lang="ru-RU" i="1" dirty="0" smtClean="0">
                <a:solidFill>
                  <a:srgbClr val="FFFFFF"/>
                </a:solidFill>
                <a:latin typeface="Comic Sans MS" pitchFamily="66" charset="0"/>
              </a:rPr>
              <a:t>. </a:t>
            </a:r>
            <a:r>
              <a:rPr lang="en-US" i="1" dirty="0" err="1" smtClean="0">
                <a:solidFill>
                  <a:srgbClr val="FFFFFF"/>
                </a:solidFill>
                <a:latin typeface="Comic Sans MS" pitchFamily="66" charset="0"/>
              </a:rPr>
              <a:t>noxia</a:t>
            </a:r>
            <a:r>
              <a:rPr lang="ru-RU" i="1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связывают с </a:t>
            </a:r>
            <a:r>
              <a:rPr lang="ru-RU" dirty="0" err="1" smtClean="0">
                <a:solidFill>
                  <a:srgbClr val="FFFFFF"/>
                </a:solidFill>
                <a:latin typeface="Comic Sans MS" pitchFamily="66" charset="0"/>
              </a:rPr>
              <a:t>опушением</a:t>
            </a: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 листьев.</a:t>
            </a:r>
            <a:endParaRPr lang="ru-RU" dirty="0">
              <a:solidFill>
                <a:srgbClr val="FFFFFF"/>
              </a:solidFill>
              <a:latin typeface="Comic Sans MS" pitchFamily="66" charset="0"/>
            </a:endParaRPr>
          </a:p>
          <a:p>
            <a:endParaRPr lang="ru-RU" sz="2000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ь"/>
            </a:pPr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Химический: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mtClean="0">
                <a:solidFill>
                  <a:srgbClr val="FFFFFF"/>
                </a:solidFill>
                <a:latin typeface="Comic Sans MS" pitchFamily="66" charset="0"/>
              </a:rPr>
              <a:t> на </a:t>
            </a: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сортах ячменя с повышенным содержанием лизина темпы размножения тлей увеличиваются;</a:t>
            </a:r>
            <a:endParaRPr lang="ru-RU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 толерантные сорта содержат меньше ауксинов;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 устойчивость связана с высоким </a:t>
            </a: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содержанием фенолов и  </a:t>
            </a:r>
            <a:r>
              <a:rPr lang="ru-RU" dirty="0" err="1" smtClean="0">
                <a:solidFill>
                  <a:srgbClr val="FFFFFF"/>
                </a:solidFill>
                <a:latin typeface="Comic Sans MS" pitchFamily="66" charset="0"/>
              </a:rPr>
              <a:t>флавоноидов</a:t>
            </a: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 у ячменя и пшеницы; </a:t>
            </a:r>
            <a:endParaRPr lang="ru-RU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omic Sans MS" pitchFamily="66" charset="0"/>
              </a:rPr>
              <a:t>афицидное</a:t>
            </a: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 и </a:t>
            </a:r>
            <a:r>
              <a:rPr lang="ru-RU" dirty="0" err="1">
                <a:solidFill>
                  <a:srgbClr val="FFFFFF"/>
                </a:solidFill>
                <a:latin typeface="Comic Sans MS" pitchFamily="66" charset="0"/>
              </a:rPr>
              <a:t>детеррентное</a:t>
            </a: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 действие на </a:t>
            </a:r>
            <a:r>
              <a:rPr lang="en-US" i="1" dirty="0">
                <a:solidFill>
                  <a:srgbClr val="FFFFFF"/>
                </a:solidFill>
                <a:latin typeface="Comic Sans MS" pitchFamily="66" charset="0"/>
              </a:rPr>
              <a:t>S. </a:t>
            </a:r>
            <a:r>
              <a:rPr lang="en-US" i="1" dirty="0" err="1">
                <a:solidFill>
                  <a:srgbClr val="FFFFFF"/>
                </a:solidFill>
                <a:latin typeface="Comic Sans MS" pitchFamily="66" charset="0"/>
              </a:rPr>
              <a:t>graminum</a:t>
            </a:r>
            <a:r>
              <a:rPr lang="en-US" dirty="0">
                <a:solidFill>
                  <a:srgbClr val="FFFFFF"/>
                </a:solidFill>
                <a:latin typeface="Comic Sans MS" pitchFamily="66" charset="0"/>
              </a:rPr>
              <a:t>, </a:t>
            </a:r>
            <a:r>
              <a:rPr lang="en-US" i="1" dirty="0">
                <a:solidFill>
                  <a:srgbClr val="FFFFFF"/>
                </a:solidFill>
                <a:latin typeface="Comic Sans MS" pitchFamily="66" charset="0"/>
              </a:rPr>
              <a:t>R. </a:t>
            </a:r>
            <a:r>
              <a:rPr lang="en-US" i="1" dirty="0" err="1">
                <a:solidFill>
                  <a:srgbClr val="FFFFFF"/>
                </a:solidFill>
                <a:latin typeface="Comic Sans MS" pitchFamily="66" charset="0"/>
              </a:rPr>
              <a:t>padi</a:t>
            </a:r>
            <a:r>
              <a:rPr lang="ru-RU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и</a:t>
            </a:r>
            <a:r>
              <a:rPr lang="en-US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omic Sans MS" pitchFamily="66" charset="0"/>
              </a:rPr>
              <a:t>R. </a:t>
            </a:r>
            <a:r>
              <a:rPr lang="en-US" i="1" dirty="0" err="1">
                <a:solidFill>
                  <a:srgbClr val="FFFFFF"/>
                </a:solidFill>
                <a:latin typeface="Comic Sans MS" pitchFamily="66" charset="0"/>
              </a:rPr>
              <a:t>maidis</a:t>
            </a:r>
            <a:r>
              <a:rPr lang="en-US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Comic Sans MS" pitchFamily="66" charset="0"/>
              </a:rPr>
              <a:t>индольных</a:t>
            </a: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алкалоидов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;</a:t>
            </a:r>
            <a:endParaRPr lang="ru-RU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latin typeface="Comic Sans MS" pitchFamily="66" charset="0"/>
              </a:rPr>
              <a:t>антифидантное</a:t>
            </a: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 действие циклических </a:t>
            </a:r>
            <a:r>
              <a:rPr lang="ru-RU" dirty="0" err="1" smtClean="0">
                <a:solidFill>
                  <a:srgbClr val="FFFFFF"/>
                </a:solidFill>
                <a:latin typeface="Comic Sans MS" pitchFamily="66" charset="0"/>
              </a:rPr>
              <a:t>гидроксамовых</a:t>
            </a: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 кислот;</a:t>
            </a:r>
            <a:endParaRPr lang="ru-RU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 структура пектина.</a:t>
            </a:r>
          </a:p>
          <a:p>
            <a:pPr>
              <a:buFontTx/>
              <a:buChar char="-"/>
            </a:pPr>
            <a:endParaRPr lang="en-US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ь"/>
            </a:pPr>
            <a:r>
              <a:rPr lang="ru-RU" sz="200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“</a:t>
            </a:r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Уход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”</a:t>
            </a:r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 от повреждения:</a:t>
            </a:r>
            <a:endParaRPr lang="ru-RU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 скороспелые сорта </a:t>
            </a: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пшеницы и ячменя </a:t>
            </a: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слабо повреждаются </a:t>
            </a:r>
            <a:r>
              <a:rPr lang="en-US" i="1" dirty="0">
                <a:solidFill>
                  <a:srgbClr val="FFFFFF"/>
                </a:solidFill>
                <a:latin typeface="Comic Sans MS" pitchFamily="66" charset="0"/>
              </a:rPr>
              <a:t>S. </a:t>
            </a:r>
            <a:r>
              <a:rPr lang="en-US" i="1" dirty="0" err="1" smtClean="0">
                <a:solidFill>
                  <a:srgbClr val="FFFFFF"/>
                </a:solidFill>
                <a:latin typeface="Comic Sans MS" pitchFamily="66" charset="0"/>
              </a:rPr>
              <a:t>graminum</a:t>
            </a: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i="1" dirty="0" smtClean="0">
                <a:solidFill>
                  <a:srgbClr val="FFFFFF"/>
                </a:solidFill>
                <a:latin typeface="Comic Sans MS" pitchFamily="66" charset="0"/>
              </a:rPr>
              <a:t>R</a:t>
            </a:r>
            <a:r>
              <a:rPr lang="ru-RU" i="1" dirty="0" smtClean="0">
                <a:solidFill>
                  <a:srgbClr val="FFFFFF"/>
                </a:solidFill>
                <a:latin typeface="Comic Sans MS" pitchFamily="66" charset="0"/>
              </a:rPr>
              <a:t>.</a:t>
            </a:r>
            <a:r>
              <a:rPr lang="en-US" i="1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Comic Sans MS" pitchFamily="66" charset="0"/>
              </a:rPr>
              <a:t>padi</a:t>
            </a:r>
            <a:r>
              <a:rPr lang="ru-RU" i="1" dirty="0" smtClean="0">
                <a:solidFill>
                  <a:srgbClr val="FFFFFF"/>
                </a:solidFill>
                <a:latin typeface="Comic Sans MS" pitchFamily="66" charset="0"/>
              </a:rPr>
              <a:t>, </a:t>
            </a:r>
            <a:r>
              <a:rPr lang="en-US" i="1" dirty="0" smtClean="0">
                <a:solidFill>
                  <a:srgbClr val="FFFFFF"/>
                </a:solidFill>
                <a:latin typeface="Comic Sans MS" pitchFamily="66" charset="0"/>
              </a:rPr>
              <a:t>R. </a:t>
            </a:r>
            <a:r>
              <a:rPr lang="en-US" i="1" dirty="0" err="1" smtClean="0">
                <a:solidFill>
                  <a:srgbClr val="FFFFFF"/>
                </a:solidFill>
                <a:latin typeface="Comic Sans MS" pitchFamily="66" charset="0"/>
              </a:rPr>
              <a:t>maidis</a:t>
            </a:r>
            <a:r>
              <a:rPr lang="ru-RU" i="1" dirty="0" smtClean="0">
                <a:solidFill>
                  <a:srgbClr val="FFFFFF"/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n_by_p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0" y="1651000"/>
            <a:ext cx="9144000" cy="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293" name="Rectangle 313"/>
          <p:cNvSpPr>
            <a:spLocks noChangeArrowheads="1"/>
          </p:cNvSpPr>
          <p:nvPr/>
        </p:nvSpPr>
        <p:spPr bwMode="auto">
          <a:xfrm>
            <a:off x="1588" y="2962275"/>
            <a:ext cx="13525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294" name="Rectangle 315"/>
          <p:cNvSpPr>
            <a:spLocks noChangeArrowheads="1"/>
          </p:cNvSpPr>
          <p:nvPr/>
        </p:nvSpPr>
        <p:spPr bwMode="auto">
          <a:xfrm>
            <a:off x="1588" y="2962275"/>
            <a:ext cx="13382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295" name="Rectangle 342"/>
          <p:cNvSpPr>
            <a:spLocks noChangeArrowheads="1"/>
          </p:cNvSpPr>
          <p:nvPr/>
        </p:nvSpPr>
        <p:spPr bwMode="auto">
          <a:xfrm>
            <a:off x="1588" y="2962275"/>
            <a:ext cx="13525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296" name="Rectangle 344"/>
          <p:cNvSpPr>
            <a:spLocks noChangeArrowheads="1"/>
          </p:cNvSpPr>
          <p:nvPr/>
        </p:nvSpPr>
        <p:spPr bwMode="auto">
          <a:xfrm>
            <a:off x="1588" y="2962275"/>
            <a:ext cx="13382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297" name="Rectangle 368"/>
          <p:cNvSpPr>
            <a:spLocks noChangeArrowheads="1"/>
          </p:cNvSpPr>
          <p:nvPr/>
        </p:nvSpPr>
        <p:spPr bwMode="auto">
          <a:xfrm>
            <a:off x="827088" y="6165850"/>
            <a:ext cx="252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66FF33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2298" name="Rectangle 378"/>
          <p:cNvSpPr>
            <a:spLocks noChangeArrowheads="1"/>
          </p:cNvSpPr>
          <p:nvPr/>
        </p:nvSpPr>
        <p:spPr bwMode="auto">
          <a:xfrm>
            <a:off x="1588" y="2938463"/>
            <a:ext cx="13700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299" name="Rectangle 380"/>
          <p:cNvSpPr>
            <a:spLocks noChangeArrowheads="1"/>
          </p:cNvSpPr>
          <p:nvPr/>
        </p:nvSpPr>
        <p:spPr bwMode="auto">
          <a:xfrm>
            <a:off x="1588" y="2938463"/>
            <a:ext cx="13858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300" name="Rectangle 382"/>
          <p:cNvSpPr>
            <a:spLocks noChangeArrowheads="1"/>
          </p:cNvSpPr>
          <p:nvPr/>
        </p:nvSpPr>
        <p:spPr bwMode="auto">
          <a:xfrm>
            <a:off x="1588" y="2938463"/>
            <a:ext cx="13525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301" name="Rectangle 384"/>
          <p:cNvSpPr>
            <a:spLocks noChangeArrowheads="1"/>
          </p:cNvSpPr>
          <p:nvPr/>
        </p:nvSpPr>
        <p:spPr bwMode="auto">
          <a:xfrm>
            <a:off x="1588" y="2938463"/>
            <a:ext cx="1436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302" name="Rectangle 386"/>
          <p:cNvSpPr>
            <a:spLocks noChangeArrowheads="1"/>
          </p:cNvSpPr>
          <p:nvPr/>
        </p:nvSpPr>
        <p:spPr bwMode="auto">
          <a:xfrm>
            <a:off x="1588" y="2938463"/>
            <a:ext cx="1327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303" name="Rectangle 388"/>
          <p:cNvSpPr>
            <a:spLocks noChangeArrowheads="1"/>
          </p:cNvSpPr>
          <p:nvPr/>
        </p:nvSpPr>
        <p:spPr bwMode="auto">
          <a:xfrm>
            <a:off x="1588" y="2938463"/>
            <a:ext cx="12398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304" name="Прямоугольник 83"/>
          <p:cNvSpPr>
            <a:spLocks noChangeArrowheads="1"/>
          </p:cNvSpPr>
          <p:nvPr/>
        </p:nvSpPr>
        <p:spPr bwMode="auto">
          <a:xfrm>
            <a:off x="1142976" y="428604"/>
            <a:ext cx="6786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ЕСТЕСТВЕННЫЙ СОРТОВОЙ АКТИВНЫЙ ИММУНИТЕТ</a:t>
            </a:r>
          </a:p>
        </p:txBody>
      </p:sp>
      <p:sp>
        <p:nvSpPr>
          <p:cNvPr id="12305" name="Rectangle 8"/>
          <p:cNvSpPr>
            <a:spLocks noChangeArrowheads="1"/>
          </p:cNvSpPr>
          <p:nvPr/>
        </p:nvSpPr>
        <p:spPr bwMode="auto">
          <a:xfrm>
            <a:off x="2071670" y="2928934"/>
            <a:ext cx="707233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ь"/>
            </a:pP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Основными </a:t>
            </a:r>
            <a:r>
              <a:rPr lang="ru-RU" sz="2000" dirty="0" err="1">
                <a:solidFill>
                  <a:srgbClr val="FFFFFF"/>
                </a:solidFill>
                <a:latin typeface="Comic Sans MS" pitchFamily="66" charset="0"/>
              </a:rPr>
              <a:t>элиситорами</a:t>
            </a:r>
            <a:r>
              <a:rPr lang="ru-RU" sz="200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устойчивости</a:t>
            </a:r>
            <a:r>
              <a:rPr lang="ru-RU" sz="2000" dirty="0">
                <a:solidFill>
                  <a:srgbClr val="FFFFFF"/>
                </a:solidFill>
                <a:latin typeface="Comic Sans MS" pitchFamily="66" charset="0"/>
              </a:rPr>
              <a:t>, видимо, являются гликопротеины</a:t>
            </a: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ь"/>
            </a:pP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 Узнавание растений </a:t>
            </a:r>
            <a:r>
              <a:rPr lang="en-US" sz="2000" i="1" dirty="0" smtClean="0">
                <a:solidFill>
                  <a:srgbClr val="FFFFFF"/>
                </a:solidFill>
                <a:latin typeface="Comic Sans MS" pitchFamily="66" charset="0"/>
              </a:rPr>
              <a:t>D</a:t>
            </a:r>
            <a:r>
              <a:rPr lang="ru-RU" sz="2000" i="1" dirty="0" smtClean="0">
                <a:solidFill>
                  <a:srgbClr val="FFFFFF"/>
                </a:solidFill>
                <a:latin typeface="Comic Sans MS" pitchFamily="66" charset="0"/>
              </a:rPr>
              <a:t>. </a:t>
            </a:r>
            <a:r>
              <a:rPr lang="en-US" sz="2000" i="1" dirty="0" err="1" smtClean="0">
                <a:solidFill>
                  <a:srgbClr val="FFFFFF"/>
                </a:solidFill>
                <a:latin typeface="Comic Sans MS" pitchFamily="66" charset="0"/>
              </a:rPr>
              <a:t>noxia</a:t>
            </a: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 осуществляется с помощью </a:t>
            </a:r>
            <a:r>
              <a:rPr lang="ru-RU" sz="2000" dirty="0" err="1" smtClean="0">
                <a:solidFill>
                  <a:srgbClr val="FFFFFF"/>
                </a:solidFill>
                <a:latin typeface="Comic Sans MS" pitchFamily="66" charset="0"/>
              </a:rPr>
              <a:t>НАДФ-оксидазной</a:t>
            </a: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rgbClr val="FFFFFF"/>
                </a:solidFill>
                <a:latin typeface="Comic Sans MS" pitchFamily="66" charset="0"/>
              </a:rPr>
              <a:t>липоксигеназной</a:t>
            </a: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, 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Ca</a:t>
            </a: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2+-фосфоинозитольной сигнальных систем.</a:t>
            </a:r>
          </a:p>
          <a:p>
            <a:pPr>
              <a:buFont typeface="Wingdings" pitchFamily="2" charset="2"/>
              <a:buChar char="ь"/>
            </a:pP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 В заселенных </a:t>
            </a:r>
            <a:r>
              <a:rPr lang="en-US" sz="2000" i="1" dirty="0" smtClean="0">
                <a:solidFill>
                  <a:srgbClr val="FFFFFF"/>
                </a:solidFill>
                <a:latin typeface="Comic Sans MS" pitchFamily="66" charset="0"/>
              </a:rPr>
              <a:t>D</a:t>
            </a:r>
            <a:r>
              <a:rPr lang="ru-RU" sz="2000" i="1" dirty="0" smtClean="0">
                <a:solidFill>
                  <a:srgbClr val="FFFFFF"/>
                </a:solidFill>
                <a:latin typeface="Comic Sans MS" pitchFamily="66" charset="0"/>
              </a:rPr>
              <a:t>. </a:t>
            </a:r>
            <a:r>
              <a:rPr lang="en-US" sz="2000" i="1" dirty="0" err="1" smtClean="0">
                <a:solidFill>
                  <a:srgbClr val="FFFFFF"/>
                </a:solidFill>
                <a:latin typeface="Comic Sans MS" pitchFamily="66" charset="0"/>
              </a:rPr>
              <a:t>noxia</a:t>
            </a: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 растениях с </a:t>
            </a:r>
            <a:r>
              <a:rPr lang="ru-RU" sz="2000" dirty="0" err="1" smtClean="0">
                <a:solidFill>
                  <a:srgbClr val="FFFFFF"/>
                </a:solidFill>
                <a:latin typeface="Comic Sans MS" pitchFamily="66" charset="0"/>
              </a:rPr>
              <a:t>экспрессирующимся</a:t>
            </a: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 геном </a:t>
            </a:r>
            <a:r>
              <a:rPr lang="en-US" sz="2000" i="1" dirty="0" err="1" smtClean="0">
                <a:solidFill>
                  <a:srgbClr val="FFFFFF"/>
                </a:solidFill>
                <a:latin typeface="Comic Sans MS" pitchFamily="66" charset="0"/>
              </a:rPr>
              <a:t>Dnx</a:t>
            </a: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 выявлено свыше 180 генов, связанных с сигнальными и защитными функциями.</a:t>
            </a:r>
          </a:p>
          <a:p>
            <a:pPr>
              <a:buFont typeface="Wingdings" pitchFamily="2" charset="2"/>
              <a:buChar char="ь"/>
            </a:pP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Заселение растений </a:t>
            </a:r>
            <a:r>
              <a:rPr lang="en-US" sz="2000" i="1" dirty="0" smtClean="0">
                <a:solidFill>
                  <a:srgbClr val="FFFFFF"/>
                </a:solidFill>
                <a:latin typeface="Comic Sans MS" pitchFamily="66" charset="0"/>
              </a:rPr>
              <a:t>D</a:t>
            </a:r>
            <a:r>
              <a:rPr lang="ru-RU" sz="2000" i="1" dirty="0" smtClean="0">
                <a:solidFill>
                  <a:srgbClr val="FFFFFF"/>
                </a:solidFill>
                <a:latin typeface="Comic Sans MS" pitchFamily="66" charset="0"/>
              </a:rPr>
              <a:t>. </a:t>
            </a:r>
            <a:r>
              <a:rPr lang="en-US" sz="2000" i="1" dirty="0" err="1" smtClean="0">
                <a:solidFill>
                  <a:srgbClr val="FFFFFF"/>
                </a:solidFill>
                <a:latin typeface="Comic Sans MS" pitchFamily="66" charset="0"/>
              </a:rPr>
              <a:t>noxia</a:t>
            </a: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 индуцирует накопление фенолов и 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PR</a:t>
            </a: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-белков (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pathogenesis</a:t>
            </a: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-</a:t>
            </a:r>
            <a:r>
              <a:rPr lang="en-US" sz="2000" dirty="0" smtClean="0">
                <a:solidFill>
                  <a:srgbClr val="FFFFFF"/>
                </a:solidFill>
                <a:latin typeface="Comic Sans MS" pitchFamily="66" charset="0"/>
              </a:rPr>
              <a:t>related proteins</a:t>
            </a:r>
            <a:r>
              <a:rPr lang="ru-RU" sz="2000" dirty="0" smtClean="0">
                <a:solidFill>
                  <a:srgbClr val="FFFFFF"/>
                </a:solidFill>
                <a:latin typeface="Comic Sans MS" pitchFamily="66" charset="0"/>
              </a:rPr>
              <a:t>).</a:t>
            </a:r>
            <a:endParaRPr lang="ru-RU" sz="2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2306" name="Прямоугольник 17"/>
          <p:cNvSpPr>
            <a:spLocks noChangeArrowheads="1"/>
          </p:cNvSpPr>
          <p:nvPr/>
        </p:nvSpPr>
        <p:spPr bwMode="auto">
          <a:xfrm>
            <a:off x="214282" y="1000108"/>
            <a:ext cx="828680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Comic Sans MS" pitchFamily="66" charset="0"/>
              </a:rPr>
              <a:t>Взаимодействие </a:t>
            </a:r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насекомых </a:t>
            </a:r>
            <a:r>
              <a:rPr lang="ru-RU" sz="2000" dirty="0">
                <a:solidFill>
                  <a:srgbClr val="FFFF00"/>
                </a:solidFill>
                <a:latin typeface="Comic Sans MS" pitchFamily="66" charset="0"/>
              </a:rPr>
              <a:t>с растениями: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FFFF"/>
                </a:solidFill>
                <a:latin typeface="Comic Sans MS" pitchFamily="66" charset="0"/>
              </a:rPr>
              <a:t> выделение </a:t>
            </a: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индукторов (</a:t>
            </a:r>
            <a:r>
              <a:rPr lang="ru-RU" dirty="0" err="1">
                <a:solidFill>
                  <a:srgbClr val="FFFFFF"/>
                </a:solidFill>
                <a:latin typeface="Comic Sans MS" pitchFamily="66" charset="0"/>
              </a:rPr>
              <a:t>элиситоров</a:t>
            </a: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);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 узнавание </a:t>
            </a:r>
            <a:r>
              <a:rPr lang="ru-RU" dirty="0" err="1">
                <a:solidFill>
                  <a:srgbClr val="FFFFFF"/>
                </a:solidFill>
                <a:latin typeface="Comic Sans MS" pitchFamily="66" charset="0"/>
              </a:rPr>
              <a:t>элиситоров</a:t>
            </a: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 растительной клеткой с помощью рецепторов;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 трансдукция сигнала в геном;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 активация транскрипции генов иммунного ответа;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FFFFFF"/>
                </a:solidFill>
                <a:latin typeface="Comic Sans MS" pitchFamily="66" charset="0"/>
              </a:rPr>
              <a:t> синтез защитных соединений.</a:t>
            </a:r>
          </a:p>
        </p:txBody>
      </p:sp>
      <p:pic>
        <p:nvPicPr>
          <p:cNvPr id="19" name="Picture 108" descr="Diuraphis19"/>
          <p:cNvPicPr>
            <a:picLocks noChangeAspect="1" noChangeArrowheads="1"/>
          </p:cNvPicPr>
          <p:nvPr/>
        </p:nvPicPr>
        <p:blipFill>
          <a:blip r:embed="rId3">
            <a:lum bright="6000" contrast="18000"/>
          </a:blip>
          <a:srcRect t="15640" r="2299" b="15527"/>
          <a:stretch>
            <a:fillRect/>
          </a:stretch>
        </p:blipFill>
        <p:spPr bwMode="auto">
          <a:xfrm rot="5400000">
            <a:off x="-257914" y="3901195"/>
            <a:ext cx="273034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22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on_by_p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4196" y="714356"/>
            <a:ext cx="91198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Взаимодействие двух аллелей в локусе устойчивости (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</a:t>
            </a:r>
            <a:r>
              <a:rPr lang="ru-RU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</a:t>
            </a:r>
            <a:r>
              <a:rPr lang="ru-RU" sz="24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) 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ru-RU" sz="24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и двух аллелей в локусе вирулентности (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V</a:t>
            </a:r>
            <a:r>
              <a:rPr lang="ru-RU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v</a:t>
            </a: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graphicFrame>
        <p:nvGraphicFramePr>
          <p:cNvPr id="4180" name="Group 84"/>
          <p:cNvGraphicFramePr>
            <a:graphicFrameLocks noGrp="1"/>
          </p:cNvGraphicFramePr>
          <p:nvPr/>
        </p:nvGraphicFramePr>
        <p:xfrm>
          <a:off x="1857356" y="2428868"/>
          <a:ext cx="5307033" cy="2232026"/>
        </p:xfrm>
        <a:graphic>
          <a:graphicData uri="http://schemas.openxmlformats.org/drawingml/2006/table">
            <a:tbl>
              <a:tblPr/>
              <a:tblGrid>
                <a:gridCol w="2432947"/>
                <a:gridCol w="1381900"/>
                <a:gridCol w="1492186"/>
              </a:tblGrid>
              <a:tr h="5889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Ген вирулентности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Ген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устойчивости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R-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V-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vv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+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+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+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on_by_p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pic>
        <p:nvPicPr>
          <p:cNvPr id="5127" name="Picture 7" descr="Wheat field in August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17327" y="764704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essian fly, Mayetiola destructor  (Diptera: Cecidomyiidae)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 b="5928"/>
          <a:stretch>
            <a:fillRect/>
          </a:stretch>
        </p:blipFill>
        <p:spPr bwMode="auto">
          <a:xfrm>
            <a:off x="6588224" y="764704"/>
            <a:ext cx="19446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http://www.ento.okstate.edu/ddd/IMAGES/greenbug1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6595467" y="3068960"/>
            <a:ext cx="19446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745110" y="1289774"/>
            <a:ext cx="3371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i="1" dirty="0" err="1" smtClean="0">
                <a:solidFill>
                  <a:schemeClr val="bg1"/>
                </a:solidFill>
                <a:latin typeface="Comic Sans MS" pitchFamily="66" charset="0"/>
              </a:rPr>
              <a:t>Mayetiola</a:t>
            </a:r>
            <a:r>
              <a:rPr lang="en-US" sz="2400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destructor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059113" y="3393769"/>
            <a:ext cx="3236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Schizaphis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graminum</a:t>
            </a:r>
            <a:r>
              <a:rPr lang="ru-RU" dirty="0">
                <a:latin typeface="Comic Sans MS" pitchFamily="66" charset="0"/>
              </a:rPr>
              <a:t> </a:t>
            </a:r>
          </a:p>
        </p:txBody>
      </p:sp>
      <p:pic>
        <p:nvPicPr>
          <p:cNvPr id="5134" name="Picture 14" descr="http://www.pusanweb.com/photos/contest/thumbnails/ri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 r:link="rId11" cstate="print"/>
          <a:srcRect/>
          <a:stretch>
            <a:fillRect/>
          </a:stretch>
        </p:blipFill>
        <p:spPr>
          <a:xfrm>
            <a:off x="827088" y="5229225"/>
            <a:ext cx="1512887" cy="1152525"/>
          </a:xfrm>
          <a:noFill/>
          <a:ln/>
        </p:spPr>
      </p:pic>
      <p:pic>
        <p:nvPicPr>
          <p:cNvPr id="5136" name="Picture 16" descr="http://konarc.naro.affrc.go.jp/kiban/g_kanri/gif/bph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12" r:link="rId13"/>
          <a:srcRect/>
          <a:stretch>
            <a:fillRect/>
          </a:stretch>
        </p:blipFill>
        <p:spPr>
          <a:xfrm rot="16200000">
            <a:off x="7014468" y="4810770"/>
            <a:ext cx="1020762" cy="1873250"/>
          </a:xfrm>
          <a:noFill/>
          <a:ln/>
        </p:spPr>
      </p:pic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059113" y="5516563"/>
            <a:ext cx="29065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Nilaparvata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lugens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2" name="Picture 7" descr="Wheat field in August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115616" y="3209663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ttp://www.csrl.ars.usda.gov/PSWC/newimages/sorghum.gif"/>
          <p:cNvPicPr>
            <a:picLocks noChangeAspect="1" noChangeArrowheads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694829" y="2772171"/>
            <a:ext cx="15128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Fon_by_p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62"/>
          <p:cNvGrpSpPr>
            <a:grpSpLocks noChangeAspect="1"/>
          </p:cNvGrpSpPr>
          <p:nvPr/>
        </p:nvGrpSpPr>
        <p:grpSpPr bwMode="auto">
          <a:xfrm>
            <a:off x="250825" y="1196975"/>
            <a:ext cx="2413000" cy="4324350"/>
            <a:chOff x="2274" y="2983"/>
            <a:chExt cx="3229" cy="5712"/>
          </a:xfrm>
        </p:grpSpPr>
        <p:sp>
          <p:nvSpPr>
            <p:cNvPr id="3160" name="AutoShape 88"/>
            <p:cNvSpPr>
              <a:spLocks noChangeAspect="1" noChangeArrowheads="1" noTextEdit="1"/>
            </p:cNvSpPr>
            <p:nvPr/>
          </p:nvSpPr>
          <p:spPr bwMode="auto">
            <a:xfrm>
              <a:off x="2274" y="2983"/>
              <a:ext cx="3229" cy="5712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3159" name="Rectangle 87"/>
            <p:cNvSpPr>
              <a:spLocks noChangeArrowheads="1"/>
            </p:cNvSpPr>
            <p:nvPr/>
          </p:nvSpPr>
          <p:spPr bwMode="auto">
            <a:xfrm>
              <a:off x="2541" y="3757"/>
              <a:ext cx="2468" cy="4477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158" name="Oval 86"/>
            <p:cNvSpPr>
              <a:spLocks noChangeArrowheads="1"/>
            </p:cNvSpPr>
            <p:nvPr/>
          </p:nvSpPr>
          <p:spPr bwMode="auto">
            <a:xfrm>
              <a:off x="3138" y="6984"/>
              <a:ext cx="1465" cy="139"/>
            </a:xfrm>
            <a:prstGeom prst="ellipse">
              <a:avLst/>
            </a:prstGeom>
            <a:gradFill rotWithShape="0">
              <a:gsLst>
                <a:gs pos="0">
                  <a:srgbClr val="A8350A">
                    <a:gamma/>
                    <a:shade val="0"/>
                    <a:invGamma/>
                  </a:srgbClr>
                </a:gs>
                <a:gs pos="50000">
                  <a:srgbClr val="A8350A"/>
                </a:gs>
                <a:gs pos="100000">
                  <a:srgbClr val="A8350A">
                    <a:gamma/>
                    <a:shade val="0"/>
                    <a:invGamma/>
                  </a:srgbClr>
                </a:gs>
              </a:gsLst>
              <a:lin ang="0" scaled="1"/>
            </a:gradFill>
            <a:ln w="12700">
              <a:solidFill>
                <a:srgbClr val="4C2E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157" name="Freeform 85"/>
            <p:cNvSpPr>
              <a:spLocks/>
            </p:cNvSpPr>
            <p:nvPr/>
          </p:nvSpPr>
          <p:spPr bwMode="auto">
            <a:xfrm>
              <a:off x="3130" y="7055"/>
              <a:ext cx="1485" cy="1470"/>
            </a:xfrm>
            <a:custGeom>
              <a:avLst/>
              <a:gdLst/>
              <a:ahLst/>
              <a:cxnLst>
                <a:cxn ang="0">
                  <a:pos x="113" y="23"/>
                </a:cxn>
                <a:cxn ang="0">
                  <a:pos x="214" y="42"/>
                </a:cxn>
                <a:cxn ang="0">
                  <a:pos x="323" y="42"/>
                </a:cxn>
                <a:cxn ang="0">
                  <a:pos x="496" y="47"/>
                </a:cxn>
                <a:cxn ang="0">
                  <a:pos x="638" y="33"/>
                </a:cxn>
                <a:cxn ang="0">
                  <a:pos x="756" y="0"/>
                </a:cxn>
                <a:cxn ang="0">
                  <a:pos x="743" y="146"/>
                </a:cxn>
                <a:cxn ang="0">
                  <a:pos x="688" y="177"/>
                </a:cxn>
                <a:cxn ang="0">
                  <a:pos x="605" y="711"/>
                </a:cxn>
                <a:cxn ang="0">
                  <a:pos x="521" y="749"/>
                </a:cxn>
                <a:cxn ang="0">
                  <a:pos x="398" y="758"/>
                </a:cxn>
                <a:cxn ang="0">
                  <a:pos x="272" y="744"/>
                </a:cxn>
                <a:cxn ang="0">
                  <a:pos x="169" y="721"/>
                </a:cxn>
                <a:cxn ang="0">
                  <a:pos x="71" y="146"/>
                </a:cxn>
                <a:cxn ang="0">
                  <a:pos x="8" y="135"/>
                </a:cxn>
                <a:cxn ang="0">
                  <a:pos x="0" y="0"/>
                </a:cxn>
                <a:cxn ang="0">
                  <a:pos x="113" y="23"/>
                </a:cxn>
              </a:cxnLst>
              <a:rect l="0" t="0" r="r" b="b"/>
              <a:pathLst>
                <a:path w="757" h="759">
                  <a:moveTo>
                    <a:pt x="113" y="23"/>
                  </a:moveTo>
                  <a:lnTo>
                    <a:pt x="214" y="42"/>
                  </a:lnTo>
                  <a:lnTo>
                    <a:pt x="323" y="42"/>
                  </a:lnTo>
                  <a:lnTo>
                    <a:pt x="496" y="47"/>
                  </a:lnTo>
                  <a:lnTo>
                    <a:pt x="638" y="33"/>
                  </a:lnTo>
                  <a:lnTo>
                    <a:pt x="756" y="0"/>
                  </a:lnTo>
                  <a:lnTo>
                    <a:pt x="743" y="146"/>
                  </a:lnTo>
                  <a:lnTo>
                    <a:pt x="688" y="177"/>
                  </a:lnTo>
                  <a:lnTo>
                    <a:pt x="605" y="711"/>
                  </a:lnTo>
                  <a:lnTo>
                    <a:pt x="521" y="749"/>
                  </a:lnTo>
                  <a:lnTo>
                    <a:pt x="398" y="758"/>
                  </a:lnTo>
                  <a:lnTo>
                    <a:pt x="272" y="744"/>
                  </a:lnTo>
                  <a:lnTo>
                    <a:pt x="169" y="721"/>
                  </a:lnTo>
                  <a:lnTo>
                    <a:pt x="71" y="146"/>
                  </a:lnTo>
                  <a:lnTo>
                    <a:pt x="8" y="135"/>
                  </a:lnTo>
                  <a:lnTo>
                    <a:pt x="0" y="0"/>
                  </a:lnTo>
                  <a:lnTo>
                    <a:pt x="113" y="23"/>
                  </a:lnTo>
                </a:path>
              </a:pathLst>
            </a:custGeom>
            <a:gradFill rotWithShape="0">
              <a:gsLst>
                <a:gs pos="0">
                  <a:srgbClr val="A8350A">
                    <a:gamma/>
                    <a:shade val="80000"/>
                    <a:invGamma/>
                  </a:srgbClr>
                </a:gs>
                <a:gs pos="50000">
                  <a:srgbClr val="A8350A"/>
                </a:gs>
                <a:gs pos="100000">
                  <a:srgbClr val="A8350A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12700" cap="rnd">
              <a:solidFill>
                <a:srgbClr val="4C2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6" name="Freeform 84"/>
            <p:cNvSpPr>
              <a:spLocks/>
            </p:cNvSpPr>
            <p:nvPr/>
          </p:nvSpPr>
          <p:spPr bwMode="auto">
            <a:xfrm>
              <a:off x="2274" y="4476"/>
              <a:ext cx="3229" cy="2647"/>
            </a:xfrm>
            <a:custGeom>
              <a:avLst/>
              <a:gdLst/>
              <a:ahLst/>
              <a:cxnLst>
                <a:cxn ang="0">
                  <a:pos x="836" y="1367"/>
                </a:cxn>
                <a:cxn ang="0">
                  <a:pos x="768" y="1364"/>
                </a:cxn>
                <a:cxn ang="0">
                  <a:pos x="797" y="1136"/>
                </a:cxn>
                <a:cxn ang="0">
                  <a:pos x="889" y="983"/>
                </a:cxn>
                <a:cxn ang="0">
                  <a:pos x="921" y="765"/>
                </a:cxn>
                <a:cxn ang="0">
                  <a:pos x="884" y="543"/>
                </a:cxn>
                <a:cxn ang="0">
                  <a:pos x="768" y="445"/>
                </a:cxn>
                <a:cxn ang="0">
                  <a:pos x="732" y="351"/>
                </a:cxn>
                <a:cxn ang="0">
                  <a:pos x="664" y="370"/>
                </a:cxn>
                <a:cxn ang="0">
                  <a:pos x="515" y="459"/>
                </a:cxn>
                <a:cxn ang="0">
                  <a:pos x="365" y="482"/>
                </a:cxn>
                <a:cxn ang="0">
                  <a:pos x="201" y="421"/>
                </a:cxn>
                <a:cxn ang="0">
                  <a:pos x="88" y="306"/>
                </a:cxn>
                <a:cxn ang="0">
                  <a:pos x="0" y="209"/>
                </a:cxn>
                <a:cxn ang="0">
                  <a:pos x="36" y="111"/>
                </a:cxn>
                <a:cxn ang="0">
                  <a:pos x="205" y="37"/>
                </a:cxn>
                <a:cxn ang="0">
                  <a:pos x="370" y="0"/>
                </a:cxn>
                <a:cxn ang="0">
                  <a:pos x="534" y="50"/>
                </a:cxn>
                <a:cxn ang="0">
                  <a:pos x="667" y="323"/>
                </a:cxn>
                <a:cxn ang="0">
                  <a:pos x="727" y="310"/>
                </a:cxn>
                <a:cxn ang="0">
                  <a:pos x="752" y="329"/>
                </a:cxn>
                <a:cxn ang="0">
                  <a:pos x="821" y="240"/>
                </a:cxn>
                <a:cxn ang="0">
                  <a:pos x="821" y="111"/>
                </a:cxn>
                <a:cxn ang="0">
                  <a:pos x="752" y="73"/>
                </a:cxn>
                <a:cxn ang="0">
                  <a:pos x="727" y="106"/>
                </a:cxn>
                <a:cxn ang="0">
                  <a:pos x="732" y="64"/>
                </a:cxn>
                <a:cxn ang="0">
                  <a:pos x="785" y="42"/>
                </a:cxn>
                <a:cxn ang="0">
                  <a:pos x="848" y="78"/>
                </a:cxn>
                <a:cxn ang="0">
                  <a:pos x="860" y="170"/>
                </a:cxn>
                <a:cxn ang="0">
                  <a:pos x="853" y="278"/>
                </a:cxn>
                <a:cxn ang="0">
                  <a:pos x="800" y="320"/>
                </a:cxn>
                <a:cxn ang="0">
                  <a:pos x="776" y="376"/>
                </a:cxn>
                <a:cxn ang="0">
                  <a:pos x="829" y="449"/>
                </a:cxn>
                <a:cxn ang="0">
                  <a:pos x="913" y="496"/>
                </a:cxn>
                <a:cxn ang="0">
                  <a:pos x="1014" y="407"/>
                </a:cxn>
                <a:cxn ang="0">
                  <a:pos x="1114" y="226"/>
                </a:cxn>
                <a:cxn ang="0">
                  <a:pos x="1227" y="157"/>
                </a:cxn>
                <a:cxn ang="0">
                  <a:pos x="1391" y="153"/>
                </a:cxn>
                <a:cxn ang="0">
                  <a:pos x="1557" y="273"/>
                </a:cxn>
                <a:cxn ang="0">
                  <a:pos x="1645" y="440"/>
                </a:cxn>
                <a:cxn ang="0">
                  <a:pos x="1560" y="529"/>
                </a:cxn>
                <a:cxn ang="0">
                  <a:pos x="1420" y="607"/>
                </a:cxn>
                <a:cxn ang="0">
                  <a:pos x="1222" y="602"/>
                </a:cxn>
                <a:cxn ang="0">
                  <a:pos x="1118" y="529"/>
                </a:cxn>
                <a:cxn ang="0">
                  <a:pos x="1041" y="459"/>
                </a:cxn>
                <a:cxn ang="0">
                  <a:pos x="930" y="518"/>
                </a:cxn>
                <a:cxn ang="0">
                  <a:pos x="966" y="732"/>
                </a:cxn>
                <a:cxn ang="0">
                  <a:pos x="961" y="877"/>
                </a:cxn>
                <a:cxn ang="0">
                  <a:pos x="942" y="974"/>
                </a:cxn>
                <a:cxn ang="0">
                  <a:pos x="949" y="983"/>
                </a:cxn>
                <a:cxn ang="0">
                  <a:pos x="872" y="1117"/>
                </a:cxn>
                <a:cxn ang="0">
                  <a:pos x="841" y="1205"/>
                </a:cxn>
                <a:cxn ang="0">
                  <a:pos x="836" y="1367"/>
                </a:cxn>
              </a:cxnLst>
              <a:rect l="0" t="0" r="r" b="b"/>
              <a:pathLst>
                <a:path w="1646" h="1368">
                  <a:moveTo>
                    <a:pt x="836" y="1367"/>
                  </a:moveTo>
                  <a:lnTo>
                    <a:pt x="768" y="1364"/>
                  </a:lnTo>
                  <a:lnTo>
                    <a:pt x="797" y="1136"/>
                  </a:lnTo>
                  <a:lnTo>
                    <a:pt x="889" y="983"/>
                  </a:lnTo>
                  <a:lnTo>
                    <a:pt x="921" y="765"/>
                  </a:lnTo>
                  <a:lnTo>
                    <a:pt x="884" y="543"/>
                  </a:lnTo>
                  <a:lnTo>
                    <a:pt x="768" y="445"/>
                  </a:lnTo>
                  <a:lnTo>
                    <a:pt x="732" y="351"/>
                  </a:lnTo>
                  <a:lnTo>
                    <a:pt x="664" y="370"/>
                  </a:lnTo>
                  <a:lnTo>
                    <a:pt x="515" y="459"/>
                  </a:lnTo>
                  <a:lnTo>
                    <a:pt x="365" y="482"/>
                  </a:lnTo>
                  <a:lnTo>
                    <a:pt x="201" y="421"/>
                  </a:lnTo>
                  <a:lnTo>
                    <a:pt x="88" y="306"/>
                  </a:lnTo>
                  <a:lnTo>
                    <a:pt x="0" y="209"/>
                  </a:lnTo>
                  <a:lnTo>
                    <a:pt x="36" y="111"/>
                  </a:lnTo>
                  <a:lnTo>
                    <a:pt x="205" y="37"/>
                  </a:lnTo>
                  <a:lnTo>
                    <a:pt x="370" y="0"/>
                  </a:lnTo>
                  <a:lnTo>
                    <a:pt x="534" y="50"/>
                  </a:lnTo>
                  <a:lnTo>
                    <a:pt x="667" y="323"/>
                  </a:lnTo>
                  <a:lnTo>
                    <a:pt x="727" y="310"/>
                  </a:lnTo>
                  <a:lnTo>
                    <a:pt x="752" y="329"/>
                  </a:lnTo>
                  <a:lnTo>
                    <a:pt x="821" y="240"/>
                  </a:lnTo>
                  <a:lnTo>
                    <a:pt x="821" y="111"/>
                  </a:lnTo>
                  <a:lnTo>
                    <a:pt x="752" y="73"/>
                  </a:lnTo>
                  <a:lnTo>
                    <a:pt x="727" y="106"/>
                  </a:lnTo>
                  <a:lnTo>
                    <a:pt x="732" y="64"/>
                  </a:lnTo>
                  <a:lnTo>
                    <a:pt x="785" y="42"/>
                  </a:lnTo>
                  <a:lnTo>
                    <a:pt x="848" y="78"/>
                  </a:lnTo>
                  <a:lnTo>
                    <a:pt x="860" y="170"/>
                  </a:lnTo>
                  <a:lnTo>
                    <a:pt x="853" y="278"/>
                  </a:lnTo>
                  <a:lnTo>
                    <a:pt x="800" y="320"/>
                  </a:lnTo>
                  <a:lnTo>
                    <a:pt x="776" y="376"/>
                  </a:lnTo>
                  <a:lnTo>
                    <a:pt x="829" y="449"/>
                  </a:lnTo>
                  <a:lnTo>
                    <a:pt x="913" y="496"/>
                  </a:lnTo>
                  <a:lnTo>
                    <a:pt x="1014" y="407"/>
                  </a:lnTo>
                  <a:lnTo>
                    <a:pt x="1114" y="226"/>
                  </a:lnTo>
                  <a:lnTo>
                    <a:pt x="1227" y="157"/>
                  </a:lnTo>
                  <a:lnTo>
                    <a:pt x="1391" y="153"/>
                  </a:lnTo>
                  <a:lnTo>
                    <a:pt x="1557" y="273"/>
                  </a:lnTo>
                  <a:lnTo>
                    <a:pt x="1645" y="440"/>
                  </a:lnTo>
                  <a:lnTo>
                    <a:pt x="1560" y="529"/>
                  </a:lnTo>
                  <a:lnTo>
                    <a:pt x="1420" y="607"/>
                  </a:lnTo>
                  <a:lnTo>
                    <a:pt x="1222" y="602"/>
                  </a:lnTo>
                  <a:lnTo>
                    <a:pt x="1118" y="529"/>
                  </a:lnTo>
                  <a:lnTo>
                    <a:pt x="1041" y="459"/>
                  </a:lnTo>
                  <a:lnTo>
                    <a:pt x="930" y="518"/>
                  </a:lnTo>
                  <a:lnTo>
                    <a:pt x="966" y="732"/>
                  </a:lnTo>
                  <a:lnTo>
                    <a:pt x="961" y="877"/>
                  </a:lnTo>
                  <a:lnTo>
                    <a:pt x="942" y="974"/>
                  </a:lnTo>
                  <a:lnTo>
                    <a:pt x="949" y="983"/>
                  </a:lnTo>
                  <a:lnTo>
                    <a:pt x="872" y="1117"/>
                  </a:lnTo>
                  <a:lnTo>
                    <a:pt x="841" y="1205"/>
                  </a:lnTo>
                  <a:lnTo>
                    <a:pt x="836" y="1367"/>
                  </a:lnTo>
                </a:path>
              </a:pathLst>
            </a:custGeom>
            <a:solidFill>
              <a:srgbClr val="51DC00"/>
            </a:solidFill>
            <a:ln w="12700" cap="rnd">
              <a:solidFill>
                <a:srgbClr val="4C2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5" name="Freeform 83"/>
            <p:cNvSpPr>
              <a:spLocks/>
            </p:cNvSpPr>
            <p:nvPr/>
          </p:nvSpPr>
          <p:spPr bwMode="auto">
            <a:xfrm>
              <a:off x="2311" y="4538"/>
              <a:ext cx="1218" cy="748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128" y="101"/>
                </a:cxn>
                <a:cxn ang="0">
                  <a:pos x="36" y="65"/>
                </a:cxn>
                <a:cxn ang="0">
                  <a:pos x="125" y="101"/>
                </a:cxn>
                <a:cxn ang="0">
                  <a:pos x="157" y="204"/>
                </a:cxn>
                <a:cxn ang="0">
                  <a:pos x="137" y="297"/>
                </a:cxn>
                <a:cxn ang="0">
                  <a:pos x="161" y="210"/>
                </a:cxn>
                <a:cxn ang="0">
                  <a:pos x="128" y="98"/>
                </a:cxn>
                <a:cxn ang="0">
                  <a:pos x="287" y="89"/>
                </a:cxn>
                <a:cxn ang="0">
                  <a:pos x="229" y="0"/>
                </a:cxn>
                <a:cxn ang="0">
                  <a:pos x="282" y="79"/>
                </a:cxn>
                <a:cxn ang="0">
                  <a:pos x="282" y="87"/>
                </a:cxn>
                <a:cxn ang="0">
                  <a:pos x="314" y="182"/>
                </a:cxn>
                <a:cxn ang="0">
                  <a:pos x="306" y="307"/>
                </a:cxn>
                <a:cxn ang="0">
                  <a:pos x="258" y="363"/>
                </a:cxn>
                <a:cxn ang="0">
                  <a:pos x="309" y="307"/>
                </a:cxn>
                <a:cxn ang="0">
                  <a:pos x="318" y="185"/>
                </a:cxn>
                <a:cxn ang="0">
                  <a:pos x="285" y="79"/>
                </a:cxn>
                <a:cxn ang="0">
                  <a:pos x="427" y="112"/>
                </a:cxn>
                <a:cxn ang="0">
                  <a:pos x="398" y="0"/>
                </a:cxn>
                <a:cxn ang="0">
                  <a:pos x="422" y="107"/>
                </a:cxn>
                <a:cxn ang="0">
                  <a:pos x="454" y="252"/>
                </a:cxn>
                <a:cxn ang="0">
                  <a:pos x="430" y="335"/>
                </a:cxn>
                <a:cxn ang="0">
                  <a:pos x="358" y="386"/>
                </a:cxn>
                <a:cxn ang="0">
                  <a:pos x="434" y="330"/>
                </a:cxn>
                <a:cxn ang="0">
                  <a:pos x="459" y="252"/>
                </a:cxn>
                <a:cxn ang="0">
                  <a:pos x="459" y="260"/>
                </a:cxn>
                <a:cxn ang="0">
                  <a:pos x="427" y="107"/>
                </a:cxn>
                <a:cxn ang="0">
                  <a:pos x="539" y="246"/>
                </a:cxn>
                <a:cxn ang="0">
                  <a:pos x="519" y="51"/>
                </a:cxn>
                <a:cxn ang="0">
                  <a:pos x="539" y="241"/>
                </a:cxn>
                <a:cxn ang="0">
                  <a:pos x="620" y="293"/>
                </a:cxn>
                <a:cxn ang="0">
                  <a:pos x="536" y="246"/>
                </a:cxn>
                <a:cxn ang="0">
                  <a:pos x="555" y="335"/>
                </a:cxn>
                <a:cxn ang="0">
                  <a:pos x="536" y="377"/>
                </a:cxn>
              </a:cxnLst>
              <a:rect l="0" t="0" r="r" b="b"/>
              <a:pathLst>
                <a:path w="621" h="387">
                  <a:moveTo>
                    <a:pt x="0" y="168"/>
                  </a:moveTo>
                  <a:lnTo>
                    <a:pt x="128" y="101"/>
                  </a:lnTo>
                  <a:lnTo>
                    <a:pt x="36" y="65"/>
                  </a:lnTo>
                  <a:lnTo>
                    <a:pt x="125" y="101"/>
                  </a:lnTo>
                  <a:lnTo>
                    <a:pt x="157" y="204"/>
                  </a:lnTo>
                  <a:lnTo>
                    <a:pt x="137" y="297"/>
                  </a:lnTo>
                  <a:lnTo>
                    <a:pt x="161" y="210"/>
                  </a:lnTo>
                  <a:lnTo>
                    <a:pt x="128" y="98"/>
                  </a:lnTo>
                  <a:lnTo>
                    <a:pt x="287" y="89"/>
                  </a:lnTo>
                  <a:lnTo>
                    <a:pt x="229" y="0"/>
                  </a:lnTo>
                  <a:lnTo>
                    <a:pt x="282" y="79"/>
                  </a:lnTo>
                  <a:lnTo>
                    <a:pt x="282" y="87"/>
                  </a:lnTo>
                  <a:lnTo>
                    <a:pt x="314" y="182"/>
                  </a:lnTo>
                  <a:lnTo>
                    <a:pt x="306" y="307"/>
                  </a:lnTo>
                  <a:lnTo>
                    <a:pt x="258" y="363"/>
                  </a:lnTo>
                  <a:lnTo>
                    <a:pt x="309" y="307"/>
                  </a:lnTo>
                  <a:lnTo>
                    <a:pt x="318" y="185"/>
                  </a:lnTo>
                  <a:lnTo>
                    <a:pt x="285" y="79"/>
                  </a:lnTo>
                  <a:lnTo>
                    <a:pt x="427" y="112"/>
                  </a:lnTo>
                  <a:lnTo>
                    <a:pt x="398" y="0"/>
                  </a:lnTo>
                  <a:lnTo>
                    <a:pt x="422" y="107"/>
                  </a:lnTo>
                  <a:lnTo>
                    <a:pt x="454" y="252"/>
                  </a:lnTo>
                  <a:lnTo>
                    <a:pt x="430" y="335"/>
                  </a:lnTo>
                  <a:lnTo>
                    <a:pt x="358" y="386"/>
                  </a:lnTo>
                  <a:lnTo>
                    <a:pt x="434" y="330"/>
                  </a:lnTo>
                  <a:lnTo>
                    <a:pt x="459" y="252"/>
                  </a:lnTo>
                  <a:lnTo>
                    <a:pt x="459" y="260"/>
                  </a:lnTo>
                  <a:lnTo>
                    <a:pt x="427" y="107"/>
                  </a:lnTo>
                  <a:lnTo>
                    <a:pt x="539" y="246"/>
                  </a:lnTo>
                  <a:lnTo>
                    <a:pt x="519" y="51"/>
                  </a:lnTo>
                  <a:lnTo>
                    <a:pt x="539" y="241"/>
                  </a:lnTo>
                  <a:lnTo>
                    <a:pt x="620" y="293"/>
                  </a:lnTo>
                  <a:lnTo>
                    <a:pt x="536" y="246"/>
                  </a:lnTo>
                  <a:lnTo>
                    <a:pt x="555" y="335"/>
                  </a:lnTo>
                  <a:lnTo>
                    <a:pt x="536" y="377"/>
                  </a:lnTo>
                </a:path>
              </a:pathLst>
            </a:custGeom>
            <a:solidFill>
              <a:srgbClr val="51DC00"/>
            </a:solidFill>
            <a:ln w="12700" cap="rnd">
              <a:solidFill>
                <a:srgbClr val="4C2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4" name="Freeform 82"/>
            <p:cNvSpPr>
              <a:spLocks/>
            </p:cNvSpPr>
            <p:nvPr/>
          </p:nvSpPr>
          <p:spPr bwMode="auto">
            <a:xfrm>
              <a:off x="4776" y="4775"/>
              <a:ext cx="696" cy="833"/>
            </a:xfrm>
            <a:custGeom>
              <a:avLst/>
              <a:gdLst/>
              <a:ahLst/>
              <a:cxnLst>
                <a:cxn ang="0">
                  <a:pos x="354" y="276"/>
                </a:cxn>
                <a:cxn ang="0">
                  <a:pos x="246" y="192"/>
                </a:cxn>
                <a:cxn ang="0">
                  <a:pos x="289" y="279"/>
                </a:cxn>
                <a:cxn ang="0">
                  <a:pos x="285" y="345"/>
                </a:cxn>
                <a:cxn ang="0">
                  <a:pos x="289" y="289"/>
                </a:cxn>
                <a:cxn ang="0">
                  <a:pos x="258" y="201"/>
                </a:cxn>
                <a:cxn ang="0">
                  <a:pos x="289" y="159"/>
                </a:cxn>
                <a:cxn ang="0">
                  <a:pos x="258" y="206"/>
                </a:cxn>
                <a:cxn ang="0">
                  <a:pos x="149" y="131"/>
                </a:cxn>
                <a:cxn ang="0">
                  <a:pos x="209" y="94"/>
                </a:cxn>
                <a:cxn ang="0">
                  <a:pos x="140" y="145"/>
                </a:cxn>
                <a:cxn ang="0">
                  <a:pos x="200" y="276"/>
                </a:cxn>
                <a:cxn ang="0">
                  <a:pos x="200" y="354"/>
                </a:cxn>
                <a:cxn ang="0">
                  <a:pos x="152" y="429"/>
                </a:cxn>
                <a:cxn ang="0">
                  <a:pos x="193" y="354"/>
                </a:cxn>
                <a:cxn ang="0">
                  <a:pos x="205" y="265"/>
                </a:cxn>
                <a:cxn ang="0">
                  <a:pos x="145" y="140"/>
                </a:cxn>
                <a:cxn ang="0">
                  <a:pos x="41" y="122"/>
                </a:cxn>
                <a:cxn ang="0">
                  <a:pos x="101" y="52"/>
                </a:cxn>
                <a:cxn ang="0">
                  <a:pos x="101" y="0"/>
                </a:cxn>
                <a:cxn ang="0">
                  <a:pos x="104" y="47"/>
                </a:cxn>
                <a:cxn ang="0">
                  <a:pos x="56" y="108"/>
                </a:cxn>
                <a:cxn ang="0">
                  <a:pos x="41" y="122"/>
                </a:cxn>
                <a:cxn ang="0">
                  <a:pos x="96" y="223"/>
                </a:cxn>
                <a:cxn ang="0">
                  <a:pos x="101" y="335"/>
                </a:cxn>
                <a:cxn ang="0">
                  <a:pos x="41" y="396"/>
                </a:cxn>
                <a:cxn ang="0">
                  <a:pos x="0" y="424"/>
                </a:cxn>
                <a:cxn ang="0">
                  <a:pos x="68" y="377"/>
                </a:cxn>
                <a:cxn ang="0">
                  <a:pos x="92" y="335"/>
                </a:cxn>
                <a:cxn ang="0">
                  <a:pos x="101" y="215"/>
                </a:cxn>
                <a:cxn ang="0">
                  <a:pos x="48" y="122"/>
                </a:cxn>
              </a:cxnLst>
              <a:rect l="0" t="0" r="r" b="b"/>
              <a:pathLst>
                <a:path w="355" h="430">
                  <a:moveTo>
                    <a:pt x="354" y="276"/>
                  </a:moveTo>
                  <a:lnTo>
                    <a:pt x="246" y="192"/>
                  </a:lnTo>
                  <a:lnTo>
                    <a:pt x="289" y="279"/>
                  </a:lnTo>
                  <a:lnTo>
                    <a:pt x="285" y="345"/>
                  </a:lnTo>
                  <a:lnTo>
                    <a:pt x="289" y="289"/>
                  </a:lnTo>
                  <a:lnTo>
                    <a:pt x="258" y="201"/>
                  </a:lnTo>
                  <a:lnTo>
                    <a:pt x="289" y="159"/>
                  </a:lnTo>
                  <a:lnTo>
                    <a:pt x="258" y="206"/>
                  </a:lnTo>
                  <a:lnTo>
                    <a:pt x="149" y="131"/>
                  </a:lnTo>
                  <a:lnTo>
                    <a:pt x="209" y="94"/>
                  </a:lnTo>
                  <a:lnTo>
                    <a:pt x="140" y="145"/>
                  </a:lnTo>
                  <a:lnTo>
                    <a:pt x="200" y="276"/>
                  </a:lnTo>
                  <a:lnTo>
                    <a:pt x="200" y="354"/>
                  </a:lnTo>
                  <a:lnTo>
                    <a:pt x="152" y="429"/>
                  </a:lnTo>
                  <a:lnTo>
                    <a:pt x="193" y="354"/>
                  </a:lnTo>
                  <a:lnTo>
                    <a:pt x="205" y="265"/>
                  </a:lnTo>
                  <a:lnTo>
                    <a:pt x="145" y="140"/>
                  </a:lnTo>
                  <a:lnTo>
                    <a:pt x="41" y="122"/>
                  </a:lnTo>
                  <a:lnTo>
                    <a:pt x="101" y="52"/>
                  </a:lnTo>
                  <a:lnTo>
                    <a:pt x="101" y="0"/>
                  </a:lnTo>
                  <a:lnTo>
                    <a:pt x="104" y="47"/>
                  </a:lnTo>
                  <a:lnTo>
                    <a:pt x="56" y="108"/>
                  </a:lnTo>
                  <a:lnTo>
                    <a:pt x="41" y="122"/>
                  </a:lnTo>
                  <a:lnTo>
                    <a:pt x="96" y="223"/>
                  </a:lnTo>
                  <a:lnTo>
                    <a:pt x="101" y="335"/>
                  </a:lnTo>
                  <a:lnTo>
                    <a:pt x="41" y="396"/>
                  </a:lnTo>
                  <a:lnTo>
                    <a:pt x="0" y="424"/>
                  </a:lnTo>
                  <a:lnTo>
                    <a:pt x="68" y="377"/>
                  </a:lnTo>
                  <a:lnTo>
                    <a:pt x="92" y="335"/>
                  </a:lnTo>
                  <a:lnTo>
                    <a:pt x="101" y="215"/>
                  </a:lnTo>
                  <a:lnTo>
                    <a:pt x="48" y="122"/>
                  </a:lnTo>
                </a:path>
              </a:pathLst>
            </a:custGeom>
            <a:solidFill>
              <a:srgbClr val="00AE00"/>
            </a:solidFill>
            <a:ln w="12700" cap="rnd">
              <a:solidFill>
                <a:srgbClr val="4C2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3" name="Freeform 81"/>
            <p:cNvSpPr>
              <a:spLocks/>
            </p:cNvSpPr>
            <p:nvPr/>
          </p:nvSpPr>
          <p:spPr bwMode="auto">
            <a:xfrm>
              <a:off x="4240" y="4816"/>
              <a:ext cx="607" cy="662"/>
            </a:xfrm>
            <a:custGeom>
              <a:avLst/>
              <a:gdLst/>
              <a:ahLst/>
              <a:cxnLst>
                <a:cxn ang="0">
                  <a:pos x="308" y="97"/>
                </a:cxn>
                <a:cxn ang="0">
                  <a:pos x="200" y="130"/>
                </a:cxn>
                <a:cxn ang="0">
                  <a:pos x="255" y="50"/>
                </a:cxn>
                <a:cxn ang="0">
                  <a:pos x="224" y="0"/>
                </a:cxn>
                <a:cxn ang="0">
                  <a:pos x="248" y="55"/>
                </a:cxn>
                <a:cxn ang="0">
                  <a:pos x="207" y="125"/>
                </a:cxn>
                <a:cxn ang="0">
                  <a:pos x="240" y="208"/>
                </a:cxn>
                <a:cxn ang="0">
                  <a:pos x="216" y="272"/>
                </a:cxn>
                <a:cxn ang="0">
                  <a:pos x="171" y="338"/>
                </a:cxn>
                <a:cxn ang="0">
                  <a:pos x="128" y="341"/>
                </a:cxn>
                <a:cxn ang="0">
                  <a:pos x="180" y="332"/>
                </a:cxn>
                <a:cxn ang="0">
                  <a:pos x="224" y="277"/>
                </a:cxn>
                <a:cxn ang="0">
                  <a:pos x="240" y="213"/>
                </a:cxn>
                <a:cxn ang="0">
                  <a:pos x="200" y="119"/>
                </a:cxn>
                <a:cxn ang="0">
                  <a:pos x="111" y="166"/>
                </a:cxn>
                <a:cxn ang="0">
                  <a:pos x="144" y="116"/>
                </a:cxn>
                <a:cxn ang="0">
                  <a:pos x="116" y="69"/>
                </a:cxn>
                <a:cxn ang="0">
                  <a:pos x="144" y="111"/>
                </a:cxn>
                <a:cxn ang="0">
                  <a:pos x="108" y="166"/>
                </a:cxn>
                <a:cxn ang="0">
                  <a:pos x="152" y="227"/>
                </a:cxn>
                <a:cxn ang="0">
                  <a:pos x="120" y="277"/>
                </a:cxn>
                <a:cxn ang="0">
                  <a:pos x="68" y="296"/>
                </a:cxn>
                <a:cxn ang="0">
                  <a:pos x="135" y="268"/>
                </a:cxn>
                <a:cxn ang="0">
                  <a:pos x="152" y="222"/>
                </a:cxn>
                <a:cxn ang="0">
                  <a:pos x="116" y="166"/>
                </a:cxn>
                <a:cxn ang="0">
                  <a:pos x="44" y="235"/>
                </a:cxn>
                <a:cxn ang="0">
                  <a:pos x="0" y="277"/>
                </a:cxn>
                <a:cxn ang="0">
                  <a:pos x="63" y="227"/>
                </a:cxn>
                <a:cxn ang="0">
                  <a:pos x="116" y="175"/>
                </a:cxn>
              </a:cxnLst>
              <a:rect l="0" t="0" r="r" b="b"/>
              <a:pathLst>
                <a:path w="309" h="342">
                  <a:moveTo>
                    <a:pt x="308" y="97"/>
                  </a:moveTo>
                  <a:lnTo>
                    <a:pt x="200" y="130"/>
                  </a:lnTo>
                  <a:lnTo>
                    <a:pt x="255" y="50"/>
                  </a:lnTo>
                  <a:lnTo>
                    <a:pt x="224" y="0"/>
                  </a:lnTo>
                  <a:lnTo>
                    <a:pt x="248" y="55"/>
                  </a:lnTo>
                  <a:lnTo>
                    <a:pt x="207" y="125"/>
                  </a:lnTo>
                  <a:lnTo>
                    <a:pt x="240" y="208"/>
                  </a:lnTo>
                  <a:lnTo>
                    <a:pt x="216" y="272"/>
                  </a:lnTo>
                  <a:lnTo>
                    <a:pt x="171" y="338"/>
                  </a:lnTo>
                  <a:lnTo>
                    <a:pt x="128" y="341"/>
                  </a:lnTo>
                  <a:lnTo>
                    <a:pt x="180" y="332"/>
                  </a:lnTo>
                  <a:lnTo>
                    <a:pt x="224" y="277"/>
                  </a:lnTo>
                  <a:lnTo>
                    <a:pt x="240" y="213"/>
                  </a:lnTo>
                  <a:lnTo>
                    <a:pt x="200" y="119"/>
                  </a:lnTo>
                  <a:lnTo>
                    <a:pt x="111" y="166"/>
                  </a:lnTo>
                  <a:lnTo>
                    <a:pt x="144" y="116"/>
                  </a:lnTo>
                  <a:lnTo>
                    <a:pt x="116" y="69"/>
                  </a:lnTo>
                  <a:lnTo>
                    <a:pt x="144" y="111"/>
                  </a:lnTo>
                  <a:lnTo>
                    <a:pt x="108" y="166"/>
                  </a:lnTo>
                  <a:lnTo>
                    <a:pt x="152" y="227"/>
                  </a:lnTo>
                  <a:lnTo>
                    <a:pt x="120" y="277"/>
                  </a:lnTo>
                  <a:lnTo>
                    <a:pt x="68" y="296"/>
                  </a:lnTo>
                  <a:lnTo>
                    <a:pt x="135" y="268"/>
                  </a:lnTo>
                  <a:lnTo>
                    <a:pt x="152" y="222"/>
                  </a:lnTo>
                  <a:lnTo>
                    <a:pt x="116" y="166"/>
                  </a:lnTo>
                  <a:lnTo>
                    <a:pt x="44" y="235"/>
                  </a:lnTo>
                  <a:lnTo>
                    <a:pt x="0" y="277"/>
                  </a:lnTo>
                  <a:lnTo>
                    <a:pt x="63" y="227"/>
                  </a:lnTo>
                  <a:lnTo>
                    <a:pt x="116" y="175"/>
                  </a:lnTo>
                </a:path>
              </a:pathLst>
            </a:custGeom>
            <a:solidFill>
              <a:srgbClr val="00AE00"/>
            </a:solidFill>
            <a:ln w="12700" cap="rnd">
              <a:solidFill>
                <a:srgbClr val="4C2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2" name="Freeform 80"/>
            <p:cNvSpPr>
              <a:spLocks/>
            </p:cNvSpPr>
            <p:nvPr/>
          </p:nvSpPr>
          <p:spPr bwMode="auto">
            <a:xfrm>
              <a:off x="3629" y="6947"/>
              <a:ext cx="1014" cy="151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05" y="0"/>
                </a:cxn>
                <a:cxn ang="0">
                  <a:pos x="516" y="25"/>
                </a:cxn>
                <a:cxn ang="0">
                  <a:pos x="57" y="77"/>
                </a:cxn>
                <a:cxn ang="0">
                  <a:pos x="54" y="61"/>
                </a:cxn>
                <a:cxn ang="0">
                  <a:pos x="39" y="47"/>
                </a:cxn>
                <a:cxn ang="0">
                  <a:pos x="37" y="31"/>
                </a:cxn>
                <a:cxn ang="0">
                  <a:pos x="15" y="12"/>
                </a:cxn>
                <a:cxn ang="0">
                  <a:pos x="0" y="10"/>
                </a:cxn>
                <a:cxn ang="0">
                  <a:pos x="2" y="2"/>
                </a:cxn>
              </a:cxnLst>
              <a:rect l="0" t="0" r="r" b="b"/>
              <a:pathLst>
                <a:path w="517" h="78">
                  <a:moveTo>
                    <a:pt x="10" y="2"/>
                  </a:moveTo>
                  <a:lnTo>
                    <a:pt x="505" y="0"/>
                  </a:lnTo>
                  <a:lnTo>
                    <a:pt x="516" y="25"/>
                  </a:lnTo>
                  <a:lnTo>
                    <a:pt x="57" y="77"/>
                  </a:lnTo>
                  <a:lnTo>
                    <a:pt x="54" y="61"/>
                  </a:lnTo>
                  <a:lnTo>
                    <a:pt x="39" y="47"/>
                  </a:lnTo>
                  <a:lnTo>
                    <a:pt x="37" y="31"/>
                  </a:lnTo>
                  <a:lnTo>
                    <a:pt x="15" y="12"/>
                  </a:lnTo>
                  <a:lnTo>
                    <a:pt x="0" y="10"/>
                  </a:lnTo>
                  <a:lnTo>
                    <a:pt x="2" y="2"/>
                  </a:lnTo>
                </a:path>
              </a:pathLst>
            </a:custGeom>
            <a:solidFill>
              <a:srgbClr val="FCD1C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1" name="Freeform 79"/>
            <p:cNvSpPr>
              <a:spLocks/>
            </p:cNvSpPr>
            <p:nvPr/>
          </p:nvSpPr>
          <p:spPr bwMode="auto">
            <a:xfrm>
              <a:off x="3556" y="6935"/>
              <a:ext cx="181" cy="147"/>
            </a:xfrm>
            <a:custGeom>
              <a:avLst/>
              <a:gdLst/>
              <a:ahLst/>
              <a:cxnLst>
                <a:cxn ang="0">
                  <a:pos x="91" y="75"/>
                </a:cxn>
                <a:cxn ang="0">
                  <a:pos x="86" y="64"/>
                </a:cxn>
                <a:cxn ang="0">
                  <a:pos x="75" y="50"/>
                </a:cxn>
                <a:cxn ang="0">
                  <a:pos x="72" y="39"/>
                </a:cxn>
                <a:cxn ang="0">
                  <a:pos x="56" y="19"/>
                </a:cxn>
                <a:cxn ang="0">
                  <a:pos x="14" y="14"/>
                </a:cxn>
                <a:cxn ang="0">
                  <a:pos x="0" y="15"/>
                </a:cxn>
                <a:cxn ang="0">
                  <a:pos x="5" y="11"/>
                </a:cxn>
                <a:cxn ang="0">
                  <a:pos x="19" y="10"/>
                </a:cxn>
                <a:cxn ang="0">
                  <a:pos x="54" y="0"/>
                </a:cxn>
              </a:cxnLst>
              <a:rect l="0" t="0" r="r" b="b"/>
              <a:pathLst>
                <a:path w="92" h="76">
                  <a:moveTo>
                    <a:pt x="91" y="75"/>
                  </a:moveTo>
                  <a:lnTo>
                    <a:pt x="86" y="64"/>
                  </a:lnTo>
                  <a:lnTo>
                    <a:pt x="75" y="50"/>
                  </a:lnTo>
                  <a:lnTo>
                    <a:pt x="72" y="39"/>
                  </a:lnTo>
                  <a:lnTo>
                    <a:pt x="56" y="19"/>
                  </a:lnTo>
                  <a:lnTo>
                    <a:pt x="14" y="14"/>
                  </a:lnTo>
                  <a:lnTo>
                    <a:pt x="0" y="15"/>
                  </a:lnTo>
                  <a:lnTo>
                    <a:pt x="5" y="11"/>
                  </a:lnTo>
                  <a:lnTo>
                    <a:pt x="19" y="10"/>
                  </a:lnTo>
                  <a:lnTo>
                    <a:pt x="54" y="0"/>
                  </a:lnTo>
                </a:path>
              </a:pathLst>
            </a:custGeom>
            <a:solidFill>
              <a:srgbClr val="F57B49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50" name="Freeform 78"/>
            <p:cNvSpPr>
              <a:spLocks/>
            </p:cNvSpPr>
            <p:nvPr/>
          </p:nvSpPr>
          <p:spPr bwMode="auto">
            <a:xfrm>
              <a:off x="3542" y="6852"/>
              <a:ext cx="1124" cy="118"/>
            </a:xfrm>
            <a:custGeom>
              <a:avLst/>
              <a:gdLst/>
              <a:ahLst/>
              <a:cxnLst>
                <a:cxn ang="0">
                  <a:pos x="60" y="60"/>
                </a:cxn>
                <a:cxn ang="0">
                  <a:pos x="0" y="56"/>
                </a:cxn>
                <a:cxn ang="0">
                  <a:pos x="43" y="46"/>
                </a:cxn>
                <a:cxn ang="0">
                  <a:pos x="64" y="42"/>
                </a:cxn>
                <a:cxn ang="0">
                  <a:pos x="72" y="44"/>
                </a:cxn>
                <a:cxn ang="0">
                  <a:pos x="80" y="45"/>
                </a:cxn>
                <a:cxn ang="0">
                  <a:pos x="89" y="46"/>
                </a:cxn>
                <a:cxn ang="0">
                  <a:pos x="97" y="48"/>
                </a:cxn>
                <a:cxn ang="0">
                  <a:pos x="105" y="49"/>
                </a:cxn>
                <a:cxn ang="0">
                  <a:pos x="108" y="42"/>
                </a:cxn>
                <a:cxn ang="0">
                  <a:pos x="112" y="36"/>
                </a:cxn>
                <a:cxn ang="0">
                  <a:pos x="115" y="29"/>
                </a:cxn>
                <a:cxn ang="0">
                  <a:pos x="127" y="24"/>
                </a:cxn>
                <a:cxn ang="0">
                  <a:pos x="146" y="19"/>
                </a:cxn>
                <a:cxn ang="0">
                  <a:pos x="157" y="13"/>
                </a:cxn>
                <a:cxn ang="0">
                  <a:pos x="165" y="14"/>
                </a:cxn>
                <a:cxn ang="0">
                  <a:pos x="172" y="15"/>
                </a:cxn>
                <a:cxn ang="0">
                  <a:pos x="180" y="16"/>
                </a:cxn>
                <a:cxn ang="0">
                  <a:pos x="187" y="16"/>
                </a:cxn>
                <a:cxn ang="0">
                  <a:pos x="194" y="17"/>
                </a:cxn>
                <a:cxn ang="0">
                  <a:pos x="198" y="10"/>
                </a:cxn>
                <a:cxn ang="0">
                  <a:pos x="205" y="11"/>
                </a:cxn>
                <a:cxn ang="0">
                  <a:pos x="215" y="5"/>
                </a:cxn>
                <a:cxn ang="0">
                  <a:pos x="223" y="6"/>
                </a:cxn>
                <a:cxn ang="0">
                  <a:pos x="233" y="0"/>
                </a:cxn>
                <a:cxn ang="0">
                  <a:pos x="240" y="1"/>
                </a:cxn>
                <a:cxn ang="0">
                  <a:pos x="247" y="1"/>
                </a:cxn>
                <a:cxn ang="0">
                  <a:pos x="261" y="3"/>
                </a:cxn>
                <a:cxn ang="0">
                  <a:pos x="266" y="11"/>
                </a:cxn>
                <a:cxn ang="0">
                  <a:pos x="271" y="14"/>
                </a:cxn>
                <a:cxn ang="0">
                  <a:pos x="280" y="5"/>
                </a:cxn>
                <a:cxn ang="0">
                  <a:pos x="290" y="4"/>
                </a:cxn>
                <a:cxn ang="0">
                  <a:pos x="306" y="7"/>
                </a:cxn>
                <a:cxn ang="0">
                  <a:pos x="316" y="15"/>
                </a:cxn>
                <a:cxn ang="0">
                  <a:pos x="327" y="7"/>
                </a:cxn>
                <a:cxn ang="0">
                  <a:pos x="343" y="9"/>
                </a:cxn>
                <a:cxn ang="0">
                  <a:pos x="358" y="14"/>
                </a:cxn>
                <a:cxn ang="0">
                  <a:pos x="372" y="9"/>
                </a:cxn>
                <a:cxn ang="0">
                  <a:pos x="387" y="1"/>
                </a:cxn>
                <a:cxn ang="0">
                  <a:pos x="407" y="14"/>
                </a:cxn>
                <a:cxn ang="0">
                  <a:pos x="424" y="9"/>
                </a:cxn>
                <a:cxn ang="0">
                  <a:pos x="448" y="16"/>
                </a:cxn>
                <a:cxn ang="0">
                  <a:pos x="458" y="22"/>
                </a:cxn>
                <a:cxn ang="0">
                  <a:pos x="472" y="38"/>
                </a:cxn>
                <a:cxn ang="0">
                  <a:pos x="500" y="36"/>
                </a:cxn>
                <a:cxn ang="0">
                  <a:pos x="513" y="28"/>
                </a:cxn>
                <a:cxn ang="0">
                  <a:pos x="531" y="36"/>
                </a:cxn>
                <a:cxn ang="0">
                  <a:pos x="550" y="45"/>
                </a:cxn>
                <a:cxn ang="0">
                  <a:pos x="572" y="35"/>
                </a:cxn>
                <a:cxn ang="0">
                  <a:pos x="543" y="49"/>
                </a:cxn>
                <a:cxn ang="0">
                  <a:pos x="544" y="51"/>
                </a:cxn>
              </a:cxnLst>
              <a:rect l="0" t="0" r="r" b="b"/>
              <a:pathLst>
                <a:path w="573" h="61">
                  <a:moveTo>
                    <a:pt x="60" y="60"/>
                  </a:moveTo>
                  <a:lnTo>
                    <a:pt x="0" y="56"/>
                  </a:lnTo>
                  <a:lnTo>
                    <a:pt x="43" y="46"/>
                  </a:lnTo>
                  <a:lnTo>
                    <a:pt x="64" y="42"/>
                  </a:lnTo>
                  <a:lnTo>
                    <a:pt x="72" y="44"/>
                  </a:lnTo>
                  <a:lnTo>
                    <a:pt x="80" y="45"/>
                  </a:lnTo>
                  <a:lnTo>
                    <a:pt x="89" y="46"/>
                  </a:lnTo>
                  <a:lnTo>
                    <a:pt x="97" y="48"/>
                  </a:lnTo>
                  <a:lnTo>
                    <a:pt x="105" y="49"/>
                  </a:lnTo>
                  <a:lnTo>
                    <a:pt x="108" y="42"/>
                  </a:lnTo>
                  <a:lnTo>
                    <a:pt x="112" y="36"/>
                  </a:lnTo>
                  <a:lnTo>
                    <a:pt x="115" y="29"/>
                  </a:lnTo>
                  <a:lnTo>
                    <a:pt x="127" y="24"/>
                  </a:lnTo>
                  <a:lnTo>
                    <a:pt x="146" y="19"/>
                  </a:lnTo>
                  <a:lnTo>
                    <a:pt x="157" y="13"/>
                  </a:lnTo>
                  <a:lnTo>
                    <a:pt x="165" y="14"/>
                  </a:lnTo>
                  <a:lnTo>
                    <a:pt x="172" y="15"/>
                  </a:lnTo>
                  <a:lnTo>
                    <a:pt x="180" y="16"/>
                  </a:lnTo>
                  <a:lnTo>
                    <a:pt x="187" y="16"/>
                  </a:lnTo>
                  <a:lnTo>
                    <a:pt x="194" y="17"/>
                  </a:lnTo>
                  <a:lnTo>
                    <a:pt x="198" y="10"/>
                  </a:lnTo>
                  <a:lnTo>
                    <a:pt x="205" y="11"/>
                  </a:lnTo>
                  <a:lnTo>
                    <a:pt x="215" y="5"/>
                  </a:lnTo>
                  <a:lnTo>
                    <a:pt x="223" y="6"/>
                  </a:lnTo>
                  <a:lnTo>
                    <a:pt x="233" y="0"/>
                  </a:lnTo>
                  <a:lnTo>
                    <a:pt x="240" y="1"/>
                  </a:lnTo>
                  <a:lnTo>
                    <a:pt x="247" y="1"/>
                  </a:lnTo>
                  <a:lnTo>
                    <a:pt x="261" y="3"/>
                  </a:lnTo>
                  <a:lnTo>
                    <a:pt x="266" y="11"/>
                  </a:lnTo>
                  <a:lnTo>
                    <a:pt x="271" y="14"/>
                  </a:lnTo>
                  <a:lnTo>
                    <a:pt x="280" y="5"/>
                  </a:lnTo>
                  <a:lnTo>
                    <a:pt x="290" y="4"/>
                  </a:lnTo>
                  <a:lnTo>
                    <a:pt x="306" y="7"/>
                  </a:lnTo>
                  <a:lnTo>
                    <a:pt x="316" y="15"/>
                  </a:lnTo>
                  <a:lnTo>
                    <a:pt x="327" y="7"/>
                  </a:lnTo>
                  <a:lnTo>
                    <a:pt x="343" y="9"/>
                  </a:lnTo>
                  <a:lnTo>
                    <a:pt x="358" y="14"/>
                  </a:lnTo>
                  <a:lnTo>
                    <a:pt x="372" y="9"/>
                  </a:lnTo>
                  <a:lnTo>
                    <a:pt x="387" y="1"/>
                  </a:lnTo>
                  <a:lnTo>
                    <a:pt x="407" y="14"/>
                  </a:lnTo>
                  <a:lnTo>
                    <a:pt x="424" y="9"/>
                  </a:lnTo>
                  <a:lnTo>
                    <a:pt x="448" y="16"/>
                  </a:lnTo>
                  <a:lnTo>
                    <a:pt x="458" y="22"/>
                  </a:lnTo>
                  <a:lnTo>
                    <a:pt x="472" y="38"/>
                  </a:lnTo>
                  <a:lnTo>
                    <a:pt x="500" y="36"/>
                  </a:lnTo>
                  <a:lnTo>
                    <a:pt x="513" y="28"/>
                  </a:lnTo>
                  <a:lnTo>
                    <a:pt x="531" y="36"/>
                  </a:lnTo>
                  <a:lnTo>
                    <a:pt x="550" y="45"/>
                  </a:lnTo>
                  <a:lnTo>
                    <a:pt x="572" y="35"/>
                  </a:lnTo>
                  <a:lnTo>
                    <a:pt x="543" y="49"/>
                  </a:lnTo>
                  <a:lnTo>
                    <a:pt x="544" y="51"/>
                  </a:lnTo>
                </a:path>
              </a:pathLst>
            </a:custGeom>
            <a:solidFill>
              <a:srgbClr val="FCD1C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49" name="Freeform 77"/>
            <p:cNvSpPr>
              <a:spLocks/>
            </p:cNvSpPr>
            <p:nvPr/>
          </p:nvSpPr>
          <p:spPr bwMode="auto">
            <a:xfrm>
              <a:off x="3729" y="6938"/>
              <a:ext cx="918" cy="216"/>
            </a:xfrm>
            <a:custGeom>
              <a:avLst/>
              <a:gdLst/>
              <a:ahLst/>
              <a:cxnLst>
                <a:cxn ang="0">
                  <a:pos x="467" y="24"/>
                </a:cxn>
                <a:cxn ang="0">
                  <a:pos x="452" y="69"/>
                </a:cxn>
                <a:cxn ang="0">
                  <a:pos x="425" y="73"/>
                </a:cxn>
                <a:cxn ang="0">
                  <a:pos x="454" y="64"/>
                </a:cxn>
                <a:cxn ang="0">
                  <a:pos x="391" y="60"/>
                </a:cxn>
                <a:cxn ang="0">
                  <a:pos x="353" y="68"/>
                </a:cxn>
                <a:cxn ang="0">
                  <a:pos x="376" y="81"/>
                </a:cxn>
                <a:cxn ang="0">
                  <a:pos x="391" y="91"/>
                </a:cxn>
                <a:cxn ang="0">
                  <a:pos x="368" y="94"/>
                </a:cxn>
                <a:cxn ang="0">
                  <a:pos x="348" y="83"/>
                </a:cxn>
                <a:cxn ang="0">
                  <a:pos x="356" y="99"/>
                </a:cxn>
                <a:cxn ang="0">
                  <a:pos x="328" y="99"/>
                </a:cxn>
                <a:cxn ang="0">
                  <a:pos x="332" y="81"/>
                </a:cxn>
                <a:cxn ang="0">
                  <a:pos x="310" y="67"/>
                </a:cxn>
                <a:cxn ang="0">
                  <a:pos x="304" y="93"/>
                </a:cxn>
                <a:cxn ang="0">
                  <a:pos x="282" y="92"/>
                </a:cxn>
                <a:cxn ang="0">
                  <a:pos x="288" y="71"/>
                </a:cxn>
                <a:cxn ang="0">
                  <a:pos x="284" y="60"/>
                </a:cxn>
                <a:cxn ang="0">
                  <a:pos x="271" y="56"/>
                </a:cxn>
                <a:cxn ang="0">
                  <a:pos x="274" y="82"/>
                </a:cxn>
                <a:cxn ang="0">
                  <a:pos x="260" y="90"/>
                </a:cxn>
                <a:cxn ang="0">
                  <a:pos x="248" y="85"/>
                </a:cxn>
                <a:cxn ang="0">
                  <a:pos x="254" y="57"/>
                </a:cxn>
                <a:cxn ang="0">
                  <a:pos x="227" y="63"/>
                </a:cxn>
                <a:cxn ang="0">
                  <a:pos x="202" y="68"/>
                </a:cxn>
                <a:cxn ang="0">
                  <a:pos x="176" y="60"/>
                </a:cxn>
                <a:cxn ang="0">
                  <a:pos x="133" y="73"/>
                </a:cxn>
                <a:cxn ang="0">
                  <a:pos x="108" y="78"/>
                </a:cxn>
                <a:cxn ang="0">
                  <a:pos x="75" y="75"/>
                </a:cxn>
                <a:cxn ang="0">
                  <a:pos x="54" y="97"/>
                </a:cxn>
                <a:cxn ang="0">
                  <a:pos x="73" y="106"/>
                </a:cxn>
                <a:cxn ang="0">
                  <a:pos x="46" y="108"/>
                </a:cxn>
                <a:cxn ang="0">
                  <a:pos x="29" y="80"/>
                </a:cxn>
                <a:cxn ang="0">
                  <a:pos x="31" y="111"/>
                </a:cxn>
                <a:cxn ang="0">
                  <a:pos x="14" y="105"/>
                </a:cxn>
              </a:cxnLst>
              <a:rect l="0" t="0" r="r" b="b"/>
              <a:pathLst>
                <a:path w="468" h="112">
                  <a:moveTo>
                    <a:pt x="453" y="0"/>
                  </a:moveTo>
                  <a:lnTo>
                    <a:pt x="467" y="24"/>
                  </a:lnTo>
                  <a:lnTo>
                    <a:pt x="462" y="47"/>
                  </a:lnTo>
                  <a:lnTo>
                    <a:pt x="452" y="69"/>
                  </a:lnTo>
                  <a:lnTo>
                    <a:pt x="443" y="74"/>
                  </a:lnTo>
                  <a:lnTo>
                    <a:pt x="425" y="73"/>
                  </a:lnTo>
                  <a:lnTo>
                    <a:pt x="416" y="60"/>
                  </a:lnTo>
                  <a:lnTo>
                    <a:pt x="454" y="64"/>
                  </a:lnTo>
                  <a:lnTo>
                    <a:pt x="418" y="60"/>
                  </a:lnTo>
                  <a:lnTo>
                    <a:pt x="391" y="60"/>
                  </a:lnTo>
                  <a:lnTo>
                    <a:pt x="371" y="70"/>
                  </a:lnTo>
                  <a:lnTo>
                    <a:pt x="353" y="68"/>
                  </a:lnTo>
                  <a:lnTo>
                    <a:pt x="370" y="70"/>
                  </a:lnTo>
                  <a:lnTo>
                    <a:pt x="376" y="81"/>
                  </a:lnTo>
                  <a:lnTo>
                    <a:pt x="384" y="85"/>
                  </a:lnTo>
                  <a:lnTo>
                    <a:pt x="391" y="91"/>
                  </a:lnTo>
                  <a:lnTo>
                    <a:pt x="379" y="102"/>
                  </a:lnTo>
                  <a:lnTo>
                    <a:pt x="368" y="94"/>
                  </a:lnTo>
                  <a:lnTo>
                    <a:pt x="351" y="68"/>
                  </a:lnTo>
                  <a:lnTo>
                    <a:pt x="348" y="83"/>
                  </a:lnTo>
                  <a:lnTo>
                    <a:pt x="357" y="88"/>
                  </a:lnTo>
                  <a:lnTo>
                    <a:pt x="356" y="99"/>
                  </a:lnTo>
                  <a:lnTo>
                    <a:pt x="344" y="102"/>
                  </a:lnTo>
                  <a:lnTo>
                    <a:pt x="328" y="99"/>
                  </a:lnTo>
                  <a:lnTo>
                    <a:pt x="327" y="93"/>
                  </a:lnTo>
                  <a:lnTo>
                    <a:pt x="332" y="81"/>
                  </a:lnTo>
                  <a:lnTo>
                    <a:pt x="335" y="68"/>
                  </a:lnTo>
                  <a:lnTo>
                    <a:pt x="310" y="67"/>
                  </a:lnTo>
                  <a:lnTo>
                    <a:pt x="301" y="84"/>
                  </a:lnTo>
                  <a:lnTo>
                    <a:pt x="304" y="93"/>
                  </a:lnTo>
                  <a:lnTo>
                    <a:pt x="300" y="95"/>
                  </a:lnTo>
                  <a:lnTo>
                    <a:pt x="282" y="92"/>
                  </a:lnTo>
                  <a:lnTo>
                    <a:pt x="283" y="83"/>
                  </a:lnTo>
                  <a:lnTo>
                    <a:pt x="288" y="71"/>
                  </a:lnTo>
                  <a:lnTo>
                    <a:pt x="293" y="63"/>
                  </a:lnTo>
                  <a:lnTo>
                    <a:pt x="284" y="60"/>
                  </a:lnTo>
                  <a:lnTo>
                    <a:pt x="276" y="65"/>
                  </a:lnTo>
                  <a:lnTo>
                    <a:pt x="271" y="56"/>
                  </a:lnTo>
                  <a:lnTo>
                    <a:pt x="262" y="75"/>
                  </a:lnTo>
                  <a:lnTo>
                    <a:pt x="274" y="82"/>
                  </a:lnTo>
                  <a:lnTo>
                    <a:pt x="276" y="91"/>
                  </a:lnTo>
                  <a:lnTo>
                    <a:pt x="260" y="90"/>
                  </a:lnTo>
                  <a:lnTo>
                    <a:pt x="251" y="91"/>
                  </a:lnTo>
                  <a:lnTo>
                    <a:pt x="248" y="85"/>
                  </a:lnTo>
                  <a:lnTo>
                    <a:pt x="250" y="69"/>
                  </a:lnTo>
                  <a:lnTo>
                    <a:pt x="254" y="57"/>
                  </a:lnTo>
                  <a:lnTo>
                    <a:pt x="244" y="65"/>
                  </a:lnTo>
                  <a:lnTo>
                    <a:pt x="227" y="63"/>
                  </a:lnTo>
                  <a:lnTo>
                    <a:pt x="214" y="59"/>
                  </a:lnTo>
                  <a:lnTo>
                    <a:pt x="202" y="68"/>
                  </a:lnTo>
                  <a:lnTo>
                    <a:pt x="188" y="67"/>
                  </a:lnTo>
                  <a:lnTo>
                    <a:pt x="176" y="60"/>
                  </a:lnTo>
                  <a:lnTo>
                    <a:pt x="155" y="70"/>
                  </a:lnTo>
                  <a:lnTo>
                    <a:pt x="133" y="73"/>
                  </a:lnTo>
                  <a:lnTo>
                    <a:pt x="116" y="71"/>
                  </a:lnTo>
                  <a:lnTo>
                    <a:pt x="108" y="78"/>
                  </a:lnTo>
                  <a:lnTo>
                    <a:pt x="95" y="79"/>
                  </a:lnTo>
                  <a:lnTo>
                    <a:pt x="75" y="75"/>
                  </a:lnTo>
                  <a:lnTo>
                    <a:pt x="46" y="80"/>
                  </a:lnTo>
                  <a:lnTo>
                    <a:pt x="54" y="97"/>
                  </a:lnTo>
                  <a:lnTo>
                    <a:pt x="65" y="97"/>
                  </a:lnTo>
                  <a:lnTo>
                    <a:pt x="73" y="106"/>
                  </a:lnTo>
                  <a:lnTo>
                    <a:pt x="58" y="108"/>
                  </a:lnTo>
                  <a:lnTo>
                    <a:pt x="46" y="108"/>
                  </a:lnTo>
                  <a:lnTo>
                    <a:pt x="41" y="102"/>
                  </a:lnTo>
                  <a:lnTo>
                    <a:pt x="29" y="80"/>
                  </a:lnTo>
                  <a:lnTo>
                    <a:pt x="27" y="100"/>
                  </a:lnTo>
                  <a:lnTo>
                    <a:pt x="31" y="111"/>
                  </a:lnTo>
                  <a:lnTo>
                    <a:pt x="23" y="111"/>
                  </a:lnTo>
                  <a:lnTo>
                    <a:pt x="14" y="105"/>
                  </a:lnTo>
                  <a:lnTo>
                    <a:pt x="0" y="77"/>
                  </a:lnTo>
                </a:path>
              </a:pathLst>
            </a:custGeom>
            <a:solidFill>
              <a:srgbClr val="FCD1C1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48" name="Oval 76"/>
            <p:cNvSpPr>
              <a:spLocks noChangeArrowheads="1"/>
            </p:cNvSpPr>
            <p:nvPr/>
          </p:nvSpPr>
          <p:spPr bwMode="auto">
            <a:xfrm>
              <a:off x="4564" y="6953"/>
              <a:ext cx="39" cy="50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3" name="Group 71"/>
            <p:cNvGrpSpPr>
              <a:grpSpLocks/>
            </p:cNvGrpSpPr>
            <p:nvPr/>
          </p:nvGrpSpPr>
          <p:grpSpPr bwMode="auto">
            <a:xfrm>
              <a:off x="4464" y="8250"/>
              <a:ext cx="888" cy="445"/>
              <a:chOff x="4118" y="4279"/>
              <a:chExt cx="452" cy="230"/>
            </a:xfrm>
          </p:grpSpPr>
          <p:sp>
            <p:nvSpPr>
              <p:cNvPr id="3147" name="Freeform 75"/>
              <p:cNvSpPr>
                <a:spLocks/>
              </p:cNvSpPr>
              <p:nvPr/>
            </p:nvSpPr>
            <p:spPr bwMode="auto">
              <a:xfrm>
                <a:off x="4150" y="4288"/>
                <a:ext cx="396" cy="192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395" y="167"/>
                  </a:cxn>
                  <a:cxn ang="0">
                    <a:pos x="394" y="191"/>
                  </a:cxn>
                  <a:cxn ang="0">
                    <a:pos x="21" y="76"/>
                  </a:cxn>
                  <a:cxn ang="0">
                    <a:pos x="24" y="63"/>
                  </a:cxn>
                  <a:cxn ang="0">
                    <a:pos x="18" y="48"/>
                  </a:cxn>
                  <a:cxn ang="0">
                    <a:pos x="21" y="35"/>
                  </a:cxn>
                  <a:cxn ang="0">
                    <a:pos x="12" y="12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396" h="192">
                    <a:moveTo>
                      <a:pt x="11" y="3"/>
                    </a:moveTo>
                    <a:lnTo>
                      <a:pt x="395" y="167"/>
                    </a:lnTo>
                    <a:lnTo>
                      <a:pt x="394" y="191"/>
                    </a:lnTo>
                    <a:lnTo>
                      <a:pt x="21" y="76"/>
                    </a:lnTo>
                    <a:lnTo>
                      <a:pt x="24" y="63"/>
                    </a:lnTo>
                    <a:lnTo>
                      <a:pt x="18" y="48"/>
                    </a:lnTo>
                    <a:lnTo>
                      <a:pt x="21" y="35"/>
                    </a:lnTo>
                    <a:lnTo>
                      <a:pt x="12" y="12"/>
                    </a:lnTo>
                    <a:lnTo>
                      <a:pt x="0" y="5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CD1C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6" name="Freeform 74"/>
              <p:cNvSpPr>
                <a:spLocks/>
              </p:cNvSpPr>
              <p:nvPr/>
            </p:nvSpPr>
            <p:spPr bwMode="auto">
              <a:xfrm>
                <a:off x="4125" y="4282"/>
                <a:ext cx="49" cy="78"/>
              </a:xfrm>
              <a:custGeom>
                <a:avLst/>
                <a:gdLst/>
                <a:ahLst/>
                <a:cxnLst>
                  <a:cxn ang="0">
                    <a:pos x="48" y="77"/>
                  </a:cxn>
                  <a:cxn ang="0">
                    <a:pos x="48" y="67"/>
                  </a:cxn>
                  <a:cxn ang="0">
                    <a:pos x="43" y="53"/>
                  </a:cxn>
                  <a:cxn ang="0">
                    <a:pos x="46" y="44"/>
                  </a:cxn>
                  <a:cxn ang="0">
                    <a:pos x="41" y="23"/>
                  </a:cxn>
                  <a:cxn ang="0">
                    <a:pos x="10" y="5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16" y="4"/>
                  </a:cxn>
                  <a:cxn ang="0">
                    <a:pos x="47" y="8"/>
                  </a:cxn>
                </a:cxnLst>
                <a:rect l="0" t="0" r="r" b="b"/>
                <a:pathLst>
                  <a:path w="49" h="78">
                    <a:moveTo>
                      <a:pt x="48" y="77"/>
                    </a:moveTo>
                    <a:lnTo>
                      <a:pt x="48" y="67"/>
                    </a:lnTo>
                    <a:lnTo>
                      <a:pt x="43" y="53"/>
                    </a:lnTo>
                    <a:lnTo>
                      <a:pt x="46" y="44"/>
                    </a:lnTo>
                    <a:lnTo>
                      <a:pt x="41" y="23"/>
                    </a:lnTo>
                    <a:lnTo>
                      <a:pt x="10" y="5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6" y="4"/>
                    </a:lnTo>
                    <a:lnTo>
                      <a:pt x="47" y="8"/>
                    </a:lnTo>
                  </a:path>
                </a:pathLst>
              </a:custGeom>
              <a:solidFill>
                <a:srgbClr val="FCD1C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5" name="Freeform 73"/>
              <p:cNvSpPr>
                <a:spLocks/>
              </p:cNvSpPr>
              <p:nvPr/>
            </p:nvSpPr>
            <p:spPr bwMode="auto">
              <a:xfrm>
                <a:off x="4118" y="4279"/>
                <a:ext cx="452" cy="181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0" y="0"/>
                  </a:cxn>
                  <a:cxn ang="0">
                    <a:pos x="37" y="6"/>
                  </a:cxn>
                  <a:cxn ang="0">
                    <a:pos x="55" y="11"/>
                  </a:cxn>
                  <a:cxn ang="0">
                    <a:pos x="61" y="15"/>
                  </a:cxn>
                  <a:cxn ang="0">
                    <a:pos x="67" y="18"/>
                  </a:cxn>
                  <a:cxn ang="0">
                    <a:pos x="73" y="21"/>
                  </a:cxn>
                  <a:cxn ang="0">
                    <a:pos x="79" y="26"/>
                  </a:cxn>
                  <a:cxn ang="0">
                    <a:pos x="85" y="29"/>
                  </a:cxn>
                  <a:cxn ang="0">
                    <a:pos x="90" y="27"/>
                  </a:cxn>
                  <a:cxn ang="0">
                    <a:pos x="94" y="20"/>
                  </a:cxn>
                  <a:cxn ang="0">
                    <a:pos x="100" y="17"/>
                  </a:cxn>
                  <a:cxn ang="0">
                    <a:pos x="111" y="17"/>
                  </a:cxn>
                  <a:cxn ang="0">
                    <a:pos x="128" y="20"/>
                  </a:cxn>
                  <a:cxn ang="0">
                    <a:pos x="138" y="18"/>
                  </a:cxn>
                  <a:cxn ang="0">
                    <a:pos x="144" y="22"/>
                  </a:cxn>
                  <a:cxn ang="0">
                    <a:pos x="149" y="26"/>
                  </a:cxn>
                  <a:cxn ang="0">
                    <a:pos x="155" y="29"/>
                  </a:cxn>
                  <a:cxn ang="0">
                    <a:pos x="160" y="31"/>
                  </a:cxn>
                  <a:cxn ang="0">
                    <a:pos x="165" y="35"/>
                  </a:cxn>
                  <a:cxn ang="0">
                    <a:pos x="171" y="30"/>
                  </a:cxn>
                  <a:cxn ang="0">
                    <a:pos x="175" y="33"/>
                  </a:cxn>
                  <a:cxn ang="0">
                    <a:pos x="186" y="33"/>
                  </a:cxn>
                  <a:cxn ang="0">
                    <a:pos x="190" y="36"/>
                  </a:cxn>
                  <a:cxn ang="0">
                    <a:pos x="200" y="34"/>
                  </a:cxn>
                  <a:cxn ang="0">
                    <a:pos x="206" y="38"/>
                  </a:cxn>
                  <a:cxn ang="0">
                    <a:pos x="211" y="39"/>
                  </a:cxn>
                  <a:cxn ang="0">
                    <a:pos x="223" y="47"/>
                  </a:cxn>
                  <a:cxn ang="0">
                    <a:pos x="223" y="55"/>
                  </a:cxn>
                  <a:cxn ang="0">
                    <a:pos x="226" y="58"/>
                  </a:cxn>
                  <a:cxn ang="0">
                    <a:pos x="236" y="55"/>
                  </a:cxn>
                  <a:cxn ang="0">
                    <a:pos x="244" y="58"/>
                  </a:cxn>
                  <a:cxn ang="0">
                    <a:pos x="255" y="66"/>
                  </a:cxn>
                  <a:cxn ang="0">
                    <a:pos x="260" y="74"/>
                  </a:cxn>
                  <a:cxn ang="0">
                    <a:pos x="271" y="72"/>
                  </a:cxn>
                  <a:cxn ang="0">
                    <a:pos x="283" y="79"/>
                  </a:cxn>
                  <a:cxn ang="0">
                    <a:pos x="293" y="87"/>
                  </a:cxn>
                  <a:cxn ang="0">
                    <a:pos x="305" y="89"/>
                  </a:cxn>
                  <a:cxn ang="0">
                    <a:pos x="319" y="94"/>
                  </a:cxn>
                  <a:cxn ang="0">
                    <a:pos x="331" y="105"/>
                  </a:cxn>
                  <a:cxn ang="0">
                    <a:pos x="345" y="107"/>
                  </a:cxn>
                  <a:cxn ang="0">
                    <a:pos x="362" y="120"/>
                  </a:cxn>
                  <a:cxn ang="0">
                    <a:pos x="367" y="128"/>
                  </a:cxn>
                  <a:cxn ang="0">
                    <a:pos x="372" y="146"/>
                  </a:cxn>
                  <a:cxn ang="0">
                    <a:pos x="394" y="152"/>
                  </a:cxn>
                  <a:cxn ang="0">
                    <a:pos x="408" y="152"/>
                  </a:cxn>
                  <a:cxn ang="0">
                    <a:pos x="419" y="163"/>
                  </a:cxn>
                  <a:cxn ang="0">
                    <a:pos x="431" y="178"/>
                  </a:cxn>
                  <a:cxn ang="0">
                    <a:pos x="451" y="177"/>
                  </a:cxn>
                  <a:cxn ang="0">
                    <a:pos x="424" y="178"/>
                  </a:cxn>
                  <a:cxn ang="0">
                    <a:pos x="425" y="180"/>
                  </a:cxn>
                </a:cxnLst>
                <a:rect l="0" t="0" r="r" b="b"/>
                <a:pathLst>
                  <a:path w="452" h="181">
                    <a:moveTo>
                      <a:pt x="46" y="22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55" y="11"/>
                    </a:lnTo>
                    <a:lnTo>
                      <a:pt x="61" y="15"/>
                    </a:lnTo>
                    <a:lnTo>
                      <a:pt x="67" y="18"/>
                    </a:lnTo>
                    <a:lnTo>
                      <a:pt x="73" y="21"/>
                    </a:lnTo>
                    <a:lnTo>
                      <a:pt x="79" y="26"/>
                    </a:lnTo>
                    <a:lnTo>
                      <a:pt x="85" y="29"/>
                    </a:lnTo>
                    <a:lnTo>
                      <a:pt x="90" y="27"/>
                    </a:lnTo>
                    <a:lnTo>
                      <a:pt x="94" y="20"/>
                    </a:lnTo>
                    <a:lnTo>
                      <a:pt x="100" y="17"/>
                    </a:lnTo>
                    <a:lnTo>
                      <a:pt x="111" y="17"/>
                    </a:lnTo>
                    <a:lnTo>
                      <a:pt x="128" y="20"/>
                    </a:lnTo>
                    <a:lnTo>
                      <a:pt x="138" y="18"/>
                    </a:lnTo>
                    <a:lnTo>
                      <a:pt x="144" y="22"/>
                    </a:lnTo>
                    <a:lnTo>
                      <a:pt x="149" y="26"/>
                    </a:lnTo>
                    <a:lnTo>
                      <a:pt x="155" y="29"/>
                    </a:lnTo>
                    <a:lnTo>
                      <a:pt x="160" y="31"/>
                    </a:lnTo>
                    <a:lnTo>
                      <a:pt x="165" y="35"/>
                    </a:lnTo>
                    <a:lnTo>
                      <a:pt x="171" y="30"/>
                    </a:lnTo>
                    <a:lnTo>
                      <a:pt x="175" y="33"/>
                    </a:lnTo>
                    <a:lnTo>
                      <a:pt x="186" y="33"/>
                    </a:lnTo>
                    <a:lnTo>
                      <a:pt x="190" y="36"/>
                    </a:lnTo>
                    <a:lnTo>
                      <a:pt x="200" y="34"/>
                    </a:lnTo>
                    <a:lnTo>
                      <a:pt x="206" y="38"/>
                    </a:lnTo>
                    <a:lnTo>
                      <a:pt x="211" y="39"/>
                    </a:lnTo>
                    <a:lnTo>
                      <a:pt x="223" y="47"/>
                    </a:lnTo>
                    <a:lnTo>
                      <a:pt x="223" y="55"/>
                    </a:lnTo>
                    <a:lnTo>
                      <a:pt x="226" y="58"/>
                    </a:lnTo>
                    <a:lnTo>
                      <a:pt x="236" y="55"/>
                    </a:lnTo>
                    <a:lnTo>
                      <a:pt x="244" y="58"/>
                    </a:lnTo>
                    <a:lnTo>
                      <a:pt x="255" y="66"/>
                    </a:lnTo>
                    <a:lnTo>
                      <a:pt x="260" y="74"/>
                    </a:lnTo>
                    <a:lnTo>
                      <a:pt x="271" y="72"/>
                    </a:lnTo>
                    <a:lnTo>
                      <a:pt x="283" y="79"/>
                    </a:lnTo>
                    <a:lnTo>
                      <a:pt x="293" y="87"/>
                    </a:lnTo>
                    <a:lnTo>
                      <a:pt x="305" y="89"/>
                    </a:lnTo>
                    <a:lnTo>
                      <a:pt x="319" y="94"/>
                    </a:lnTo>
                    <a:lnTo>
                      <a:pt x="331" y="105"/>
                    </a:lnTo>
                    <a:lnTo>
                      <a:pt x="345" y="107"/>
                    </a:lnTo>
                    <a:lnTo>
                      <a:pt x="362" y="120"/>
                    </a:lnTo>
                    <a:lnTo>
                      <a:pt x="367" y="128"/>
                    </a:lnTo>
                    <a:lnTo>
                      <a:pt x="372" y="146"/>
                    </a:lnTo>
                    <a:lnTo>
                      <a:pt x="394" y="152"/>
                    </a:lnTo>
                    <a:lnTo>
                      <a:pt x="408" y="152"/>
                    </a:lnTo>
                    <a:lnTo>
                      <a:pt x="419" y="163"/>
                    </a:lnTo>
                    <a:lnTo>
                      <a:pt x="431" y="178"/>
                    </a:lnTo>
                    <a:lnTo>
                      <a:pt x="451" y="177"/>
                    </a:lnTo>
                    <a:lnTo>
                      <a:pt x="424" y="178"/>
                    </a:lnTo>
                    <a:lnTo>
                      <a:pt x="425" y="180"/>
                    </a:lnTo>
                  </a:path>
                </a:pathLst>
              </a:custGeom>
              <a:solidFill>
                <a:srgbClr val="FCD1C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4" name="Freeform 72"/>
              <p:cNvSpPr>
                <a:spLocks/>
              </p:cNvSpPr>
              <p:nvPr/>
            </p:nvSpPr>
            <p:spPr bwMode="auto">
              <a:xfrm>
                <a:off x="4171" y="4361"/>
                <a:ext cx="381" cy="148"/>
              </a:xfrm>
              <a:custGeom>
                <a:avLst/>
                <a:gdLst/>
                <a:ahLst/>
                <a:cxnLst>
                  <a:cxn ang="0">
                    <a:pos x="380" y="116"/>
                  </a:cxn>
                  <a:cxn ang="0">
                    <a:pos x="353" y="145"/>
                  </a:cxn>
                  <a:cxn ang="0">
                    <a:pos x="331" y="141"/>
                  </a:cxn>
                  <a:cxn ang="0">
                    <a:pos x="357" y="143"/>
                  </a:cxn>
                  <a:cxn ang="0">
                    <a:pos x="308" y="118"/>
                  </a:cxn>
                  <a:cxn ang="0">
                    <a:pos x="276" y="111"/>
                  </a:cxn>
                  <a:cxn ang="0">
                    <a:pos x="289" y="129"/>
                  </a:cxn>
                  <a:cxn ang="0">
                    <a:pos x="297" y="142"/>
                  </a:cxn>
                  <a:cxn ang="0">
                    <a:pos x="278" y="137"/>
                  </a:cxn>
                  <a:cxn ang="0">
                    <a:pos x="267" y="121"/>
                  </a:cxn>
                  <a:cxn ang="0">
                    <a:pos x="267" y="137"/>
                  </a:cxn>
                  <a:cxn ang="0">
                    <a:pos x="246" y="128"/>
                  </a:cxn>
                  <a:cxn ang="0">
                    <a:pos x="256" y="114"/>
                  </a:cxn>
                  <a:cxn ang="0">
                    <a:pos x="244" y="96"/>
                  </a:cxn>
                  <a:cxn ang="0">
                    <a:pos x="230" y="114"/>
                  </a:cxn>
                  <a:cxn ang="0">
                    <a:pos x="213" y="106"/>
                  </a:cxn>
                  <a:cxn ang="0">
                    <a:pos x="224" y="92"/>
                  </a:cxn>
                  <a:cxn ang="0">
                    <a:pos x="225" y="81"/>
                  </a:cxn>
                  <a:cxn ang="0">
                    <a:pos x="217" y="75"/>
                  </a:cxn>
                  <a:cxn ang="0">
                    <a:pos x="210" y="96"/>
                  </a:cxn>
                  <a:cxn ang="0">
                    <a:pos x="197" y="98"/>
                  </a:cxn>
                  <a:cxn ang="0">
                    <a:pos x="189" y="89"/>
                  </a:cxn>
                  <a:cxn ang="0">
                    <a:pos x="204" y="70"/>
                  </a:cxn>
                  <a:cxn ang="0">
                    <a:pos x="180" y="65"/>
                  </a:cxn>
                  <a:cxn ang="0">
                    <a:pos x="160" y="60"/>
                  </a:cxn>
                  <a:cxn ang="0">
                    <a:pos x="142" y="46"/>
                  </a:cxn>
                  <a:cxn ang="0">
                    <a:pos x="104" y="41"/>
                  </a:cxn>
                  <a:cxn ang="0">
                    <a:pos x="82" y="36"/>
                  </a:cxn>
                  <a:cxn ang="0">
                    <a:pos x="58" y="24"/>
                  </a:cxn>
                  <a:cxn ang="0">
                    <a:pos x="35" y="34"/>
                  </a:cxn>
                  <a:cxn ang="0">
                    <a:pos x="46" y="46"/>
                  </a:cxn>
                  <a:cxn ang="0">
                    <a:pos x="24" y="40"/>
                  </a:cxn>
                  <a:cxn ang="0">
                    <a:pos x="21" y="11"/>
                  </a:cxn>
                  <a:cxn ang="0">
                    <a:pos x="12" y="37"/>
                  </a:cxn>
                  <a:cxn ang="0">
                    <a:pos x="1" y="26"/>
                  </a:cxn>
                </a:cxnLst>
                <a:rect l="0" t="0" r="r" b="b"/>
                <a:pathLst>
                  <a:path w="381" h="148">
                    <a:moveTo>
                      <a:pt x="377" y="92"/>
                    </a:moveTo>
                    <a:lnTo>
                      <a:pt x="380" y="116"/>
                    </a:lnTo>
                    <a:lnTo>
                      <a:pt x="368" y="131"/>
                    </a:lnTo>
                    <a:lnTo>
                      <a:pt x="353" y="145"/>
                    </a:lnTo>
                    <a:lnTo>
                      <a:pt x="344" y="146"/>
                    </a:lnTo>
                    <a:lnTo>
                      <a:pt x="331" y="141"/>
                    </a:lnTo>
                    <a:lnTo>
                      <a:pt x="328" y="126"/>
                    </a:lnTo>
                    <a:lnTo>
                      <a:pt x="357" y="143"/>
                    </a:lnTo>
                    <a:lnTo>
                      <a:pt x="329" y="128"/>
                    </a:lnTo>
                    <a:lnTo>
                      <a:pt x="308" y="118"/>
                    </a:lnTo>
                    <a:lnTo>
                      <a:pt x="289" y="118"/>
                    </a:lnTo>
                    <a:lnTo>
                      <a:pt x="276" y="111"/>
                    </a:lnTo>
                    <a:lnTo>
                      <a:pt x="289" y="118"/>
                    </a:lnTo>
                    <a:lnTo>
                      <a:pt x="289" y="129"/>
                    </a:lnTo>
                    <a:lnTo>
                      <a:pt x="293" y="135"/>
                    </a:lnTo>
                    <a:lnTo>
                      <a:pt x="297" y="142"/>
                    </a:lnTo>
                    <a:lnTo>
                      <a:pt x="285" y="147"/>
                    </a:lnTo>
                    <a:lnTo>
                      <a:pt x="278" y="137"/>
                    </a:lnTo>
                    <a:lnTo>
                      <a:pt x="274" y="110"/>
                    </a:lnTo>
                    <a:lnTo>
                      <a:pt x="267" y="121"/>
                    </a:lnTo>
                    <a:lnTo>
                      <a:pt x="272" y="129"/>
                    </a:lnTo>
                    <a:lnTo>
                      <a:pt x="267" y="137"/>
                    </a:lnTo>
                    <a:lnTo>
                      <a:pt x="258" y="135"/>
                    </a:lnTo>
                    <a:lnTo>
                      <a:pt x="246" y="128"/>
                    </a:lnTo>
                    <a:lnTo>
                      <a:pt x="247" y="121"/>
                    </a:lnTo>
                    <a:lnTo>
                      <a:pt x="256" y="114"/>
                    </a:lnTo>
                    <a:lnTo>
                      <a:pt x="262" y="104"/>
                    </a:lnTo>
                    <a:lnTo>
                      <a:pt x="244" y="96"/>
                    </a:lnTo>
                    <a:lnTo>
                      <a:pt x="230" y="107"/>
                    </a:lnTo>
                    <a:lnTo>
                      <a:pt x="230" y="114"/>
                    </a:lnTo>
                    <a:lnTo>
                      <a:pt x="225" y="114"/>
                    </a:lnTo>
                    <a:lnTo>
                      <a:pt x="213" y="106"/>
                    </a:lnTo>
                    <a:lnTo>
                      <a:pt x="217" y="100"/>
                    </a:lnTo>
                    <a:lnTo>
                      <a:pt x="224" y="92"/>
                    </a:lnTo>
                    <a:lnTo>
                      <a:pt x="232" y="88"/>
                    </a:lnTo>
                    <a:lnTo>
                      <a:pt x="225" y="81"/>
                    </a:lnTo>
                    <a:lnTo>
                      <a:pt x="218" y="83"/>
                    </a:lnTo>
                    <a:lnTo>
                      <a:pt x="217" y="75"/>
                    </a:lnTo>
                    <a:lnTo>
                      <a:pt x="203" y="87"/>
                    </a:lnTo>
                    <a:lnTo>
                      <a:pt x="210" y="96"/>
                    </a:lnTo>
                    <a:lnTo>
                      <a:pt x="208" y="103"/>
                    </a:lnTo>
                    <a:lnTo>
                      <a:pt x="197" y="98"/>
                    </a:lnTo>
                    <a:lnTo>
                      <a:pt x="189" y="94"/>
                    </a:lnTo>
                    <a:lnTo>
                      <a:pt x="189" y="89"/>
                    </a:lnTo>
                    <a:lnTo>
                      <a:pt x="196" y="77"/>
                    </a:lnTo>
                    <a:lnTo>
                      <a:pt x="204" y="70"/>
                    </a:lnTo>
                    <a:lnTo>
                      <a:pt x="193" y="72"/>
                    </a:lnTo>
                    <a:lnTo>
                      <a:pt x="180" y="65"/>
                    </a:lnTo>
                    <a:lnTo>
                      <a:pt x="173" y="58"/>
                    </a:lnTo>
                    <a:lnTo>
                      <a:pt x="160" y="60"/>
                    </a:lnTo>
                    <a:lnTo>
                      <a:pt x="148" y="55"/>
                    </a:lnTo>
                    <a:lnTo>
                      <a:pt x="142" y="46"/>
                    </a:lnTo>
                    <a:lnTo>
                      <a:pt x="122" y="47"/>
                    </a:lnTo>
                    <a:lnTo>
                      <a:pt x="104" y="41"/>
                    </a:lnTo>
                    <a:lnTo>
                      <a:pt x="91" y="34"/>
                    </a:lnTo>
                    <a:lnTo>
                      <a:pt x="82" y="36"/>
                    </a:lnTo>
                    <a:lnTo>
                      <a:pt x="73" y="33"/>
                    </a:lnTo>
                    <a:lnTo>
                      <a:pt x="58" y="24"/>
                    </a:lnTo>
                    <a:lnTo>
                      <a:pt x="35" y="17"/>
                    </a:lnTo>
                    <a:lnTo>
                      <a:pt x="35" y="34"/>
                    </a:lnTo>
                    <a:lnTo>
                      <a:pt x="43" y="37"/>
                    </a:lnTo>
                    <a:lnTo>
                      <a:pt x="46" y="46"/>
                    </a:lnTo>
                    <a:lnTo>
                      <a:pt x="34" y="44"/>
                    </a:lnTo>
                    <a:lnTo>
                      <a:pt x="24" y="40"/>
                    </a:lnTo>
                    <a:lnTo>
                      <a:pt x="22" y="33"/>
                    </a:lnTo>
                    <a:lnTo>
                      <a:pt x="21" y="11"/>
                    </a:lnTo>
                    <a:lnTo>
                      <a:pt x="13" y="27"/>
                    </a:lnTo>
                    <a:lnTo>
                      <a:pt x="12" y="37"/>
                    </a:lnTo>
                    <a:lnTo>
                      <a:pt x="6" y="34"/>
                    </a:lnTo>
                    <a:lnTo>
                      <a:pt x="1" y="2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D1C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42" name="Oval 70"/>
            <p:cNvSpPr>
              <a:spLocks noChangeArrowheads="1"/>
            </p:cNvSpPr>
            <p:nvPr/>
          </p:nvSpPr>
          <p:spPr bwMode="auto">
            <a:xfrm rot="1440000">
              <a:off x="5252" y="8590"/>
              <a:ext cx="31" cy="41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4" name="Group 65"/>
            <p:cNvGrpSpPr>
              <a:grpSpLocks/>
            </p:cNvGrpSpPr>
            <p:nvPr/>
          </p:nvGrpSpPr>
          <p:grpSpPr bwMode="auto">
            <a:xfrm>
              <a:off x="2299" y="8124"/>
              <a:ext cx="1124" cy="298"/>
              <a:chOff x="3014" y="4214"/>
              <a:chExt cx="573" cy="154"/>
            </a:xfrm>
          </p:grpSpPr>
          <p:sp>
            <p:nvSpPr>
              <p:cNvPr id="3141" name="Freeform 69"/>
              <p:cNvSpPr>
                <a:spLocks/>
              </p:cNvSpPr>
              <p:nvPr/>
            </p:nvSpPr>
            <p:spPr bwMode="auto">
              <a:xfrm>
                <a:off x="3029" y="4261"/>
                <a:ext cx="517" cy="78"/>
              </a:xfrm>
              <a:custGeom>
                <a:avLst/>
                <a:gdLst/>
                <a:ahLst/>
                <a:cxnLst>
                  <a:cxn ang="0">
                    <a:pos x="506" y="2"/>
                  </a:cxn>
                  <a:cxn ang="0">
                    <a:pos x="11" y="0"/>
                  </a:cxn>
                  <a:cxn ang="0">
                    <a:pos x="0" y="25"/>
                  </a:cxn>
                  <a:cxn ang="0">
                    <a:pos x="459" y="77"/>
                  </a:cxn>
                  <a:cxn ang="0">
                    <a:pos x="462" y="61"/>
                  </a:cxn>
                  <a:cxn ang="0">
                    <a:pos x="477" y="47"/>
                  </a:cxn>
                  <a:cxn ang="0">
                    <a:pos x="479" y="31"/>
                  </a:cxn>
                  <a:cxn ang="0">
                    <a:pos x="501" y="12"/>
                  </a:cxn>
                  <a:cxn ang="0">
                    <a:pos x="516" y="10"/>
                  </a:cxn>
                  <a:cxn ang="0">
                    <a:pos x="514" y="2"/>
                  </a:cxn>
                </a:cxnLst>
                <a:rect l="0" t="0" r="r" b="b"/>
                <a:pathLst>
                  <a:path w="517" h="78">
                    <a:moveTo>
                      <a:pt x="506" y="2"/>
                    </a:moveTo>
                    <a:lnTo>
                      <a:pt x="11" y="0"/>
                    </a:lnTo>
                    <a:lnTo>
                      <a:pt x="0" y="25"/>
                    </a:lnTo>
                    <a:lnTo>
                      <a:pt x="459" y="77"/>
                    </a:lnTo>
                    <a:lnTo>
                      <a:pt x="462" y="61"/>
                    </a:lnTo>
                    <a:lnTo>
                      <a:pt x="477" y="47"/>
                    </a:lnTo>
                    <a:lnTo>
                      <a:pt x="479" y="31"/>
                    </a:lnTo>
                    <a:lnTo>
                      <a:pt x="501" y="12"/>
                    </a:lnTo>
                    <a:lnTo>
                      <a:pt x="516" y="10"/>
                    </a:lnTo>
                    <a:lnTo>
                      <a:pt x="514" y="2"/>
                    </a:lnTo>
                  </a:path>
                </a:pathLst>
              </a:custGeom>
              <a:solidFill>
                <a:srgbClr val="FCD1C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0" name="Freeform 68"/>
              <p:cNvSpPr>
                <a:spLocks/>
              </p:cNvSpPr>
              <p:nvPr/>
            </p:nvSpPr>
            <p:spPr bwMode="auto">
              <a:xfrm>
                <a:off x="3488" y="4257"/>
                <a:ext cx="91" cy="7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4" y="64"/>
                  </a:cxn>
                  <a:cxn ang="0">
                    <a:pos x="16" y="50"/>
                  </a:cxn>
                  <a:cxn ang="0">
                    <a:pos x="19" y="39"/>
                  </a:cxn>
                  <a:cxn ang="0">
                    <a:pos x="34" y="19"/>
                  </a:cxn>
                  <a:cxn ang="0">
                    <a:pos x="77" y="14"/>
                  </a:cxn>
                  <a:cxn ang="0">
                    <a:pos x="90" y="15"/>
                  </a:cxn>
                  <a:cxn ang="0">
                    <a:pos x="85" y="11"/>
                  </a:cxn>
                  <a:cxn ang="0">
                    <a:pos x="71" y="10"/>
                  </a:cxn>
                  <a:cxn ang="0">
                    <a:pos x="36" y="0"/>
                  </a:cxn>
                </a:cxnLst>
                <a:rect l="0" t="0" r="r" b="b"/>
                <a:pathLst>
                  <a:path w="91" h="76">
                    <a:moveTo>
                      <a:pt x="0" y="75"/>
                    </a:moveTo>
                    <a:lnTo>
                      <a:pt x="4" y="64"/>
                    </a:lnTo>
                    <a:lnTo>
                      <a:pt x="16" y="50"/>
                    </a:lnTo>
                    <a:lnTo>
                      <a:pt x="19" y="39"/>
                    </a:lnTo>
                    <a:lnTo>
                      <a:pt x="34" y="19"/>
                    </a:lnTo>
                    <a:lnTo>
                      <a:pt x="77" y="14"/>
                    </a:lnTo>
                    <a:lnTo>
                      <a:pt x="90" y="15"/>
                    </a:lnTo>
                    <a:lnTo>
                      <a:pt x="85" y="11"/>
                    </a:lnTo>
                    <a:lnTo>
                      <a:pt x="71" y="10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CD1C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9" name="Freeform 67"/>
              <p:cNvSpPr>
                <a:spLocks/>
              </p:cNvSpPr>
              <p:nvPr/>
            </p:nvSpPr>
            <p:spPr bwMode="auto">
              <a:xfrm>
                <a:off x="3014" y="4214"/>
                <a:ext cx="573" cy="61"/>
              </a:xfrm>
              <a:custGeom>
                <a:avLst/>
                <a:gdLst/>
                <a:ahLst/>
                <a:cxnLst>
                  <a:cxn ang="0">
                    <a:pos x="512" y="60"/>
                  </a:cxn>
                  <a:cxn ang="0">
                    <a:pos x="572" y="56"/>
                  </a:cxn>
                  <a:cxn ang="0">
                    <a:pos x="529" y="46"/>
                  </a:cxn>
                  <a:cxn ang="0">
                    <a:pos x="508" y="42"/>
                  </a:cxn>
                  <a:cxn ang="0">
                    <a:pos x="500" y="44"/>
                  </a:cxn>
                  <a:cxn ang="0">
                    <a:pos x="492" y="45"/>
                  </a:cxn>
                  <a:cxn ang="0">
                    <a:pos x="483" y="46"/>
                  </a:cxn>
                  <a:cxn ang="0">
                    <a:pos x="475" y="48"/>
                  </a:cxn>
                  <a:cxn ang="0">
                    <a:pos x="467" y="49"/>
                  </a:cxn>
                  <a:cxn ang="0">
                    <a:pos x="464" y="42"/>
                  </a:cxn>
                  <a:cxn ang="0">
                    <a:pos x="460" y="36"/>
                  </a:cxn>
                  <a:cxn ang="0">
                    <a:pos x="457" y="29"/>
                  </a:cxn>
                  <a:cxn ang="0">
                    <a:pos x="445" y="24"/>
                  </a:cxn>
                  <a:cxn ang="0">
                    <a:pos x="426" y="19"/>
                  </a:cxn>
                  <a:cxn ang="0">
                    <a:pos x="415" y="13"/>
                  </a:cxn>
                  <a:cxn ang="0">
                    <a:pos x="407" y="14"/>
                  </a:cxn>
                  <a:cxn ang="0">
                    <a:pos x="400" y="15"/>
                  </a:cxn>
                  <a:cxn ang="0">
                    <a:pos x="392" y="16"/>
                  </a:cxn>
                  <a:cxn ang="0">
                    <a:pos x="385" y="16"/>
                  </a:cxn>
                  <a:cxn ang="0">
                    <a:pos x="378" y="17"/>
                  </a:cxn>
                  <a:cxn ang="0">
                    <a:pos x="374" y="10"/>
                  </a:cxn>
                  <a:cxn ang="0">
                    <a:pos x="367" y="11"/>
                  </a:cxn>
                  <a:cxn ang="0">
                    <a:pos x="357" y="5"/>
                  </a:cxn>
                  <a:cxn ang="0">
                    <a:pos x="349" y="6"/>
                  </a:cxn>
                  <a:cxn ang="0">
                    <a:pos x="339" y="0"/>
                  </a:cxn>
                  <a:cxn ang="0">
                    <a:pos x="332" y="1"/>
                  </a:cxn>
                  <a:cxn ang="0">
                    <a:pos x="325" y="1"/>
                  </a:cxn>
                  <a:cxn ang="0">
                    <a:pos x="311" y="3"/>
                  </a:cxn>
                  <a:cxn ang="0">
                    <a:pos x="306" y="11"/>
                  </a:cxn>
                  <a:cxn ang="0">
                    <a:pos x="301" y="14"/>
                  </a:cxn>
                  <a:cxn ang="0">
                    <a:pos x="292" y="5"/>
                  </a:cxn>
                  <a:cxn ang="0">
                    <a:pos x="282" y="4"/>
                  </a:cxn>
                  <a:cxn ang="0">
                    <a:pos x="266" y="7"/>
                  </a:cxn>
                  <a:cxn ang="0">
                    <a:pos x="256" y="15"/>
                  </a:cxn>
                  <a:cxn ang="0">
                    <a:pos x="245" y="7"/>
                  </a:cxn>
                  <a:cxn ang="0">
                    <a:pos x="229" y="9"/>
                  </a:cxn>
                  <a:cxn ang="0">
                    <a:pos x="214" y="14"/>
                  </a:cxn>
                  <a:cxn ang="0">
                    <a:pos x="200" y="9"/>
                  </a:cxn>
                  <a:cxn ang="0">
                    <a:pos x="184" y="7"/>
                  </a:cxn>
                  <a:cxn ang="0">
                    <a:pos x="165" y="14"/>
                  </a:cxn>
                  <a:cxn ang="0">
                    <a:pos x="148" y="9"/>
                  </a:cxn>
                  <a:cxn ang="0">
                    <a:pos x="124" y="16"/>
                  </a:cxn>
                  <a:cxn ang="0">
                    <a:pos x="114" y="22"/>
                  </a:cxn>
                  <a:cxn ang="0">
                    <a:pos x="100" y="38"/>
                  </a:cxn>
                  <a:cxn ang="0">
                    <a:pos x="72" y="36"/>
                  </a:cxn>
                  <a:cxn ang="0">
                    <a:pos x="59" y="28"/>
                  </a:cxn>
                  <a:cxn ang="0">
                    <a:pos x="41" y="36"/>
                  </a:cxn>
                  <a:cxn ang="0">
                    <a:pos x="22" y="45"/>
                  </a:cxn>
                  <a:cxn ang="0">
                    <a:pos x="0" y="35"/>
                  </a:cxn>
                  <a:cxn ang="0">
                    <a:pos x="29" y="49"/>
                  </a:cxn>
                  <a:cxn ang="0">
                    <a:pos x="28" y="51"/>
                  </a:cxn>
                </a:cxnLst>
                <a:rect l="0" t="0" r="r" b="b"/>
                <a:pathLst>
                  <a:path w="573" h="61">
                    <a:moveTo>
                      <a:pt x="512" y="60"/>
                    </a:moveTo>
                    <a:lnTo>
                      <a:pt x="572" y="56"/>
                    </a:lnTo>
                    <a:lnTo>
                      <a:pt x="529" y="46"/>
                    </a:lnTo>
                    <a:lnTo>
                      <a:pt x="508" y="42"/>
                    </a:lnTo>
                    <a:lnTo>
                      <a:pt x="500" y="44"/>
                    </a:lnTo>
                    <a:lnTo>
                      <a:pt x="492" y="45"/>
                    </a:lnTo>
                    <a:lnTo>
                      <a:pt x="483" y="46"/>
                    </a:lnTo>
                    <a:lnTo>
                      <a:pt x="475" y="48"/>
                    </a:lnTo>
                    <a:lnTo>
                      <a:pt x="467" y="49"/>
                    </a:lnTo>
                    <a:lnTo>
                      <a:pt x="464" y="42"/>
                    </a:lnTo>
                    <a:lnTo>
                      <a:pt x="460" y="36"/>
                    </a:lnTo>
                    <a:lnTo>
                      <a:pt x="457" y="29"/>
                    </a:lnTo>
                    <a:lnTo>
                      <a:pt x="445" y="24"/>
                    </a:lnTo>
                    <a:lnTo>
                      <a:pt x="426" y="19"/>
                    </a:lnTo>
                    <a:lnTo>
                      <a:pt x="415" y="13"/>
                    </a:lnTo>
                    <a:lnTo>
                      <a:pt x="407" y="14"/>
                    </a:lnTo>
                    <a:lnTo>
                      <a:pt x="400" y="15"/>
                    </a:lnTo>
                    <a:lnTo>
                      <a:pt x="392" y="16"/>
                    </a:lnTo>
                    <a:lnTo>
                      <a:pt x="385" y="16"/>
                    </a:lnTo>
                    <a:lnTo>
                      <a:pt x="378" y="17"/>
                    </a:lnTo>
                    <a:lnTo>
                      <a:pt x="374" y="10"/>
                    </a:lnTo>
                    <a:lnTo>
                      <a:pt x="367" y="11"/>
                    </a:lnTo>
                    <a:lnTo>
                      <a:pt x="357" y="5"/>
                    </a:lnTo>
                    <a:lnTo>
                      <a:pt x="349" y="6"/>
                    </a:lnTo>
                    <a:lnTo>
                      <a:pt x="339" y="0"/>
                    </a:lnTo>
                    <a:lnTo>
                      <a:pt x="332" y="1"/>
                    </a:lnTo>
                    <a:lnTo>
                      <a:pt x="325" y="1"/>
                    </a:lnTo>
                    <a:lnTo>
                      <a:pt x="311" y="3"/>
                    </a:lnTo>
                    <a:lnTo>
                      <a:pt x="306" y="11"/>
                    </a:lnTo>
                    <a:lnTo>
                      <a:pt x="301" y="14"/>
                    </a:lnTo>
                    <a:lnTo>
                      <a:pt x="292" y="5"/>
                    </a:lnTo>
                    <a:lnTo>
                      <a:pt x="282" y="4"/>
                    </a:lnTo>
                    <a:lnTo>
                      <a:pt x="266" y="7"/>
                    </a:lnTo>
                    <a:lnTo>
                      <a:pt x="256" y="15"/>
                    </a:lnTo>
                    <a:lnTo>
                      <a:pt x="245" y="7"/>
                    </a:lnTo>
                    <a:lnTo>
                      <a:pt x="229" y="9"/>
                    </a:lnTo>
                    <a:lnTo>
                      <a:pt x="214" y="14"/>
                    </a:lnTo>
                    <a:lnTo>
                      <a:pt x="200" y="9"/>
                    </a:lnTo>
                    <a:lnTo>
                      <a:pt x="184" y="7"/>
                    </a:lnTo>
                    <a:lnTo>
                      <a:pt x="165" y="14"/>
                    </a:lnTo>
                    <a:lnTo>
                      <a:pt x="148" y="9"/>
                    </a:lnTo>
                    <a:lnTo>
                      <a:pt x="124" y="16"/>
                    </a:lnTo>
                    <a:lnTo>
                      <a:pt x="114" y="22"/>
                    </a:lnTo>
                    <a:lnTo>
                      <a:pt x="100" y="38"/>
                    </a:lnTo>
                    <a:lnTo>
                      <a:pt x="72" y="36"/>
                    </a:lnTo>
                    <a:lnTo>
                      <a:pt x="59" y="28"/>
                    </a:lnTo>
                    <a:lnTo>
                      <a:pt x="41" y="36"/>
                    </a:lnTo>
                    <a:lnTo>
                      <a:pt x="22" y="45"/>
                    </a:lnTo>
                    <a:lnTo>
                      <a:pt x="0" y="35"/>
                    </a:lnTo>
                    <a:lnTo>
                      <a:pt x="29" y="49"/>
                    </a:lnTo>
                    <a:lnTo>
                      <a:pt x="28" y="51"/>
                    </a:lnTo>
                  </a:path>
                </a:pathLst>
              </a:custGeom>
              <a:solidFill>
                <a:srgbClr val="FCD1C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8" name="Freeform 66"/>
              <p:cNvSpPr>
                <a:spLocks/>
              </p:cNvSpPr>
              <p:nvPr/>
            </p:nvSpPr>
            <p:spPr bwMode="auto">
              <a:xfrm>
                <a:off x="3024" y="4256"/>
                <a:ext cx="467" cy="11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5" y="69"/>
                  </a:cxn>
                  <a:cxn ang="0">
                    <a:pos x="41" y="73"/>
                  </a:cxn>
                  <a:cxn ang="0">
                    <a:pos x="12" y="64"/>
                  </a:cxn>
                  <a:cxn ang="0">
                    <a:pos x="76" y="60"/>
                  </a:cxn>
                  <a:cxn ang="0">
                    <a:pos x="114" y="68"/>
                  </a:cxn>
                  <a:cxn ang="0">
                    <a:pos x="91" y="81"/>
                  </a:cxn>
                  <a:cxn ang="0">
                    <a:pos x="76" y="91"/>
                  </a:cxn>
                  <a:cxn ang="0">
                    <a:pos x="99" y="94"/>
                  </a:cxn>
                  <a:cxn ang="0">
                    <a:pos x="119" y="83"/>
                  </a:cxn>
                  <a:cxn ang="0">
                    <a:pos x="110" y="99"/>
                  </a:cxn>
                  <a:cxn ang="0">
                    <a:pos x="139" y="99"/>
                  </a:cxn>
                  <a:cxn ang="0">
                    <a:pos x="135" y="81"/>
                  </a:cxn>
                  <a:cxn ang="0">
                    <a:pos x="156" y="67"/>
                  </a:cxn>
                  <a:cxn ang="0">
                    <a:pos x="162" y="93"/>
                  </a:cxn>
                  <a:cxn ang="0">
                    <a:pos x="184" y="92"/>
                  </a:cxn>
                  <a:cxn ang="0">
                    <a:pos x="179" y="71"/>
                  </a:cxn>
                  <a:cxn ang="0">
                    <a:pos x="183" y="60"/>
                  </a:cxn>
                  <a:cxn ang="0">
                    <a:pos x="196" y="56"/>
                  </a:cxn>
                  <a:cxn ang="0">
                    <a:pos x="193" y="82"/>
                  </a:cxn>
                  <a:cxn ang="0">
                    <a:pos x="207" y="90"/>
                  </a:cxn>
                  <a:cxn ang="0">
                    <a:pos x="218" y="85"/>
                  </a:cxn>
                  <a:cxn ang="0">
                    <a:pos x="213" y="57"/>
                  </a:cxn>
                  <a:cxn ang="0">
                    <a:pos x="239" y="63"/>
                  </a:cxn>
                  <a:cxn ang="0">
                    <a:pos x="264" y="68"/>
                  </a:cxn>
                  <a:cxn ang="0">
                    <a:pos x="290" y="60"/>
                  </a:cxn>
                  <a:cxn ang="0">
                    <a:pos x="334" y="73"/>
                  </a:cxn>
                  <a:cxn ang="0">
                    <a:pos x="358" y="78"/>
                  </a:cxn>
                  <a:cxn ang="0">
                    <a:pos x="391" y="75"/>
                  </a:cxn>
                  <a:cxn ang="0">
                    <a:pos x="412" y="97"/>
                  </a:cxn>
                  <a:cxn ang="0">
                    <a:pos x="393" y="106"/>
                  </a:cxn>
                  <a:cxn ang="0">
                    <a:pos x="420" y="108"/>
                  </a:cxn>
                  <a:cxn ang="0">
                    <a:pos x="437" y="80"/>
                  </a:cxn>
                  <a:cxn ang="0">
                    <a:pos x="435" y="111"/>
                  </a:cxn>
                  <a:cxn ang="0">
                    <a:pos x="452" y="105"/>
                  </a:cxn>
                </a:cxnLst>
                <a:rect l="0" t="0" r="r" b="b"/>
                <a:pathLst>
                  <a:path w="467" h="112">
                    <a:moveTo>
                      <a:pt x="14" y="0"/>
                    </a:moveTo>
                    <a:lnTo>
                      <a:pt x="0" y="24"/>
                    </a:lnTo>
                    <a:lnTo>
                      <a:pt x="5" y="47"/>
                    </a:lnTo>
                    <a:lnTo>
                      <a:pt x="15" y="69"/>
                    </a:lnTo>
                    <a:lnTo>
                      <a:pt x="24" y="74"/>
                    </a:lnTo>
                    <a:lnTo>
                      <a:pt x="41" y="73"/>
                    </a:lnTo>
                    <a:lnTo>
                      <a:pt x="51" y="60"/>
                    </a:lnTo>
                    <a:lnTo>
                      <a:pt x="12" y="64"/>
                    </a:lnTo>
                    <a:lnTo>
                      <a:pt x="49" y="60"/>
                    </a:lnTo>
                    <a:lnTo>
                      <a:pt x="76" y="60"/>
                    </a:lnTo>
                    <a:lnTo>
                      <a:pt x="96" y="70"/>
                    </a:lnTo>
                    <a:lnTo>
                      <a:pt x="114" y="68"/>
                    </a:lnTo>
                    <a:lnTo>
                      <a:pt x="97" y="70"/>
                    </a:lnTo>
                    <a:lnTo>
                      <a:pt x="91" y="81"/>
                    </a:lnTo>
                    <a:lnTo>
                      <a:pt x="83" y="85"/>
                    </a:lnTo>
                    <a:lnTo>
                      <a:pt x="76" y="91"/>
                    </a:lnTo>
                    <a:lnTo>
                      <a:pt x="87" y="102"/>
                    </a:lnTo>
                    <a:lnTo>
                      <a:pt x="99" y="94"/>
                    </a:lnTo>
                    <a:lnTo>
                      <a:pt x="116" y="68"/>
                    </a:lnTo>
                    <a:lnTo>
                      <a:pt x="119" y="83"/>
                    </a:lnTo>
                    <a:lnTo>
                      <a:pt x="110" y="88"/>
                    </a:lnTo>
                    <a:lnTo>
                      <a:pt x="110" y="99"/>
                    </a:lnTo>
                    <a:lnTo>
                      <a:pt x="123" y="102"/>
                    </a:lnTo>
                    <a:lnTo>
                      <a:pt x="139" y="99"/>
                    </a:lnTo>
                    <a:lnTo>
                      <a:pt x="139" y="93"/>
                    </a:lnTo>
                    <a:lnTo>
                      <a:pt x="135" y="81"/>
                    </a:lnTo>
                    <a:lnTo>
                      <a:pt x="132" y="68"/>
                    </a:lnTo>
                    <a:lnTo>
                      <a:pt x="156" y="67"/>
                    </a:lnTo>
                    <a:lnTo>
                      <a:pt x="166" y="84"/>
                    </a:lnTo>
                    <a:lnTo>
                      <a:pt x="162" y="93"/>
                    </a:lnTo>
                    <a:lnTo>
                      <a:pt x="167" y="95"/>
                    </a:lnTo>
                    <a:lnTo>
                      <a:pt x="184" y="92"/>
                    </a:lnTo>
                    <a:lnTo>
                      <a:pt x="184" y="83"/>
                    </a:lnTo>
                    <a:lnTo>
                      <a:pt x="179" y="71"/>
                    </a:lnTo>
                    <a:lnTo>
                      <a:pt x="174" y="63"/>
                    </a:lnTo>
                    <a:lnTo>
                      <a:pt x="183" y="60"/>
                    </a:lnTo>
                    <a:lnTo>
                      <a:pt x="191" y="65"/>
                    </a:lnTo>
                    <a:lnTo>
                      <a:pt x="196" y="56"/>
                    </a:lnTo>
                    <a:lnTo>
                      <a:pt x="204" y="75"/>
                    </a:lnTo>
                    <a:lnTo>
                      <a:pt x="193" y="82"/>
                    </a:lnTo>
                    <a:lnTo>
                      <a:pt x="190" y="91"/>
                    </a:lnTo>
                    <a:lnTo>
                      <a:pt x="207" y="90"/>
                    </a:lnTo>
                    <a:lnTo>
                      <a:pt x="215" y="91"/>
                    </a:lnTo>
                    <a:lnTo>
                      <a:pt x="218" y="85"/>
                    </a:lnTo>
                    <a:lnTo>
                      <a:pt x="217" y="69"/>
                    </a:lnTo>
                    <a:lnTo>
                      <a:pt x="213" y="57"/>
                    </a:lnTo>
                    <a:lnTo>
                      <a:pt x="222" y="65"/>
                    </a:lnTo>
                    <a:lnTo>
                      <a:pt x="239" y="63"/>
                    </a:lnTo>
                    <a:lnTo>
                      <a:pt x="252" y="59"/>
                    </a:lnTo>
                    <a:lnTo>
                      <a:pt x="264" y="68"/>
                    </a:lnTo>
                    <a:lnTo>
                      <a:pt x="279" y="67"/>
                    </a:lnTo>
                    <a:lnTo>
                      <a:pt x="290" y="60"/>
                    </a:lnTo>
                    <a:lnTo>
                      <a:pt x="311" y="70"/>
                    </a:lnTo>
                    <a:lnTo>
                      <a:pt x="334" y="73"/>
                    </a:lnTo>
                    <a:lnTo>
                      <a:pt x="350" y="71"/>
                    </a:lnTo>
                    <a:lnTo>
                      <a:pt x="358" y="78"/>
                    </a:lnTo>
                    <a:lnTo>
                      <a:pt x="371" y="79"/>
                    </a:lnTo>
                    <a:lnTo>
                      <a:pt x="391" y="75"/>
                    </a:lnTo>
                    <a:lnTo>
                      <a:pt x="420" y="80"/>
                    </a:lnTo>
                    <a:lnTo>
                      <a:pt x="412" y="97"/>
                    </a:lnTo>
                    <a:lnTo>
                      <a:pt x="401" y="97"/>
                    </a:lnTo>
                    <a:lnTo>
                      <a:pt x="393" y="106"/>
                    </a:lnTo>
                    <a:lnTo>
                      <a:pt x="408" y="108"/>
                    </a:lnTo>
                    <a:lnTo>
                      <a:pt x="420" y="108"/>
                    </a:lnTo>
                    <a:lnTo>
                      <a:pt x="425" y="102"/>
                    </a:lnTo>
                    <a:lnTo>
                      <a:pt x="437" y="80"/>
                    </a:lnTo>
                    <a:lnTo>
                      <a:pt x="439" y="100"/>
                    </a:lnTo>
                    <a:lnTo>
                      <a:pt x="435" y="111"/>
                    </a:lnTo>
                    <a:lnTo>
                      <a:pt x="443" y="111"/>
                    </a:lnTo>
                    <a:lnTo>
                      <a:pt x="452" y="105"/>
                    </a:lnTo>
                    <a:lnTo>
                      <a:pt x="466" y="77"/>
                    </a:lnTo>
                  </a:path>
                </a:pathLst>
              </a:custGeom>
              <a:solidFill>
                <a:srgbClr val="FCD1C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36" name="Oval 64"/>
            <p:cNvSpPr>
              <a:spLocks noChangeArrowheads="1"/>
            </p:cNvSpPr>
            <p:nvPr/>
          </p:nvSpPr>
          <p:spPr bwMode="auto">
            <a:xfrm>
              <a:off x="2358" y="8224"/>
              <a:ext cx="41" cy="53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2454" y="2983"/>
              <a:ext cx="3021" cy="6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8418" tIns="49208" rIns="98418" bIns="49208"/>
            <a:lstStyle/>
            <a:p>
              <a:r>
                <a:rPr lang="ru-RU" sz="2800" dirty="0" err="1">
                  <a:solidFill>
                    <a:schemeClr val="bg1"/>
                  </a:solidFill>
                  <a:latin typeface="Comic Sans MS" pitchFamily="66" charset="0"/>
                  <a:cs typeface="Times New Roman" pitchFamily="18" charset="0"/>
                </a:rPr>
                <a:t>Антиксеноз</a:t>
              </a:r>
              <a:endParaRPr lang="ru-RU" sz="28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" name="Group 45"/>
          <p:cNvGrpSpPr>
            <a:grpSpLocks noChangeAspect="1"/>
          </p:cNvGrpSpPr>
          <p:nvPr/>
        </p:nvGrpSpPr>
        <p:grpSpPr bwMode="auto">
          <a:xfrm>
            <a:off x="3132138" y="1268413"/>
            <a:ext cx="2365375" cy="4248150"/>
            <a:chOff x="2274" y="9681"/>
            <a:chExt cx="3227" cy="5559"/>
          </a:xfrm>
        </p:grpSpPr>
        <p:sp>
          <p:nvSpPr>
            <p:cNvPr id="3133" name="AutoShape 61"/>
            <p:cNvSpPr>
              <a:spLocks noChangeAspect="1" noChangeArrowheads="1" noTextEdit="1"/>
            </p:cNvSpPr>
            <p:nvPr/>
          </p:nvSpPr>
          <p:spPr bwMode="auto">
            <a:xfrm>
              <a:off x="2274" y="9681"/>
              <a:ext cx="3227" cy="5559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3132" name="Rectangle 60"/>
            <p:cNvSpPr>
              <a:spLocks noChangeArrowheads="1"/>
            </p:cNvSpPr>
            <p:nvPr/>
          </p:nvSpPr>
          <p:spPr bwMode="auto">
            <a:xfrm>
              <a:off x="2696" y="10308"/>
              <a:ext cx="2468" cy="4477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131" name="Oval 59"/>
            <p:cNvSpPr>
              <a:spLocks noChangeArrowheads="1"/>
            </p:cNvSpPr>
            <p:nvPr/>
          </p:nvSpPr>
          <p:spPr bwMode="auto">
            <a:xfrm>
              <a:off x="3137" y="13500"/>
              <a:ext cx="1466" cy="143"/>
            </a:xfrm>
            <a:prstGeom prst="ellipse">
              <a:avLst/>
            </a:prstGeom>
            <a:gradFill rotWithShape="0">
              <a:gsLst>
                <a:gs pos="0">
                  <a:srgbClr val="A8350A">
                    <a:gamma/>
                    <a:shade val="0"/>
                    <a:invGamma/>
                  </a:srgbClr>
                </a:gs>
                <a:gs pos="50000">
                  <a:srgbClr val="A8350A"/>
                </a:gs>
                <a:gs pos="100000">
                  <a:srgbClr val="A8350A">
                    <a:gamma/>
                    <a:shade val="0"/>
                    <a:invGamma/>
                  </a:srgbClr>
                </a:gs>
              </a:gsLst>
              <a:lin ang="0" scaled="1"/>
            </a:gradFill>
            <a:ln w="12700">
              <a:solidFill>
                <a:srgbClr val="4C2E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2274" y="10992"/>
              <a:ext cx="3227" cy="2647"/>
              <a:chOff x="1514" y="1791"/>
              <a:chExt cx="1646" cy="1368"/>
            </a:xfrm>
          </p:grpSpPr>
          <p:sp>
            <p:nvSpPr>
              <p:cNvPr id="3130" name="Freeform 58"/>
              <p:cNvSpPr>
                <a:spLocks/>
              </p:cNvSpPr>
              <p:nvPr/>
            </p:nvSpPr>
            <p:spPr bwMode="auto">
              <a:xfrm>
                <a:off x="1514" y="1791"/>
                <a:ext cx="1646" cy="1368"/>
              </a:xfrm>
              <a:custGeom>
                <a:avLst/>
                <a:gdLst/>
                <a:ahLst/>
                <a:cxnLst>
                  <a:cxn ang="0">
                    <a:pos x="836" y="1367"/>
                  </a:cxn>
                  <a:cxn ang="0">
                    <a:pos x="768" y="1364"/>
                  </a:cxn>
                  <a:cxn ang="0">
                    <a:pos x="797" y="1136"/>
                  </a:cxn>
                  <a:cxn ang="0">
                    <a:pos x="889" y="983"/>
                  </a:cxn>
                  <a:cxn ang="0">
                    <a:pos x="921" y="765"/>
                  </a:cxn>
                  <a:cxn ang="0">
                    <a:pos x="884" y="543"/>
                  </a:cxn>
                  <a:cxn ang="0">
                    <a:pos x="768" y="445"/>
                  </a:cxn>
                  <a:cxn ang="0">
                    <a:pos x="732" y="351"/>
                  </a:cxn>
                  <a:cxn ang="0">
                    <a:pos x="664" y="370"/>
                  </a:cxn>
                  <a:cxn ang="0">
                    <a:pos x="515" y="459"/>
                  </a:cxn>
                  <a:cxn ang="0">
                    <a:pos x="365" y="482"/>
                  </a:cxn>
                  <a:cxn ang="0">
                    <a:pos x="201" y="421"/>
                  </a:cxn>
                  <a:cxn ang="0">
                    <a:pos x="88" y="306"/>
                  </a:cxn>
                  <a:cxn ang="0">
                    <a:pos x="0" y="209"/>
                  </a:cxn>
                  <a:cxn ang="0">
                    <a:pos x="36" y="111"/>
                  </a:cxn>
                  <a:cxn ang="0">
                    <a:pos x="205" y="37"/>
                  </a:cxn>
                  <a:cxn ang="0">
                    <a:pos x="370" y="0"/>
                  </a:cxn>
                  <a:cxn ang="0">
                    <a:pos x="534" y="50"/>
                  </a:cxn>
                  <a:cxn ang="0">
                    <a:pos x="667" y="323"/>
                  </a:cxn>
                  <a:cxn ang="0">
                    <a:pos x="727" y="310"/>
                  </a:cxn>
                  <a:cxn ang="0">
                    <a:pos x="752" y="329"/>
                  </a:cxn>
                  <a:cxn ang="0">
                    <a:pos x="821" y="240"/>
                  </a:cxn>
                  <a:cxn ang="0">
                    <a:pos x="821" y="111"/>
                  </a:cxn>
                  <a:cxn ang="0">
                    <a:pos x="752" y="73"/>
                  </a:cxn>
                  <a:cxn ang="0">
                    <a:pos x="727" y="106"/>
                  </a:cxn>
                  <a:cxn ang="0">
                    <a:pos x="732" y="64"/>
                  </a:cxn>
                  <a:cxn ang="0">
                    <a:pos x="785" y="42"/>
                  </a:cxn>
                  <a:cxn ang="0">
                    <a:pos x="848" y="78"/>
                  </a:cxn>
                  <a:cxn ang="0">
                    <a:pos x="860" y="170"/>
                  </a:cxn>
                  <a:cxn ang="0">
                    <a:pos x="853" y="278"/>
                  </a:cxn>
                  <a:cxn ang="0">
                    <a:pos x="800" y="320"/>
                  </a:cxn>
                  <a:cxn ang="0">
                    <a:pos x="776" y="376"/>
                  </a:cxn>
                  <a:cxn ang="0">
                    <a:pos x="829" y="449"/>
                  </a:cxn>
                  <a:cxn ang="0">
                    <a:pos x="913" y="496"/>
                  </a:cxn>
                  <a:cxn ang="0">
                    <a:pos x="1014" y="407"/>
                  </a:cxn>
                  <a:cxn ang="0">
                    <a:pos x="1114" y="226"/>
                  </a:cxn>
                  <a:cxn ang="0">
                    <a:pos x="1227" y="157"/>
                  </a:cxn>
                  <a:cxn ang="0">
                    <a:pos x="1391" y="153"/>
                  </a:cxn>
                  <a:cxn ang="0">
                    <a:pos x="1557" y="273"/>
                  </a:cxn>
                  <a:cxn ang="0">
                    <a:pos x="1645" y="440"/>
                  </a:cxn>
                  <a:cxn ang="0">
                    <a:pos x="1560" y="529"/>
                  </a:cxn>
                  <a:cxn ang="0">
                    <a:pos x="1420" y="607"/>
                  </a:cxn>
                  <a:cxn ang="0">
                    <a:pos x="1222" y="602"/>
                  </a:cxn>
                  <a:cxn ang="0">
                    <a:pos x="1118" y="529"/>
                  </a:cxn>
                  <a:cxn ang="0">
                    <a:pos x="1041" y="459"/>
                  </a:cxn>
                  <a:cxn ang="0">
                    <a:pos x="930" y="518"/>
                  </a:cxn>
                  <a:cxn ang="0">
                    <a:pos x="966" y="732"/>
                  </a:cxn>
                  <a:cxn ang="0">
                    <a:pos x="961" y="877"/>
                  </a:cxn>
                  <a:cxn ang="0">
                    <a:pos x="942" y="974"/>
                  </a:cxn>
                  <a:cxn ang="0">
                    <a:pos x="949" y="983"/>
                  </a:cxn>
                  <a:cxn ang="0">
                    <a:pos x="872" y="1117"/>
                  </a:cxn>
                  <a:cxn ang="0">
                    <a:pos x="841" y="1205"/>
                  </a:cxn>
                  <a:cxn ang="0">
                    <a:pos x="836" y="1367"/>
                  </a:cxn>
                </a:cxnLst>
                <a:rect l="0" t="0" r="r" b="b"/>
                <a:pathLst>
                  <a:path w="1646" h="1368">
                    <a:moveTo>
                      <a:pt x="836" y="1367"/>
                    </a:moveTo>
                    <a:lnTo>
                      <a:pt x="768" y="1364"/>
                    </a:lnTo>
                    <a:lnTo>
                      <a:pt x="797" y="1136"/>
                    </a:lnTo>
                    <a:lnTo>
                      <a:pt x="889" y="983"/>
                    </a:lnTo>
                    <a:lnTo>
                      <a:pt x="921" y="765"/>
                    </a:lnTo>
                    <a:lnTo>
                      <a:pt x="884" y="543"/>
                    </a:lnTo>
                    <a:lnTo>
                      <a:pt x="768" y="445"/>
                    </a:lnTo>
                    <a:lnTo>
                      <a:pt x="732" y="351"/>
                    </a:lnTo>
                    <a:lnTo>
                      <a:pt x="664" y="370"/>
                    </a:lnTo>
                    <a:lnTo>
                      <a:pt x="515" y="459"/>
                    </a:lnTo>
                    <a:lnTo>
                      <a:pt x="365" y="482"/>
                    </a:lnTo>
                    <a:lnTo>
                      <a:pt x="201" y="421"/>
                    </a:lnTo>
                    <a:lnTo>
                      <a:pt x="88" y="306"/>
                    </a:lnTo>
                    <a:lnTo>
                      <a:pt x="0" y="209"/>
                    </a:lnTo>
                    <a:lnTo>
                      <a:pt x="36" y="111"/>
                    </a:lnTo>
                    <a:lnTo>
                      <a:pt x="205" y="37"/>
                    </a:lnTo>
                    <a:lnTo>
                      <a:pt x="370" y="0"/>
                    </a:lnTo>
                    <a:lnTo>
                      <a:pt x="534" y="50"/>
                    </a:lnTo>
                    <a:lnTo>
                      <a:pt x="667" y="323"/>
                    </a:lnTo>
                    <a:lnTo>
                      <a:pt x="727" y="310"/>
                    </a:lnTo>
                    <a:lnTo>
                      <a:pt x="752" y="329"/>
                    </a:lnTo>
                    <a:lnTo>
                      <a:pt x="821" y="240"/>
                    </a:lnTo>
                    <a:lnTo>
                      <a:pt x="821" y="111"/>
                    </a:lnTo>
                    <a:lnTo>
                      <a:pt x="752" y="73"/>
                    </a:lnTo>
                    <a:lnTo>
                      <a:pt x="727" y="106"/>
                    </a:lnTo>
                    <a:lnTo>
                      <a:pt x="732" y="64"/>
                    </a:lnTo>
                    <a:lnTo>
                      <a:pt x="785" y="42"/>
                    </a:lnTo>
                    <a:lnTo>
                      <a:pt x="848" y="78"/>
                    </a:lnTo>
                    <a:lnTo>
                      <a:pt x="860" y="170"/>
                    </a:lnTo>
                    <a:lnTo>
                      <a:pt x="853" y="278"/>
                    </a:lnTo>
                    <a:lnTo>
                      <a:pt x="800" y="320"/>
                    </a:lnTo>
                    <a:lnTo>
                      <a:pt x="776" y="376"/>
                    </a:lnTo>
                    <a:lnTo>
                      <a:pt x="829" y="449"/>
                    </a:lnTo>
                    <a:lnTo>
                      <a:pt x="913" y="496"/>
                    </a:lnTo>
                    <a:lnTo>
                      <a:pt x="1014" y="407"/>
                    </a:lnTo>
                    <a:lnTo>
                      <a:pt x="1114" y="226"/>
                    </a:lnTo>
                    <a:lnTo>
                      <a:pt x="1227" y="157"/>
                    </a:lnTo>
                    <a:lnTo>
                      <a:pt x="1391" y="153"/>
                    </a:lnTo>
                    <a:lnTo>
                      <a:pt x="1557" y="273"/>
                    </a:lnTo>
                    <a:lnTo>
                      <a:pt x="1645" y="440"/>
                    </a:lnTo>
                    <a:lnTo>
                      <a:pt x="1560" y="529"/>
                    </a:lnTo>
                    <a:lnTo>
                      <a:pt x="1420" y="607"/>
                    </a:lnTo>
                    <a:lnTo>
                      <a:pt x="1222" y="602"/>
                    </a:lnTo>
                    <a:lnTo>
                      <a:pt x="1118" y="529"/>
                    </a:lnTo>
                    <a:lnTo>
                      <a:pt x="1041" y="459"/>
                    </a:lnTo>
                    <a:lnTo>
                      <a:pt x="930" y="518"/>
                    </a:lnTo>
                    <a:lnTo>
                      <a:pt x="966" y="732"/>
                    </a:lnTo>
                    <a:lnTo>
                      <a:pt x="961" y="877"/>
                    </a:lnTo>
                    <a:lnTo>
                      <a:pt x="942" y="974"/>
                    </a:lnTo>
                    <a:lnTo>
                      <a:pt x="949" y="983"/>
                    </a:lnTo>
                    <a:lnTo>
                      <a:pt x="872" y="1117"/>
                    </a:lnTo>
                    <a:lnTo>
                      <a:pt x="841" y="1205"/>
                    </a:lnTo>
                    <a:lnTo>
                      <a:pt x="836" y="1367"/>
                    </a:lnTo>
                  </a:path>
                </a:pathLst>
              </a:custGeom>
              <a:solidFill>
                <a:srgbClr val="51DC00"/>
              </a:solidFill>
              <a:ln w="12700" cap="rnd">
                <a:solidFill>
                  <a:srgbClr val="4C2E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9" name="Freeform 57"/>
              <p:cNvSpPr>
                <a:spLocks/>
              </p:cNvSpPr>
              <p:nvPr/>
            </p:nvSpPr>
            <p:spPr bwMode="auto">
              <a:xfrm>
                <a:off x="1532" y="1831"/>
                <a:ext cx="622" cy="38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28" y="102"/>
                  </a:cxn>
                  <a:cxn ang="0">
                    <a:pos x="36" y="65"/>
                  </a:cxn>
                  <a:cxn ang="0">
                    <a:pos x="125" y="102"/>
                  </a:cxn>
                  <a:cxn ang="0">
                    <a:pos x="157" y="205"/>
                  </a:cxn>
                  <a:cxn ang="0">
                    <a:pos x="137" y="298"/>
                  </a:cxn>
                  <a:cxn ang="0">
                    <a:pos x="162" y="210"/>
                  </a:cxn>
                  <a:cxn ang="0">
                    <a:pos x="128" y="98"/>
                  </a:cxn>
                  <a:cxn ang="0">
                    <a:pos x="273" y="88"/>
                  </a:cxn>
                  <a:cxn ang="0">
                    <a:pos x="230" y="0"/>
                  </a:cxn>
                  <a:cxn ang="0">
                    <a:pos x="283" y="79"/>
                  </a:cxn>
                  <a:cxn ang="0">
                    <a:pos x="283" y="88"/>
                  </a:cxn>
                  <a:cxn ang="0">
                    <a:pos x="314" y="182"/>
                  </a:cxn>
                  <a:cxn ang="0">
                    <a:pos x="307" y="308"/>
                  </a:cxn>
                  <a:cxn ang="0">
                    <a:pos x="258" y="364"/>
                  </a:cxn>
                  <a:cxn ang="0">
                    <a:pos x="310" y="308"/>
                  </a:cxn>
                  <a:cxn ang="0">
                    <a:pos x="322" y="163"/>
                  </a:cxn>
                  <a:cxn ang="0">
                    <a:pos x="286" y="79"/>
                  </a:cxn>
                  <a:cxn ang="0">
                    <a:pos x="428" y="112"/>
                  </a:cxn>
                  <a:cxn ang="0">
                    <a:pos x="399" y="0"/>
                  </a:cxn>
                  <a:cxn ang="0">
                    <a:pos x="423" y="107"/>
                  </a:cxn>
                  <a:cxn ang="0">
                    <a:pos x="455" y="252"/>
                  </a:cxn>
                  <a:cxn ang="0">
                    <a:pos x="431" y="336"/>
                  </a:cxn>
                  <a:cxn ang="0">
                    <a:pos x="358" y="387"/>
                  </a:cxn>
                  <a:cxn ang="0">
                    <a:pos x="435" y="331"/>
                  </a:cxn>
                  <a:cxn ang="0">
                    <a:pos x="459" y="252"/>
                  </a:cxn>
                  <a:cxn ang="0">
                    <a:pos x="459" y="261"/>
                  </a:cxn>
                  <a:cxn ang="0">
                    <a:pos x="428" y="107"/>
                  </a:cxn>
                  <a:cxn ang="0">
                    <a:pos x="539" y="247"/>
                  </a:cxn>
                  <a:cxn ang="0">
                    <a:pos x="520" y="51"/>
                  </a:cxn>
                  <a:cxn ang="0">
                    <a:pos x="539" y="242"/>
                  </a:cxn>
                  <a:cxn ang="0">
                    <a:pos x="621" y="294"/>
                  </a:cxn>
                  <a:cxn ang="0">
                    <a:pos x="536" y="247"/>
                  </a:cxn>
                  <a:cxn ang="0">
                    <a:pos x="556" y="336"/>
                  </a:cxn>
                  <a:cxn ang="0">
                    <a:pos x="536" y="378"/>
                  </a:cxn>
                </a:cxnLst>
                <a:rect l="0" t="0" r="r" b="b"/>
                <a:pathLst>
                  <a:path w="622" h="388">
                    <a:moveTo>
                      <a:pt x="0" y="168"/>
                    </a:moveTo>
                    <a:lnTo>
                      <a:pt x="128" y="102"/>
                    </a:lnTo>
                    <a:lnTo>
                      <a:pt x="36" y="65"/>
                    </a:lnTo>
                    <a:lnTo>
                      <a:pt x="125" y="102"/>
                    </a:lnTo>
                    <a:lnTo>
                      <a:pt x="157" y="205"/>
                    </a:lnTo>
                    <a:lnTo>
                      <a:pt x="137" y="298"/>
                    </a:lnTo>
                    <a:lnTo>
                      <a:pt x="162" y="210"/>
                    </a:lnTo>
                    <a:lnTo>
                      <a:pt x="128" y="98"/>
                    </a:lnTo>
                    <a:lnTo>
                      <a:pt x="273" y="88"/>
                    </a:lnTo>
                    <a:lnTo>
                      <a:pt x="230" y="0"/>
                    </a:lnTo>
                    <a:lnTo>
                      <a:pt x="283" y="79"/>
                    </a:lnTo>
                    <a:lnTo>
                      <a:pt x="283" y="88"/>
                    </a:lnTo>
                    <a:lnTo>
                      <a:pt x="314" y="182"/>
                    </a:lnTo>
                    <a:lnTo>
                      <a:pt x="307" y="308"/>
                    </a:lnTo>
                    <a:lnTo>
                      <a:pt x="258" y="364"/>
                    </a:lnTo>
                    <a:lnTo>
                      <a:pt x="310" y="308"/>
                    </a:lnTo>
                    <a:lnTo>
                      <a:pt x="322" y="163"/>
                    </a:lnTo>
                    <a:lnTo>
                      <a:pt x="286" y="79"/>
                    </a:lnTo>
                    <a:lnTo>
                      <a:pt x="428" y="112"/>
                    </a:lnTo>
                    <a:lnTo>
                      <a:pt x="399" y="0"/>
                    </a:lnTo>
                    <a:lnTo>
                      <a:pt x="423" y="107"/>
                    </a:lnTo>
                    <a:lnTo>
                      <a:pt x="455" y="252"/>
                    </a:lnTo>
                    <a:lnTo>
                      <a:pt x="431" y="336"/>
                    </a:lnTo>
                    <a:lnTo>
                      <a:pt x="358" y="387"/>
                    </a:lnTo>
                    <a:lnTo>
                      <a:pt x="435" y="331"/>
                    </a:lnTo>
                    <a:lnTo>
                      <a:pt x="459" y="252"/>
                    </a:lnTo>
                    <a:lnTo>
                      <a:pt x="459" y="261"/>
                    </a:lnTo>
                    <a:lnTo>
                      <a:pt x="428" y="107"/>
                    </a:lnTo>
                    <a:lnTo>
                      <a:pt x="539" y="247"/>
                    </a:lnTo>
                    <a:lnTo>
                      <a:pt x="520" y="51"/>
                    </a:lnTo>
                    <a:lnTo>
                      <a:pt x="539" y="242"/>
                    </a:lnTo>
                    <a:lnTo>
                      <a:pt x="621" y="294"/>
                    </a:lnTo>
                    <a:lnTo>
                      <a:pt x="536" y="247"/>
                    </a:lnTo>
                    <a:lnTo>
                      <a:pt x="556" y="336"/>
                    </a:lnTo>
                    <a:lnTo>
                      <a:pt x="536" y="378"/>
                    </a:lnTo>
                  </a:path>
                </a:pathLst>
              </a:custGeom>
              <a:solidFill>
                <a:srgbClr val="51DC00"/>
              </a:solidFill>
              <a:ln w="12700" cap="rnd">
                <a:solidFill>
                  <a:srgbClr val="4C2E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8" name="Freeform 56"/>
              <p:cNvSpPr>
                <a:spLocks/>
              </p:cNvSpPr>
              <p:nvPr/>
            </p:nvSpPr>
            <p:spPr bwMode="auto">
              <a:xfrm>
                <a:off x="2790" y="1947"/>
                <a:ext cx="355" cy="429"/>
              </a:xfrm>
              <a:custGeom>
                <a:avLst/>
                <a:gdLst/>
                <a:ahLst/>
                <a:cxnLst>
                  <a:cxn ang="0">
                    <a:pos x="354" y="275"/>
                  </a:cxn>
                  <a:cxn ang="0">
                    <a:pos x="246" y="191"/>
                  </a:cxn>
                  <a:cxn ang="0">
                    <a:pos x="289" y="278"/>
                  </a:cxn>
                  <a:cxn ang="0">
                    <a:pos x="285" y="344"/>
                  </a:cxn>
                  <a:cxn ang="0">
                    <a:pos x="289" y="289"/>
                  </a:cxn>
                  <a:cxn ang="0">
                    <a:pos x="258" y="200"/>
                  </a:cxn>
                  <a:cxn ang="0">
                    <a:pos x="289" y="158"/>
                  </a:cxn>
                  <a:cxn ang="0">
                    <a:pos x="258" y="205"/>
                  </a:cxn>
                  <a:cxn ang="0">
                    <a:pos x="149" y="130"/>
                  </a:cxn>
                  <a:cxn ang="0">
                    <a:pos x="209" y="94"/>
                  </a:cxn>
                  <a:cxn ang="0">
                    <a:pos x="140" y="144"/>
                  </a:cxn>
                  <a:cxn ang="0">
                    <a:pos x="200" y="275"/>
                  </a:cxn>
                  <a:cxn ang="0">
                    <a:pos x="200" y="353"/>
                  </a:cxn>
                  <a:cxn ang="0">
                    <a:pos x="152" y="428"/>
                  </a:cxn>
                  <a:cxn ang="0">
                    <a:pos x="193" y="353"/>
                  </a:cxn>
                  <a:cxn ang="0">
                    <a:pos x="205" y="264"/>
                  </a:cxn>
                  <a:cxn ang="0">
                    <a:pos x="145" y="139"/>
                  </a:cxn>
                  <a:cxn ang="0">
                    <a:pos x="41" y="122"/>
                  </a:cxn>
                  <a:cxn ang="0">
                    <a:pos x="101" y="52"/>
                  </a:cxn>
                  <a:cxn ang="0">
                    <a:pos x="101" y="0"/>
                  </a:cxn>
                  <a:cxn ang="0">
                    <a:pos x="104" y="47"/>
                  </a:cxn>
                  <a:cxn ang="0">
                    <a:pos x="56" y="108"/>
                  </a:cxn>
                  <a:cxn ang="0">
                    <a:pos x="41" y="122"/>
                  </a:cxn>
                  <a:cxn ang="0">
                    <a:pos x="96" y="223"/>
                  </a:cxn>
                  <a:cxn ang="0">
                    <a:pos x="101" y="334"/>
                  </a:cxn>
                  <a:cxn ang="0">
                    <a:pos x="41" y="395"/>
                  </a:cxn>
                  <a:cxn ang="0">
                    <a:pos x="0" y="423"/>
                  </a:cxn>
                  <a:cxn ang="0">
                    <a:pos x="68" y="376"/>
                  </a:cxn>
                  <a:cxn ang="0">
                    <a:pos x="92" y="334"/>
                  </a:cxn>
                  <a:cxn ang="0">
                    <a:pos x="101" y="214"/>
                  </a:cxn>
                  <a:cxn ang="0">
                    <a:pos x="48" y="122"/>
                  </a:cxn>
                </a:cxnLst>
                <a:rect l="0" t="0" r="r" b="b"/>
                <a:pathLst>
                  <a:path w="355" h="429">
                    <a:moveTo>
                      <a:pt x="354" y="275"/>
                    </a:moveTo>
                    <a:lnTo>
                      <a:pt x="246" y="191"/>
                    </a:lnTo>
                    <a:lnTo>
                      <a:pt x="289" y="278"/>
                    </a:lnTo>
                    <a:lnTo>
                      <a:pt x="285" y="344"/>
                    </a:lnTo>
                    <a:lnTo>
                      <a:pt x="289" y="289"/>
                    </a:lnTo>
                    <a:lnTo>
                      <a:pt x="258" y="200"/>
                    </a:lnTo>
                    <a:lnTo>
                      <a:pt x="289" y="158"/>
                    </a:lnTo>
                    <a:lnTo>
                      <a:pt x="258" y="205"/>
                    </a:lnTo>
                    <a:lnTo>
                      <a:pt x="149" y="130"/>
                    </a:lnTo>
                    <a:lnTo>
                      <a:pt x="209" y="94"/>
                    </a:lnTo>
                    <a:lnTo>
                      <a:pt x="140" y="144"/>
                    </a:lnTo>
                    <a:lnTo>
                      <a:pt x="200" y="275"/>
                    </a:lnTo>
                    <a:lnTo>
                      <a:pt x="200" y="353"/>
                    </a:lnTo>
                    <a:lnTo>
                      <a:pt x="152" y="428"/>
                    </a:lnTo>
                    <a:lnTo>
                      <a:pt x="193" y="353"/>
                    </a:lnTo>
                    <a:lnTo>
                      <a:pt x="205" y="264"/>
                    </a:lnTo>
                    <a:lnTo>
                      <a:pt x="145" y="139"/>
                    </a:lnTo>
                    <a:lnTo>
                      <a:pt x="41" y="122"/>
                    </a:lnTo>
                    <a:lnTo>
                      <a:pt x="101" y="52"/>
                    </a:lnTo>
                    <a:lnTo>
                      <a:pt x="101" y="0"/>
                    </a:lnTo>
                    <a:lnTo>
                      <a:pt x="104" y="47"/>
                    </a:lnTo>
                    <a:lnTo>
                      <a:pt x="56" y="108"/>
                    </a:lnTo>
                    <a:lnTo>
                      <a:pt x="41" y="122"/>
                    </a:lnTo>
                    <a:lnTo>
                      <a:pt x="96" y="223"/>
                    </a:lnTo>
                    <a:lnTo>
                      <a:pt x="101" y="334"/>
                    </a:lnTo>
                    <a:lnTo>
                      <a:pt x="41" y="395"/>
                    </a:lnTo>
                    <a:lnTo>
                      <a:pt x="0" y="423"/>
                    </a:lnTo>
                    <a:lnTo>
                      <a:pt x="68" y="376"/>
                    </a:lnTo>
                    <a:lnTo>
                      <a:pt x="92" y="334"/>
                    </a:lnTo>
                    <a:lnTo>
                      <a:pt x="101" y="214"/>
                    </a:lnTo>
                    <a:lnTo>
                      <a:pt x="48" y="122"/>
                    </a:lnTo>
                  </a:path>
                </a:pathLst>
              </a:custGeom>
              <a:solidFill>
                <a:srgbClr val="51DC00"/>
              </a:solidFill>
              <a:ln w="12700" cap="rnd">
                <a:solidFill>
                  <a:srgbClr val="4C2E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7" name="Freeform 55"/>
              <p:cNvSpPr>
                <a:spLocks/>
              </p:cNvSpPr>
              <p:nvPr/>
            </p:nvSpPr>
            <p:spPr bwMode="auto">
              <a:xfrm>
                <a:off x="2517" y="1967"/>
                <a:ext cx="309" cy="342"/>
              </a:xfrm>
              <a:custGeom>
                <a:avLst/>
                <a:gdLst/>
                <a:ahLst/>
                <a:cxnLst>
                  <a:cxn ang="0">
                    <a:pos x="308" y="97"/>
                  </a:cxn>
                  <a:cxn ang="0">
                    <a:pos x="200" y="130"/>
                  </a:cxn>
                  <a:cxn ang="0">
                    <a:pos x="255" y="50"/>
                  </a:cxn>
                  <a:cxn ang="0">
                    <a:pos x="224" y="0"/>
                  </a:cxn>
                  <a:cxn ang="0">
                    <a:pos x="248" y="55"/>
                  </a:cxn>
                  <a:cxn ang="0">
                    <a:pos x="207" y="125"/>
                  </a:cxn>
                  <a:cxn ang="0">
                    <a:pos x="240" y="208"/>
                  </a:cxn>
                  <a:cxn ang="0">
                    <a:pos x="216" y="272"/>
                  </a:cxn>
                  <a:cxn ang="0">
                    <a:pos x="171" y="338"/>
                  </a:cxn>
                  <a:cxn ang="0">
                    <a:pos x="128" y="341"/>
                  </a:cxn>
                  <a:cxn ang="0">
                    <a:pos x="180" y="332"/>
                  </a:cxn>
                  <a:cxn ang="0">
                    <a:pos x="224" y="277"/>
                  </a:cxn>
                  <a:cxn ang="0">
                    <a:pos x="240" y="213"/>
                  </a:cxn>
                  <a:cxn ang="0">
                    <a:pos x="200" y="119"/>
                  </a:cxn>
                  <a:cxn ang="0">
                    <a:pos x="111" y="166"/>
                  </a:cxn>
                  <a:cxn ang="0">
                    <a:pos x="144" y="116"/>
                  </a:cxn>
                  <a:cxn ang="0">
                    <a:pos x="116" y="69"/>
                  </a:cxn>
                  <a:cxn ang="0">
                    <a:pos x="144" y="111"/>
                  </a:cxn>
                  <a:cxn ang="0">
                    <a:pos x="108" y="166"/>
                  </a:cxn>
                  <a:cxn ang="0">
                    <a:pos x="152" y="227"/>
                  </a:cxn>
                  <a:cxn ang="0">
                    <a:pos x="120" y="277"/>
                  </a:cxn>
                  <a:cxn ang="0">
                    <a:pos x="68" y="296"/>
                  </a:cxn>
                  <a:cxn ang="0">
                    <a:pos x="135" y="268"/>
                  </a:cxn>
                  <a:cxn ang="0">
                    <a:pos x="152" y="222"/>
                  </a:cxn>
                  <a:cxn ang="0">
                    <a:pos x="116" y="166"/>
                  </a:cxn>
                  <a:cxn ang="0">
                    <a:pos x="44" y="235"/>
                  </a:cxn>
                  <a:cxn ang="0">
                    <a:pos x="0" y="277"/>
                  </a:cxn>
                  <a:cxn ang="0">
                    <a:pos x="63" y="227"/>
                  </a:cxn>
                  <a:cxn ang="0">
                    <a:pos x="116" y="175"/>
                  </a:cxn>
                </a:cxnLst>
                <a:rect l="0" t="0" r="r" b="b"/>
                <a:pathLst>
                  <a:path w="309" h="342">
                    <a:moveTo>
                      <a:pt x="308" y="97"/>
                    </a:moveTo>
                    <a:lnTo>
                      <a:pt x="200" y="130"/>
                    </a:lnTo>
                    <a:lnTo>
                      <a:pt x="255" y="50"/>
                    </a:lnTo>
                    <a:lnTo>
                      <a:pt x="224" y="0"/>
                    </a:lnTo>
                    <a:lnTo>
                      <a:pt x="248" y="55"/>
                    </a:lnTo>
                    <a:lnTo>
                      <a:pt x="207" y="125"/>
                    </a:lnTo>
                    <a:lnTo>
                      <a:pt x="240" y="208"/>
                    </a:lnTo>
                    <a:lnTo>
                      <a:pt x="216" y="272"/>
                    </a:lnTo>
                    <a:lnTo>
                      <a:pt x="171" y="338"/>
                    </a:lnTo>
                    <a:lnTo>
                      <a:pt x="128" y="341"/>
                    </a:lnTo>
                    <a:lnTo>
                      <a:pt x="180" y="332"/>
                    </a:lnTo>
                    <a:lnTo>
                      <a:pt x="224" y="277"/>
                    </a:lnTo>
                    <a:lnTo>
                      <a:pt x="240" y="213"/>
                    </a:lnTo>
                    <a:lnTo>
                      <a:pt x="200" y="119"/>
                    </a:lnTo>
                    <a:lnTo>
                      <a:pt x="111" y="166"/>
                    </a:lnTo>
                    <a:lnTo>
                      <a:pt x="144" y="116"/>
                    </a:lnTo>
                    <a:lnTo>
                      <a:pt x="116" y="69"/>
                    </a:lnTo>
                    <a:lnTo>
                      <a:pt x="144" y="111"/>
                    </a:lnTo>
                    <a:lnTo>
                      <a:pt x="108" y="166"/>
                    </a:lnTo>
                    <a:lnTo>
                      <a:pt x="152" y="227"/>
                    </a:lnTo>
                    <a:lnTo>
                      <a:pt x="120" y="277"/>
                    </a:lnTo>
                    <a:lnTo>
                      <a:pt x="68" y="296"/>
                    </a:lnTo>
                    <a:lnTo>
                      <a:pt x="135" y="268"/>
                    </a:lnTo>
                    <a:lnTo>
                      <a:pt x="152" y="222"/>
                    </a:lnTo>
                    <a:lnTo>
                      <a:pt x="116" y="166"/>
                    </a:lnTo>
                    <a:lnTo>
                      <a:pt x="44" y="235"/>
                    </a:lnTo>
                    <a:lnTo>
                      <a:pt x="0" y="277"/>
                    </a:lnTo>
                    <a:lnTo>
                      <a:pt x="63" y="227"/>
                    </a:lnTo>
                    <a:lnTo>
                      <a:pt x="116" y="175"/>
                    </a:lnTo>
                  </a:path>
                </a:pathLst>
              </a:custGeom>
              <a:solidFill>
                <a:srgbClr val="51DC00"/>
              </a:solidFill>
              <a:ln w="12700" cap="rnd">
                <a:solidFill>
                  <a:srgbClr val="4C2E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25" name="Freeform 53"/>
            <p:cNvSpPr>
              <a:spLocks/>
            </p:cNvSpPr>
            <p:nvPr/>
          </p:nvSpPr>
          <p:spPr bwMode="auto">
            <a:xfrm>
              <a:off x="2709" y="14475"/>
              <a:ext cx="875" cy="377"/>
            </a:xfrm>
            <a:custGeom>
              <a:avLst/>
              <a:gdLst/>
              <a:ahLst/>
              <a:cxnLst>
                <a:cxn ang="0">
                  <a:pos x="381" y="104"/>
                </a:cxn>
                <a:cxn ang="0">
                  <a:pos x="445" y="85"/>
                </a:cxn>
                <a:cxn ang="0">
                  <a:pos x="430" y="109"/>
                </a:cxn>
                <a:cxn ang="0">
                  <a:pos x="406" y="122"/>
                </a:cxn>
                <a:cxn ang="0">
                  <a:pos x="381" y="125"/>
                </a:cxn>
                <a:cxn ang="0">
                  <a:pos x="370" y="136"/>
                </a:cxn>
                <a:cxn ang="0">
                  <a:pos x="361" y="157"/>
                </a:cxn>
                <a:cxn ang="0">
                  <a:pos x="331" y="168"/>
                </a:cxn>
                <a:cxn ang="0">
                  <a:pos x="309" y="168"/>
                </a:cxn>
                <a:cxn ang="0">
                  <a:pos x="288" y="189"/>
                </a:cxn>
                <a:cxn ang="0">
                  <a:pos x="266" y="192"/>
                </a:cxn>
                <a:cxn ang="0">
                  <a:pos x="234" y="186"/>
                </a:cxn>
                <a:cxn ang="0">
                  <a:pos x="216" y="192"/>
                </a:cxn>
                <a:cxn ang="0">
                  <a:pos x="184" y="194"/>
                </a:cxn>
                <a:cxn ang="0">
                  <a:pos x="164" y="184"/>
                </a:cxn>
                <a:cxn ang="0">
                  <a:pos x="149" y="178"/>
                </a:cxn>
                <a:cxn ang="0">
                  <a:pos x="127" y="178"/>
                </a:cxn>
                <a:cxn ang="0">
                  <a:pos x="97" y="170"/>
                </a:cxn>
                <a:cxn ang="0">
                  <a:pos x="79" y="149"/>
                </a:cxn>
                <a:cxn ang="0">
                  <a:pos x="72" y="136"/>
                </a:cxn>
                <a:cxn ang="0">
                  <a:pos x="40" y="122"/>
                </a:cxn>
                <a:cxn ang="0">
                  <a:pos x="27" y="96"/>
                </a:cxn>
                <a:cxn ang="0">
                  <a:pos x="6" y="79"/>
                </a:cxn>
                <a:cxn ang="0">
                  <a:pos x="25" y="26"/>
                </a:cxn>
                <a:cxn ang="0">
                  <a:pos x="40" y="8"/>
                </a:cxn>
                <a:cxn ang="0">
                  <a:pos x="57" y="5"/>
                </a:cxn>
                <a:cxn ang="0">
                  <a:pos x="45" y="29"/>
                </a:cxn>
                <a:cxn ang="0">
                  <a:pos x="60" y="40"/>
                </a:cxn>
                <a:cxn ang="0">
                  <a:pos x="63" y="50"/>
                </a:cxn>
                <a:cxn ang="0">
                  <a:pos x="87" y="56"/>
                </a:cxn>
                <a:cxn ang="0">
                  <a:pos x="107" y="48"/>
                </a:cxn>
                <a:cxn ang="0">
                  <a:pos x="112" y="64"/>
                </a:cxn>
                <a:cxn ang="0">
                  <a:pos x="112" y="77"/>
                </a:cxn>
                <a:cxn ang="0">
                  <a:pos x="132" y="72"/>
                </a:cxn>
                <a:cxn ang="0">
                  <a:pos x="142" y="82"/>
                </a:cxn>
                <a:cxn ang="0">
                  <a:pos x="139" y="101"/>
                </a:cxn>
                <a:cxn ang="0">
                  <a:pos x="160" y="93"/>
                </a:cxn>
                <a:cxn ang="0">
                  <a:pos x="174" y="82"/>
                </a:cxn>
                <a:cxn ang="0">
                  <a:pos x="169" y="106"/>
                </a:cxn>
                <a:cxn ang="0">
                  <a:pos x="188" y="109"/>
                </a:cxn>
                <a:cxn ang="0">
                  <a:pos x="204" y="98"/>
                </a:cxn>
                <a:cxn ang="0">
                  <a:pos x="227" y="96"/>
                </a:cxn>
                <a:cxn ang="0">
                  <a:pos x="246" y="98"/>
                </a:cxn>
                <a:cxn ang="0">
                  <a:pos x="266" y="90"/>
                </a:cxn>
                <a:cxn ang="0">
                  <a:pos x="288" y="90"/>
                </a:cxn>
                <a:cxn ang="0">
                  <a:pos x="311" y="80"/>
                </a:cxn>
                <a:cxn ang="0">
                  <a:pos x="336" y="74"/>
                </a:cxn>
                <a:cxn ang="0">
                  <a:pos x="316" y="61"/>
                </a:cxn>
                <a:cxn ang="0">
                  <a:pos x="328" y="48"/>
                </a:cxn>
                <a:cxn ang="0">
                  <a:pos x="341" y="66"/>
                </a:cxn>
              </a:cxnLst>
              <a:rect l="0" t="0" r="r" b="b"/>
              <a:pathLst>
                <a:path w="446" h="195">
                  <a:moveTo>
                    <a:pt x="341" y="69"/>
                  </a:moveTo>
                  <a:lnTo>
                    <a:pt x="369" y="64"/>
                  </a:lnTo>
                  <a:lnTo>
                    <a:pt x="383" y="90"/>
                  </a:lnTo>
                  <a:lnTo>
                    <a:pt x="381" y="104"/>
                  </a:lnTo>
                  <a:lnTo>
                    <a:pt x="408" y="106"/>
                  </a:lnTo>
                  <a:lnTo>
                    <a:pt x="436" y="88"/>
                  </a:lnTo>
                  <a:lnTo>
                    <a:pt x="443" y="80"/>
                  </a:lnTo>
                  <a:lnTo>
                    <a:pt x="445" y="85"/>
                  </a:lnTo>
                  <a:lnTo>
                    <a:pt x="445" y="90"/>
                  </a:lnTo>
                  <a:lnTo>
                    <a:pt x="440" y="96"/>
                  </a:lnTo>
                  <a:lnTo>
                    <a:pt x="438" y="101"/>
                  </a:lnTo>
                  <a:lnTo>
                    <a:pt x="430" y="109"/>
                  </a:lnTo>
                  <a:lnTo>
                    <a:pt x="425" y="114"/>
                  </a:lnTo>
                  <a:lnTo>
                    <a:pt x="421" y="117"/>
                  </a:lnTo>
                  <a:lnTo>
                    <a:pt x="410" y="122"/>
                  </a:lnTo>
                  <a:lnTo>
                    <a:pt x="406" y="122"/>
                  </a:lnTo>
                  <a:lnTo>
                    <a:pt x="400" y="125"/>
                  </a:lnTo>
                  <a:lnTo>
                    <a:pt x="393" y="125"/>
                  </a:lnTo>
                  <a:lnTo>
                    <a:pt x="388" y="125"/>
                  </a:lnTo>
                  <a:lnTo>
                    <a:pt x="381" y="125"/>
                  </a:lnTo>
                  <a:lnTo>
                    <a:pt x="376" y="122"/>
                  </a:lnTo>
                  <a:lnTo>
                    <a:pt x="370" y="122"/>
                  </a:lnTo>
                  <a:lnTo>
                    <a:pt x="370" y="128"/>
                  </a:lnTo>
                  <a:lnTo>
                    <a:pt x="370" y="136"/>
                  </a:lnTo>
                  <a:lnTo>
                    <a:pt x="370" y="141"/>
                  </a:lnTo>
                  <a:lnTo>
                    <a:pt x="369" y="149"/>
                  </a:lnTo>
                  <a:lnTo>
                    <a:pt x="363" y="152"/>
                  </a:lnTo>
                  <a:lnTo>
                    <a:pt x="361" y="157"/>
                  </a:lnTo>
                  <a:lnTo>
                    <a:pt x="351" y="162"/>
                  </a:lnTo>
                  <a:lnTo>
                    <a:pt x="346" y="165"/>
                  </a:lnTo>
                  <a:lnTo>
                    <a:pt x="341" y="168"/>
                  </a:lnTo>
                  <a:lnTo>
                    <a:pt x="331" y="168"/>
                  </a:lnTo>
                  <a:lnTo>
                    <a:pt x="326" y="168"/>
                  </a:lnTo>
                  <a:lnTo>
                    <a:pt x="321" y="168"/>
                  </a:lnTo>
                  <a:lnTo>
                    <a:pt x="313" y="168"/>
                  </a:lnTo>
                  <a:lnTo>
                    <a:pt x="309" y="168"/>
                  </a:lnTo>
                  <a:lnTo>
                    <a:pt x="306" y="173"/>
                  </a:lnTo>
                  <a:lnTo>
                    <a:pt x="303" y="178"/>
                  </a:lnTo>
                  <a:lnTo>
                    <a:pt x="299" y="181"/>
                  </a:lnTo>
                  <a:lnTo>
                    <a:pt x="288" y="189"/>
                  </a:lnTo>
                  <a:lnTo>
                    <a:pt x="281" y="189"/>
                  </a:lnTo>
                  <a:lnTo>
                    <a:pt x="276" y="192"/>
                  </a:lnTo>
                  <a:lnTo>
                    <a:pt x="271" y="192"/>
                  </a:lnTo>
                  <a:lnTo>
                    <a:pt x="266" y="192"/>
                  </a:lnTo>
                  <a:lnTo>
                    <a:pt x="261" y="192"/>
                  </a:lnTo>
                  <a:lnTo>
                    <a:pt x="243" y="192"/>
                  </a:lnTo>
                  <a:lnTo>
                    <a:pt x="239" y="189"/>
                  </a:lnTo>
                  <a:lnTo>
                    <a:pt x="234" y="186"/>
                  </a:lnTo>
                  <a:lnTo>
                    <a:pt x="231" y="181"/>
                  </a:lnTo>
                  <a:lnTo>
                    <a:pt x="227" y="184"/>
                  </a:lnTo>
                  <a:lnTo>
                    <a:pt x="221" y="189"/>
                  </a:lnTo>
                  <a:lnTo>
                    <a:pt x="216" y="192"/>
                  </a:lnTo>
                  <a:lnTo>
                    <a:pt x="209" y="194"/>
                  </a:lnTo>
                  <a:lnTo>
                    <a:pt x="204" y="194"/>
                  </a:lnTo>
                  <a:lnTo>
                    <a:pt x="199" y="194"/>
                  </a:lnTo>
                  <a:lnTo>
                    <a:pt x="184" y="194"/>
                  </a:lnTo>
                  <a:lnTo>
                    <a:pt x="179" y="192"/>
                  </a:lnTo>
                  <a:lnTo>
                    <a:pt x="174" y="189"/>
                  </a:lnTo>
                  <a:lnTo>
                    <a:pt x="169" y="186"/>
                  </a:lnTo>
                  <a:lnTo>
                    <a:pt x="164" y="184"/>
                  </a:lnTo>
                  <a:lnTo>
                    <a:pt x="160" y="176"/>
                  </a:lnTo>
                  <a:lnTo>
                    <a:pt x="157" y="170"/>
                  </a:lnTo>
                  <a:lnTo>
                    <a:pt x="154" y="176"/>
                  </a:lnTo>
                  <a:lnTo>
                    <a:pt x="149" y="178"/>
                  </a:lnTo>
                  <a:lnTo>
                    <a:pt x="142" y="181"/>
                  </a:lnTo>
                  <a:lnTo>
                    <a:pt x="137" y="181"/>
                  </a:lnTo>
                  <a:lnTo>
                    <a:pt x="132" y="181"/>
                  </a:lnTo>
                  <a:lnTo>
                    <a:pt x="127" y="178"/>
                  </a:lnTo>
                  <a:lnTo>
                    <a:pt x="119" y="178"/>
                  </a:lnTo>
                  <a:lnTo>
                    <a:pt x="112" y="176"/>
                  </a:lnTo>
                  <a:lnTo>
                    <a:pt x="107" y="176"/>
                  </a:lnTo>
                  <a:lnTo>
                    <a:pt x="97" y="170"/>
                  </a:lnTo>
                  <a:lnTo>
                    <a:pt x="87" y="165"/>
                  </a:lnTo>
                  <a:lnTo>
                    <a:pt x="85" y="160"/>
                  </a:lnTo>
                  <a:lnTo>
                    <a:pt x="79" y="154"/>
                  </a:lnTo>
                  <a:lnTo>
                    <a:pt x="79" y="149"/>
                  </a:lnTo>
                  <a:lnTo>
                    <a:pt x="77" y="144"/>
                  </a:lnTo>
                  <a:lnTo>
                    <a:pt x="75" y="136"/>
                  </a:lnTo>
                  <a:lnTo>
                    <a:pt x="77" y="130"/>
                  </a:lnTo>
                  <a:lnTo>
                    <a:pt x="72" y="136"/>
                  </a:lnTo>
                  <a:lnTo>
                    <a:pt x="64" y="136"/>
                  </a:lnTo>
                  <a:lnTo>
                    <a:pt x="60" y="133"/>
                  </a:lnTo>
                  <a:lnTo>
                    <a:pt x="45" y="125"/>
                  </a:lnTo>
                  <a:lnTo>
                    <a:pt x="40" y="122"/>
                  </a:lnTo>
                  <a:lnTo>
                    <a:pt x="37" y="117"/>
                  </a:lnTo>
                  <a:lnTo>
                    <a:pt x="35" y="112"/>
                  </a:lnTo>
                  <a:lnTo>
                    <a:pt x="33" y="106"/>
                  </a:lnTo>
                  <a:lnTo>
                    <a:pt x="27" y="96"/>
                  </a:lnTo>
                  <a:lnTo>
                    <a:pt x="25" y="90"/>
                  </a:lnTo>
                  <a:lnTo>
                    <a:pt x="22" y="97"/>
                  </a:lnTo>
                  <a:lnTo>
                    <a:pt x="13" y="91"/>
                  </a:lnTo>
                  <a:lnTo>
                    <a:pt x="6" y="79"/>
                  </a:lnTo>
                  <a:lnTo>
                    <a:pt x="7" y="65"/>
                  </a:lnTo>
                  <a:lnTo>
                    <a:pt x="0" y="51"/>
                  </a:lnTo>
                  <a:lnTo>
                    <a:pt x="22" y="32"/>
                  </a:lnTo>
                  <a:lnTo>
                    <a:pt x="25" y="26"/>
                  </a:lnTo>
                  <a:lnTo>
                    <a:pt x="27" y="21"/>
                  </a:lnTo>
                  <a:lnTo>
                    <a:pt x="33" y="18"/>
                  </a:lnTo>
                  <a:lnTo>
                    <a:pt x="37" y="13"/>
                  </a:lnTo>
                  <a:lnTo>
                    <a:pt x="40" y="8"/>
                  </a:lnTo>
                  <a:lnTo>
                    <a:pt x="45" y="5"/>
                  </a:lnTo>
                  <a:lnTo>
                    <a:pt x="49" y="2"/>
                  </a:lnTo>
                  <a:lnTo>
                    <a:pt x="55" y="0"/>
                  </a:lnTo>
                  <a:lnTo>
                    <a:pt x="57" y="5"/>
                  </a:lnTo>
                  <a:lnTo>
                    <a:pt x="55" y="10"/>
                  </a:lnTo>
                  <a:lnTo>
                    <a:pt x="49" y="18"/>
                  </a:lnTo>
                  <a:lnTo>
                    <a:pt x="48" y="24"/>
                  </a:lnTo>
                  <a:lnTo>
                    <a:pt x="45" y="29"/>
                  </a:lnTo>
                  <a:lnTo>
                    <a:pt x="49" y="32"/>
                  </a:lnTo>
                  <a:lnTo>
                    <a:pt x="55" y="37"/>
                  </a:lnTo>
                  <a:lnTo>
                    <a:pt x="55" y="42"/>
                  </a:lnTo>
                  <a:lnTo>
                    <a:pt x="60" y="40"/>
                  </a:lnTo>
                  <a:lnTo>
                    <a:pt x="63" y="34"/>
                  </a:lnTo>
                  <a:lnTo>
                    <a:pt x="63" y="40"/>
                  </a:lnTo>
                  <a:lnTo>
                    <a:pt x="63" y="45"/>
                  </a:lnTo>
                  <a:lnTo>
                    <a:pt x="63" y="50"/>
                  </a:lnTo>
                  <a:lnTo>
                    <a:pt x="64" y="56"/>
                  </a:lnTo>
                  <a:lnTo>
                    <a:pt x="70" y="53"/>
                  </a:lnTo>
                  <a:lnTo>
                    <a:pt x="79" y="56"/>
                  </a:lnTo>
                  <a:lnTo>
                    <a:pt x="87" y="56"/>
                  </a:lnTo>
                  <a:lnTo>
                    <a:pt x="92" y="56"/>
                  </a:lnTo>
                  <a:lnTo>
                    <a:pt x="97" y="53"/>
                  </a:lnTo>
                  <a:lnTo>
                    <a:pt x="102" y="50"/>
                  </a:lnTo>
                  <a:lnTo>
                    <a:pt x="107" y="48"/>
                  </a:lnTo>
                  <a:lnTo>
                    <a:pt x="112" y="50"/>
                  </a:lnTo>
                  <a:lnTo>
                    <a:pt x="117" y="53"/>
                  </a:lnTo>
                  <a:lnTo>
                    <a:pt x="119" y="58"/>
                  </a:lnTo>
                  <a:lnTo>
                    <a:pt x="112" y="64"/>
                  </a:lnTo>
                  <a:lnTo>
                    <a:pt x="107" y="66"/>
                  </a:lnTo>
                  <a:lnTo>
                    <a:pt x="102" y="69"/>
                  </a:lnTo>
                  <a:lnTo>
                    <a:pt x="107" y="74"/>
                  </a:lnTo>
                  <a:lnTo>
                    <a:pt x="112" y="77"/>
                  </a:lnTo>
                  <a:lnTo>
                    <a:pt x="117" y="80"/>
                  </a:lnTo>
                  <a:lnTo>
                    <a:pt x="122" y="80"/>
                  </a:lnTo>
                  <a:lnTo>
                    <a:pt x="127" y="80"/>
                  </a:lnTo>
                  <a:lnTo>
                    <a:pt x="132" y="72"/>
                  </a:lnTo>
                  <a:lnTo>
                    <a:pt x="137" y="66"/>
                  </a:lnTo>
                  <a:lnTo>
                    <a:pt x="145" y="72"/>
                  </a:lnTo>
                  <a:lnTo>
                    <a:pt x="145" y="77"/>
                  </a:lnTo>
                  <a:lnTo>
                    <a:pt x="142" y="82"/>
                  </a:lnTo>
                  <a:lnTo>
                    <a:pt x="137" y="85"/>
                  </a:lnTo>
                  <a:lnTo>
                    <a:pt x="137" y="90"/>
                  </a:lnTo>
                  <a:lnTo>
                    <a:pt x="134" y="96"/>
                  </a:lnTo>
                  <a:lnTo>
                    <a:pt x="139" y="101"/>
                  </a:lnTo>
                  <a:lnTo>
                    <a:pt x="145" y="101"/>
                  </a:lnTo>
                  <a:lnTo>
                    <a:pt x="149" y="101"/>
                  </a:lnTo>
                  <a:lnTo>
                    <a:pt x="157" y="98"/>
                  </a:lnTo>
                  <a:lnTo>
                    <a:pt x="160" y="93"/>
                  </a:lnTo>
                  <a:lnTo>
                    <a:pt x="161" y="85"/>
                  </a:lnTo>
                  <a:lnTo>
                    <a:pt x="164" y="80"/>
                  </a:lnTo>
                  <a:lnTo>
                    <a:pt x="169" y="80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4" y="96"/>
                  </a:lnTo>
                  <a:lnTo>
                    <a:pt x="172" y="101"/>
                  </a:lnTo>
                  <a:lnTo>
                    <a:pt x="169" y="106"/>
                  </a:lnTo>
                  <a:lnTo>
                    <a:pt x="167" y="112"/>
                  </a:lnTo>
                  <a:lnTo>
                    <a:pt x="175" y="107"/>
                  </a:lnTo>
                  <a:lnTo>
                    <a:pt x="183" y="111"/>
                  </a:lnTo>
                  <a:lnTo>
                    <a:pt x="188" y="109"/>
                  </a:lnTo>
                  <a:lnTo>
                    <a:pt x="199" y="114"/>
                  </a:lnTo>
                  <a:lnTo>
                    <a:pt x="202" y="109"/>
                  </a:lnTo>
                  <a:lnTo>
                    <a:pt x="202" y="104"/>
                  </a:lnTo>
                  <a:lnTo>
                    <a:pt x="204" y="98"/>
                  </a:lnTo>
                  <a:lnTo>
                    <a:pt x="209" y="98"/>
                  </a:lnTo>
                  <a:lnTo>
                    <a:pt x="214" y="96"/>
                  </a:lnTo>
                  <a:lnTo>
                    <a:pt x="221" y="93"/>
                  </a:lnTo>
                  <a:lnTo>
                    <a:pt x="227" y="96"/>
                  </a:lnTo>
                  <a:lnTo>
                    <a:pt x="231" y="96"/>
                  </a:lnTo>
                  <a:lnTo>
                    <a:pt x="236" y="96"/>
                  </a:lnTo>
                  <a:lnTo>
                    <a:pt x="242" y="98"/>
                  </a:lnTo>
                  <a:lnTo>
                    <a:pt x="246" y="98"/>
                  </a:lnTo>
                  <a:lnTo>
                    <a:pt x="251" y="98"/>
                  </a:lnTo>
                  <a:lnTo>
                    <a:pt x="257" y="96"/>
                  </a:lnTo>
                  <a:lnTo>
                    <a:pt x="261" y="93"/>
                  </a:lnTo>
                  <a:lnTo>
                    <a:pt x="266" y="90"/>
                  </a:lnTo>
                  <a:lnTo>
                    <a:pt x="273" y="90"/>
                  </a:lnTo>
                  <a:lnTo>
                    <a:pt x="279" y="88"/>
                  </a:lnTo>
                  <a:lnTo>
                    <a:pt x="284" y="88"/>
                  </a:lnTo>
                  <a:lnTo>
                    <a:pt x="288" y="90"/>
                  </a:lnTo>
                  <a:lnTo>
                    <a:pt x="294" y="93"/>
                  </a:lnTo>
                  <a:lnTo>
                    <a:pt x="299" y="93"/>
                  </a:lnTo>
                  <a:lnTo>
                    <a:pt x="306" y="85"/>
                  </a:lnTo>
                  <a:lnTo>
                    <a:pt x="311" y="80"/>
                  </a:lnTo>
                  <a:lnTo>
                    <a:pt x="321" y="80"/>
                  </a:lnTo>
                  <a:lnTo>
                    <a:pt x="326" y="80"/>
                  </a:lnTo>
                  <a:lnTo>
                    <a:pt x="331" y="80"/>
                  </a:lnTo>
                  <a:lnTo>
                    <a:pt x="336" y="74"/>
                  </a:lnTo>
                  <a:lnTo>
                    <a:pt x="326" y="69"/>
                  </a:lnTo>
                  <a:lnTo>
                    <a:pt x="321" y="66"/>
                  </a:lnTo>
                  <a:lnTo>
                    <a:pt x="316" y="66"/>
                  </a:lnTo>
                  <a:lnTo>
                    <a:pt x="316" y="61"/>
                  </a:lnTo>
                  <a:lnTo>
                    <a:pt x="313" y="56"/>
                  </a:lnTo>
                  <a:lnTo>
                    <a:pt x="318" y="50"/>
                  </a:lnTo>
                  <a:lnTo>
                    <a:pt x="324" y="50"/>
                  </a:lnTo>
                  <a:lnTo>
                    <a:pt x="328" y="48"/>
                  </a:lnTo>
                  <a:lnTo>
                    <a:pt x="336" y="48"/>
                  </a:lnTo>
                  <a:lnTo>
                    <a:pt x="341" y="56"/>
                  </a:lnTo>
                  <a:lnTo>
                    <a:pt x="341" y="61"/>
                  </a:lnTo>
                  <a:lnTo>
                    <a:pt x="341" y="66"/>
                  </a:lnTo>
                  <a:lnTo>
                    <a:pt x="346" y="66"/>
                  </a:lnTo>
                </a:path>
              </a:pathLst>
            </a:custGeom>
            <a:solidFill>
              <a:srgbClr val="F0FF9E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Oval 52"/>
            <p:cNvSpPr>
              <a:spLocks noChangeArrowheads="1"/>
            </p:cNvSpPr>
            <p:nvPr/>
          </p:nvSpPr>
          <p:spPr bwMode="auto">
            <a:xfrm>
              <a:off x="2784" y="14591"/>
              <a:ext cx="35" cy="58"/>
            </a:xfrm>
            <a:prstGeom prst="ellipse">
              <a:avLst/>
            </a:prstGeom>
            <a:solidFill>
              <a:srgbClr val="618FF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3129" y="13571"/>
              <a:ext cx="1486" cy="1471"/>
            </a:xfrm>
            <a:custGeom>
              <a:avLst/>
              <a:gdLst/>
              <a:ahLst/>
              <a:cxnLst>
                <a:cxn ang="0">
                  <a:pos x="114" y="23"/>
                </a:cxn>
                <a:cxn ang="0">
                  <a:pos x="214" y="42"/>
                </a:cxn>
                <a:cxn ang="0">
                  <a:pos x="323" y="42"/>
                </a:cxn>
                <a:cxn ang="0">
                  <a:pos x="497" y="47"/>
                </a:cxn>
                <a:cxn ang="0">
                  <a:pos x="639" y="33"/>
                </a:cxn>
                <a:cxn ang="0">
                  <a:pos x="757" y="0"/>
                </a:cxn>
                <a:cxn ang="0">
                  <a:pos x="744" y="146"/>
                </a:cxn>
                <a:cxn ang="0">
                  <a:pos x="689" y="177"/>
                </a:cxn>
                <a:cxn ang="0">
                  <a:pos x="606" y="712"/>
                </a:cxn>
                <a:cxn ang="0">
                  <a:pos x="522" y="750"/>
                </a:cxn>
                <a:cxn ang="0">
                  <a:pos x="399" y="759"/>
                </a:cxn>
                <a:cxn ang="0">
                  <a:pos x="273" y="745"/>
                </a:cxn>
                <a:cxn ang="0">
                  <a:pos x="169" y="722"/>
                </a:cxn>
                <a:cxn ang="0">
                  <a:pos x="71" y="146"/>
                </a:cxn>
                <a:cxn ang="0">
                  <a:pos x="8" y="135"/>
                </a:cxn>
                <a:cxn ang="0">
                  <a:pos x="0" y="0"/>
                </a:cxn>
                <a:cxn ang="0">
                  <a:pos x="114" y="23"/>
                </a:cxn>
              </a:cxnLst>
              <a:rect l="0" t="0" r="r" b="b"/>
              <a:pathLst>
                <a:path w="758" h="760">
                  <a:moveTo>
                    <a:pt x="114" y="23"/>
                  </a:moveTo>
                  <a:lnTo>
                    <a:pt x="214" y="42"/>
                  </a:lnTo>
                  <a:lnTo>
                    <a:pt x="323" y="42"/>
                  </a:lnTo>
                  <a:lnTo>
                    <a:pt x="497" y="47"/>
                  </a:lnTo>
                  <a:lnTo>
                    <a:pt x="639" y="33"/>
                  </a:lnTo>
                  <a:lnTo>
                    <a:pt x="757" y="0"/>
                  </a:lnTo>
                  <a:lnTo>
                    <a:pt x="744" y="146"/>
                  </a:lnTo>
                  <a:lnTo>
                    <a:pt x="689" y="177"/>
                  </a:lnTo>
                  <a:lnTo>
                    <a:pt x="606" y="712"/>
                  </a:lnTo>
                  <a:lnTo>
                    <a:pt x="522" y="750"/>
                  </a:lnTo>
                  <a:lnTo>
                    <a:pt x="399" y="759"/>
                  </a:lnTo>
                  <a:lnTo>
                    <a:pt x="273" y="745"/>
                  </a:lnTo>
                  <a:lnTo>
                    <a:pt x="169" y="722"/>
                  </a:lnTo>
                  <a:lnTo>
                    <a:pt x="71" y="146"/>
                  </a:lnTo>
                  <a:lnTo>
                    <a:pt x="8" y="135"/>
                  </a:lnTo>
                  <a:lnTo>
                    <a:pt x="0" y="0"/>
                  </a:lnTo>
                  <a:lnTo>
                    <a:pt x="114" y="23"/>
                  </a:lnTo>
                </a:path>
              </a:pathLst>
            </a:custGeom>
            <a:gradFill rotWithShape="0">
              <a:gsLst>
                <a:gs pos="0">
                  <a:srgbClr val="A8350A">
                    <a:gamma/>
                    <a:shade val="80000"/>
                    <a:invGamma/>
                  </a:srgbClr>
                </a:gs>
                <a:gs pos="50000">
                  <a:srgbClr val="A8350A"/>
                </a:gs>
                <a:gs pos="100000">
                  <a:srgbClr val="A8350A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12700" cap="rnd">
              <a:solidFill>
                <a:srgbClr val="4C2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2980" y="14837"/>
              <a:ext cx="1032" cy="403"/>
            </a:xfrm>
            <a:custGeom>
              <a:avLst/>
              <a:gdLst/>
              <a:ahLst/>
              <a:cxnLst>
                <a:cxn ang="0">
                  <a:pos x="76" y="111"/>
                </a:cxn>
                <a:cxn ang="0">
                  <a:pos x="0" y="91"/>
                </a:cxn>
                <a:cxn ang="0">
                  <a:pos x="18" y="116"/>
                </a:cxn>
                <a:cxn ang="0">
                  <a:pos x="46" y="130"/>
                </a:cxn>
                <a:cxn ang="0">
                  <a:pos x="76" y="133"/>
                </a:cxn>
                <a:cxn ang="0">
                  <a:pos x="88" y="145"/>
                </a:cxn>
                <a:cxn ang="0">
                  <a:pos x="99" y="168"/>
                </a:cxn>
                <a:cxn ang="0">
                  <a:pos x="134" y="179"/>
                </a:cxn>
                <a:cxn ang="0">
                  <a:pos x="161" y="179"/>
                </a:cxn>
                <a:cxn ang="0">
                  <a:pos x="185" y="202"/>
                </a:cxn>
                <a:cxn ang="0">
                  <a:pos x="211" y="205"/>
                </a:cxn>
                <a:cxn ang="0">
                  <a:pos x="249" y="198"/>
                </a:cxn>
                <a:cxn ang="0">
                  <a:pos x="270" y="205"/>
                </a:cxn>
                <a:cxn ang="0">
                  <a:pos x="308" y="207"/>
                </a:cxn>
                <a:cxn ang="0">
                  <a:pos x="331" y="196"/>
                </a:cxn>
                <a:cxn ang="0">
                  <a:pos x="349" y="190"/>
                </a:cxn>
                <a:cxn ang="0">
                  <a:pos x="375" y="190"/>
                </a:cxn>
                <a:cxn ang="0">
                  <a:pos x="411" y="181"/>
                </a:cxn>
                <a:cxn ang="0">
                  <a:pos x="431" y="159"/>
                </a:cxn>
                <a:cxn ang="0">
                  <a:pos x="440" y="145"/>
                </a:cxn>
                <a:cxn ang="0">
                  <a:pos x="478" y="130"/>
                </a:cxn>
                <a:cxn ang="0">
                  <a:pos x="493" y="102"/>
                </a:cxn>
                <a:cxn ang="0">
                  <a:pos x="518" y="84"/>
                </a:cxn>
                <a:cxn ang="0">
                  <a:pos x="495" y="28"/>
                </a:cxn>
                <a:cxn ang="0">
                  <a:pos x="478" y="9"/>
                </a:cxn>
                <a:cxn ang="0">
                  <a:pos x="458" y="5"/>
                </a:cxn>
                <a:cxn ang="0">
                  <a:pos x="472" y="31"/>
                </a:cxn>
                <a:cxn ang="0">
                  <a:pos x="455" y="43"/>
                </a:cxn>
                <a:cxn ang="0">
                  <a:pos x="451" y="53"/>
                </a:cxn>
                <a:cxn ang="0">
                  <a:pos x="423" y="60"/>
                </a:cxn>
                <a:cxn ang="0">
                  <a:pos x="398" y="51"/>
                </a:cxn>
                <a:cxn ang="0">
                  <a:pos x="393" y="68"/>
                </a:cxn>
                <a:cxn ang="0">
                  <a:pos x="393" y="82"/>
                </a:cxn>
                <a:cxn ang="0">
                  <a:pos x="370" y="77"/>
                </a:cxn>
                <a:cxn ang="0">
                  <a:pos x="358" y="87"/>
                </a:cxn>
                <a:cxn ang="0">
                  <a:pos x="361" y="108"/>
                </a:cxn>
                <a:cxn ang="0">
                  <a:pos x="337" y="99"/>
                </a:cxn>
                <a:cxn ang="0">
                  <a:pos x="319" y="87"/>
                </a:cxn>
                <a:cxn ang="0">
                  <a:pos x="326" y="113"/>
                </a:cxn>
                <a:cxn ang="0">
                  <a:pos x="303" y="116"/>
                </a:cxn>
                <a:cxn ang="0">
                  <a:pos x="284" y="105"/>
                </a:cxn>
                <a:cxn ang="0">
                  <a:pos x="258" y="102"/>
                </a:cxn>
                <a:cxn ang="0">
                  <a:pos x="234" y="105"/>
                </a:cxn>
                <a:cxn ang="0">
                  <a:pos x="211" y="96"/>
                </a:cxn>
                <a:cxn ang="0">
                  <a:pos x="185" y="96"/>
                </a:cxn>
                <a:cxn ang="0">
                  <a:pos x="158" y="85"/>
                </a:cxn>
                <a:cxn ang="0">
                  <a:pos x="129" y="79"/>
                </a:cxn>
                <a:cxn ang="0">
                  <a:pos x="152" y="65"/>
                </a:cxn>
                <a:cxn ang="0">
                  <a:pos x="138" y="51"/>
                </a:cxn>
                <a:cxn ang="0">
                  <a:pos x="123" y="70"/>
                </a:cxn>
              </a:cxnLst>
              <a:rect l="0" t="0" r="r" b="b"/>
              <a:pathLst>
                <a:path w="526" h="208">
                  <a:moveTo>
                    <a:pt x="123" y="74"/>
                  </a:moveTo>
                  <a:lnTo>
                    <a:pt x="90" y="68"/>
                  </a:lnTo>
                  <a:lnTo>
                    <a:pt x="73" y="96"/>
                  </a:lnTo>
                  <a:lnTo>
                    <a:pt x="76" y="111"/>
                  </a:lnTo>
                  <a:lnTo>
                    <a:pt x="44" y="113"/>
                  </a:lnTo>
                  <a:lnTo>
                    <a:pt x="11" y="94"/>
                  </a:lnTo>
                  <a:lnTo>
                    <a:pt x="2" y="85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6" y="102"/>
                  </a:lnTo>
                  <a:lnTo>
                    <a:pt x="9" y="108"/>
                  </a:lnTo>
                  <a:lnTo>
                    <a:pt x="18" y="116"/>
                  </a:lnTo>
                  <a:lnTo>
                    <a:pt x="23" y="122"/>
                  </a:lnTo>
                  <a:lnTo>
                    <a:pt x="29" y="125"/>
                  </a:lnTo>
                  <a:lnTo>
                    <a:pt x="41" y="130"/>
                  </a:lnTo>
                  <a:lnTo>
                    <a:pt x="46" y="130"/>
                  </a:lnTo>
                  <a:lnTo>
                    <a:pt x="53" y="133"/>
                  </a:lnTo>
                  <a:lnTo>
                    <a:pt x="62" y="133"/>
                  </a:lnTo>
                  <a:lnTo>
                    <a:pt x="67" y="133"/>
                  </a:lnTo>
                  <a:lnTo>
                    <a:pt x="76" y="133"/>
                  </a:lnTo>
                  <a:lnTo>
                    <a:pt x="81" y="130"/>
                  </a:lnTo>
                  <a:lnTo>
                    <a:pt x="88" y="130"/>
                  </a:lnTo>
                  <a:lnTo>
                    <a:pt x="88" y="137"/>
                  </a:lnTo>
                  <a:lnTo>
                    <a:pt x="88" y="145"/>
                  </a:lnTo>
                  <a:lnTo>
                    <a:pt x="88" y="150"/>
                  </a:lnTo>
                  <a:lnTo>
                    <a:pt x="90" y="159"/>
                  </a:lnTo>
                  <a:lnTo>
                    <a:pt x="97" y="162"/>
                  </a:lnTo>
                  <a:lnTo>
                    <a:pt x="99" y="168"/>
                  </a:lnTo>
                  <a:lnTo>
                    <a:pt x="111" y="173"/>
                  </a:lnTo>
                  <a:lnTo>
                    <a:pt x="117" y="176"/>
                  </a:lnTo>
                  <a:lnTo>
                    <a:pt x="123" y="179"/>
                  </a:lnTo>
                  <a:lnTo>
                    <a:pt x="134" y="179"/>
                  </a:lnTo>
                  <a:lnTo>
                    <a:pt x="141" y="179"/>
                  </a:lnTo>
                  <a:lnTo>
                    <a:pt x="146" y="179"/>
                  </a:lnTo>
                  <a:lnTo>
                    <a:pt x="155" y="179"/>
                  </a:lnTo>
                  <a:lnTo>
                    <a:pt x="161" y="179"/>
                  </a:lnTo>
                  <a:lnTo>
                    <a:pt x="164" y="185"/>
                  </a:lnTo>
                  <a:lnTo>
                    <a:pt x="167" y="190"/>
                  </a:lnTo>
                  <a:lnTo>
                    <a:pt x="173" y="193"/>
                  </a:lnTo>
                  <a:lnTo>
                    <a:pt x="185" y="202"/>
                  </a:lnTo>
                  <a:lnTo>
                    <a:pt x="194" y="202"/>
                  </a:lnTo>
                  <a:lnTo>
                    <a:pt x="199" y="205"/>
                  </a:lnTo>
                  <a:lnTo>
                    <a:pt x="205" y="205"/>
                  </a:lnTo>
                  <a:lnTo>
                    <a:pt x="211" y="205"/>
                  </a:lnTo>
                  <a:lnTo>
                    <a:pt x="217" y="205"/>
                  </a:lnTo>
                  <a:lnTo>
                    <a:pt x="238" y="205"/>
                  </a:lnTo>
                  <a:lnTo>
                    <a:pt x="243" y="202"/>
                  </a:lnTo>
                  <a:lnTo>
                    <a:pt x="249" y="198"/>
                  </a:lnTo>
                  <a:lnTo>
                    <a:pt x="252" y="193"/>
                  </a:lnTo>
                  <a:lnTo>
                    <a:pt x="258" y="196"/>
                  </a:lnTo>
                  <a:lnTo>
                    <a:pt x="264" y="202"/>
                  </a:lnTo>
                  <a:lnTo>
                    <a:pt x="270" y="205"/>
                  </a:lnTo>
                  <a:lnTo>
                    <a:pt x="278" y="207"/>
                  </a:lnTo>
                  <a:lnTo>
                    <a:pt x="284" y="207"/>
                  </a:lnTo>
                  <a:lnTo>
                    <a:pt x="291" y="207"/>
                  </a:lnTo>
                  <a:lnTo>
                    <a:pt x="308" y="207"/>
                  </a:lnTo>
                  <a:lnTo>
                    <a:pt x="314" y="205"/>
                  </a:lnTo>
                  <a:lnTo>
                    <a:pt x="319" y="202"/>
                  </a:lnTo>
                  <a:lnTo>
                    <a:pt x="326" y="198"/>
                  </a:lnTo>
                  <a:lnTo>
                    <a:pt x="331" y="196"/>
                  </a:lnTo>
                  <a:lnTo>
                    <a:pt x="337" y="188"/>
                  </a:lnTo>
                  <a:lnTo>
                    <a:pt x="340" y="181"/>
                  </a:lnTo>
                  <a:lnTo>
                    <a:pt x="343" y="188"/>
                  </a:lnTo>
                  <a:lnTo>
                    <a:pt x="349" y="190"/>
                  </a:lnTo>
                  <a:lnTo>
                    <a:pt x="358" y="193"/>
                  </a:lnTo>
                  <a:lnTo>
                    <a:pt x="363" y="193"/>
                  </a:lnTo>
                  <a:lnTo>
                    <a:pt x="370" y="193"/>
                  </a:lnTo>
                  <a:lnTo>
                    <a:pt x="375" y="190"/>
                  </a:lnTo>
                  <a:lnTo>
                    <a:pt x="384" y="190"/>
                  </a:lnTo>
                  <a:lnTo>
                    <a:pt x="393" y="188"/>
                  </a:lnTo>
                  <a:lnTo>
                    <a:pt x="398" y="188"/>
                  </a:lnTo>
                  <a:lnTo>
                    <a:pt x="411" y="181"/>
                  </a:lnTo>
                  <a:lnTo>
                    <a:pt x="423" y="176"/>
                  </a:lnTo>
                  <a:lnTo>
                    <a:pt x="425" y="171"/>
                  </a:lnTo>
                  <a:lnTo>
                    <a:pt x="431" y="164"/>
                  </a:lnTo>
                  <a:lnTo>
                    <a:pt x="431" y="159"/>
                  </a:lnTo>
                  <a:lnTo>
                    <a:pt x="434" y="154"/>
                  </a:lnTo>
                  <a:lnTo>
                    <a:pt x="437" y="145"/>
                  </a:lnTo>
                  <a:lnTo>
                    <a:pt x="434" y="139"/>
                  </a:lnTo>
                  <a:lnTo>
                    <a:pt x="440" y="145"/>
                  </a:lnTo>
                  <a:lnTo>
                    <a:pt x="449" y="145"/>
                  </a:lnTo>
                  <a:lnTo>
                    <a:pt x="455" y="142"/>
                  </a:lnTo>
                  <a:lnTo>
                    <a:pt x="472" y="133"/>
                  </a:lnTo>
                  <a:lnTo>
                    <a:pt x="478" y="130"/>
                  </a:lnTo>
                  <a:lnTo>
                    <a:pt x="481" y="125"/>
                  </a:lnTo>
                  <a:lnTo>
                    <a:pt x="484" y="120"/>
                  </a:lnTo>
                  <a:lnTo>
                    <a:pt x="486" y="113"/>
                  </a:lnTo>
                  <a:lnTo>
                    <a:pt x="493" y="102"/>
                  </a:lnTo>
                  <a:lnTo>
                    <a:pt x="495" y="96"/>
                  </a:lnTo>
                  <a:lnTo>
                    <a:pt x="499" y="104"/>
                  </a:lnTo>
                  <a:lnTo>
                    <a:pt x="510" y="97"/>
                  </a:lnTo>
                  <a:lnTo>
                    <a:pt x="518" y="84"/>
                  </a:lnTo>
                  <a:lnTo>
                    <a:pt x="516" y="69"/>
                  </a:lnTo>
                  <a:lnTo>
                    <a:pt x="525" y="54"/>
                  </a:lnTo>
                  <a:lnTo>
                    <a:pt x="499" y="34"/>
                  </a:lnTo>
                  <a:lnTo>
                    <a:pt x="495" y="28"/>
                  </a:lnTo>
                  <a:lnTo>
                    <a:pt x="493" y="22"/>
                  </a:lnTo>
                  <a:lnTo>
                    <a:pt x="486" y="19"/>
                  </a:lnTo>
                  <a:lnTo>
                    <a:pt x="481" y="14"/>
                  </a:lnTo>
                  <a:lnTo>
                    <a:pt x="478" y="9"/>
                  </a:lnTo>
                  <a:lnTo>
                    <a:pt x="472" y="5"/>
                  </a:lnTo>
                  <a:lnTo>
                    <a:pt x="467" y="2"/>
                  </a:lnTo>
                  <a:lnTo>
                    <a:pt x="460" y="0"/>
                  </a:lnTo>
                  <a:lnTo>
                    <a:pt x="458" y="5"/>
                  </a:lnTo>
                  <a:lnTo>
                    <a:pt x="460" y="11"/>
                  </a:lnTo>
                  <a:lnTo>
                    <a:pt x="467" y="19"/>
                  </a:lnTo>
                  <a:lnTo>
                    <a:pt x="469" y="26"/>
                  </a:lnTo>
                  <a:lnTo>
                    <a:pt x="472" y="31"/>
                  </a:lnTo>
                  <a:lnTo>
                    <a:pt x="467" y="34"/>
                  </a:lnTo>
                  <a:lnTo>
                    <a:pt x="460" y="39"/>
                  </a:lnTo>
                  <a:lnTo>
                    <a:pt x="460" y="45"/>
                  </a:lnTo>
                  <a:lnTo>
                    <a:pt x="455" y="43"/>
                  </a:lnTo>
                  <a:lnTo>
                    <a:pt x="451" y="36"/>
                  </a:lnTo>
                  <a:lnTo>
                    <a:pt x="451" y="43"/>
                  </a:lnTo>
                  <a:lnTo>
                    <a:pt x="451" y="48"/>
                  </a:lnTo>
                  <a:lnTo>
                    <a:pt x="451" y="53"/>
                  </a:lnTo>
                  <a:lnTo>
                    <a:pt x="449" y="60"/>
                  </a:lnTo>
                  <a:lnTo>
                    <a:pt x="442" y="57"/>
                  </a:lnTo>
                  <a:lnTo>
                    <a:pt x="431" y="60"/>
                  </a:lnTo>
                  <a:lnTo>
                    <a:pt x="423" y="60"/>
                  </a:lnTo>
                  <a:lnTo>
                    <a:pt x="416" y="60"/>
                  </a:lnTo>
                  <a:lnTo>
                    <a:pt x="411" y="57"/>
                  </a:lnTo>
                  <a:lnTo>
                    <a:pt x="405" y="53"/>
                  </a:lnTo>
                  <a:lnTo>
                    <a:pt x="398" y="51"/>
                  </a:lnTo>
                  <a:lnTo>
                    <a:pt x="393" y="53"/>
                  </a:lnTo>
                  <a:lnTo>
                    <a:pt x="387" y="57"/>
                  </a:lnTo>
                  <a:lnTo>
                    <a:pt x="384" y="62"/>
                  </a:lnTo>
                  <a:lnTo>
                    <a:pt x="393" y="68"/>
                  </a:lnTo>
                  <a:lnTo>
                    <a:pt x="398" y="70"/>
                  </a:lnTo>
                  <a:lnTo>
                    <a:pt x="405" y="74"/>
                  </a:lnTo>
                  <a:lnTo>
                    <a:pt x="398" y="79"/>
                  </a:lnTo>
                  <a:lnTo>
                    <a:pt x="393" y="82"/>
                  </a:lnTo>
                  <a:lnTo>
                    <a:pt x="387" y="85"/>
                  </a:lnTo>
                  <a:lnTo>
                    <a:pt x="381" y="85"/>
                  </a:lnTo>
                  <a:lnTo>
                    <a:pt x="375" y="85"/>
                  </a:lnTo>
                  <a:lnTo>
                    <a:pt x="370" y="77"/>
                  </a:lnTo>
                  <a:lnTo>
                    <a:pt x="363" y="70"/>
                  </a:lnTo>
                  <a:lnTo>
                    <a:pt x="354" y="77"/>
                  </a:lnTo>
                  <a:lnTo>
                    <a:pt x="354" y="82"/>
                  </a:lnTo>
                  <a:lnTo>
                    <a:pt x="358" y="87"/>
                  </a:lnTo>
                  <a:lnTo>
                    <a:pt x="363" y="91"/>
                  </a:lnTo>
                  <a:lnTo>
                    <a:pt x="363" y="96"/>
                  </a:lnTo>
                  <a:lnTo>
                    <a:pt x="367" y="102"/>
                  </a:lnTo>
                  <a:lnTo>
                    <a:pt x="361" y="108"/>
                  </a:lnTo>
                  <a:lnTo>
                    <a:pt x="354" y="108"/>
                  </a:lnTo>
                  <a:lnTo>
                    <a:pt x="349" y="108"/>
                  </a:lnTo>
                  <a:lnTo>
                    <a:pt x="340" y="105"/>
                  </a:lnTo>
                  <a:lnTo>
                    <a:pt x="337" y="99"/>
                  </a:lnTo>
                  <a:lnTo>
                    <a:pt x="335" y="91"/>
                  </a:lnTo>
                  <a:lnTo>
                    <a:pt x="331" y="85"/>
                  </a:lnTo>
                  <a:lnTo>
                    <a:pt x="326" y="85"/>
                  </a:lnTo>
                  <a:lnTo>
                    <a:pt x="319" y="87"/>
                  </a:lnTo>
                  <a:lnTo>
                    <a:pt x="319" y="94"/>
                  </a:lnTo>
                  <a:lnTo>
                    <a:pt x="319" y="102"/>
                  </a:lnTo>
                  <a:lnTo>
                    <a:pt x="322" y="108"/>
                  </a:lnTo>
                  <a:lnTo>
                    <a:pt x="326" y="113"/>
                  </a:lnTo>
                  <a:lnTo>
                    <a:pt x="328" y="120"/>
                  </a:lnTo>
                  <a:lnTo>
                    <a:pt x="318" y="114"/>
                  </a:lnTo>
                  <a:lnTo>
                    <a:pt x="309" y="118"/>
                  </a:lnTo>
                  <a:lnTo>
                    <a:pt x="303" y="116"/>
                  </a:lnTo>
                  <a:lnTo>
                    <a:pt x="291" y="122"/>
                  </a:lnTo>
                  <a:lnTo>
                    <a:pt x="287" y="116"/>
                  </a:lnTo>
                  <a:lnTo>
                    <a:pt x="287" y="111"/>
                  </a:lnTo>
                  <a:lnTo>
                    <a:pt x="284" y="105"/>
                  </a:lnTo>
                  <a:lnTo>
                    <a:pt x="278" y="105"/>
                  </a:lnTo>
                  <a:lnTo>
                    <a:pt x="273" y="102"/>
                  </a:lnTo>
                  <a:lnTo>
                    <a:pt x="264" y="99"/>
                  </a:lnTo>
                  <a:lnTo>
                    <a:pt x="258" y="102"/>
                  </a:lnTo>
                  <a:lnTo>
                    <a:pt x="252" y="102"/>
                  </a:lnTo>
                  <a:lnTo>
                    <a:pt x="247" y="102"/>
                  </a:lnTo>
                  <a:lnTo>
                    <a:pt x="240" y="105"/>
                  </a:lnTo>
                  <a:lnTo>
                    <a:pt x="234" y="105"/>
                  </a:lnTo>
                  <a:lnTo>
                    <a:pt x="229" y="105"/>
                  </a:lnTo>
                  <a:lnTo>
                    <a:pt x="222" y="102"/>
                  </a:lnTo>
                  <a:lnTo>
                    <a:pt x="217" y="99"/>
                  </a:lnTo>
                  <a:lnTo>
                    <a:pt x="211" y="96"/>
                  </a:lnTo>
                  <a:lnTo>
                    <a:pt x="203" y="96"/>
                  </a:lnTo>
                  <a:lnTo>
                    <a:pt x="196" y="94"/>
                  </a:lnTo>
                  <a:lnTo>
                    <a:pt x="190" y="94"/>
                  </a:lnTo>
                  <a:lnTo>
                    <a:pt x="185" y="96"/>
                  </a:lnTo>
                  <a:lnTo>
                    <a:pt x="178" y="99"/>
                  </a:lnTo>
                  <a:lnTo>
                    <a:pt x="173" y="99"/>
                  </a:lnTo>
                  <a:lnTo>
                    <a:pt x="164" y="91"/>
                  </a:lnTo>
                  <a:lnTo>
                    <a:pt x="158" y="85"/>
                  </a:lnTo>
                  <a:lnTo>
                    <a:pt x="146" y="85"/>
                  </a:lnTo>
                  <a:lnTo>
                    <a:pt x="141" y="85"/>
                  </a:lnTo>
                  <a:lnTo>
                    <a:pt x="134" y="85"/>
                  </a:lnTo>
                  <a:lnTo>
                    <a:pt x="129" y="79"/>
                  </a:lnTo>
                  <a:lnTo>
                    <a:pt x="141" y="74"/>
                  </a:lnTo>
                  <a:lnTo>
                    <a:pt x="146" y="70"/>
                  </a:lnTo>
                  <a:lnTo>
                    <a:pt x="152" y="70"/>
                  </a:lnTo>
                  <a:lnTo>
                    <a:pt x="152" y="65"/>
                  </a:lnTo>
                  <a:lnTo>
                    <a:pt x="155" y="60"/>
                  </a:lnTo>
                  <a:lnTo>
                    <a:pt x="150" y="53"/>
                  </a:lnTo>
                  <a:lnTo>
                    <a:pt x="143" y="53"/>
                  </a:lnTo>
                  <a:lnTo>
                    <a:pt x="138" y="51"/>
                  </a:lnTo>
                  <a:lnTo>
                    <a:pt x="129" y="51"/>
                  </a:lnTo>
                  <a:lnTo>
                    <a:pt x="123" y="60"/>
                  </a:lnTo>
                  <a:lnTo>
                    <a:pt x="123" y="65"/>
                  </a:lnTo>
                  <a:lnTo>
                    <a:pt x="123" y="70"/>
                  </a:lnTo>
                  <a:lnTo>
                    <a:pt x="117" y="70"/>
                  </a:lnTo>
                </a:path>
              </a:pathLst>
            </a:custGeom>
            <a:solidFill>
              <a:srgbClr val="F0FF9E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Oval 49"/>
            <p:cNvSpPr>
              <a:spLocks noChangeArrowheads="1"/>
            </p:cNvSpPr>
            <p:nvPr/>
          </p:nvSpPr>
          <p:spPr bwMode="auto">
            <a:xfrm>
              <a:off x="3878" y="14905"/>
              <a:ext cx="47" cy="66"/>
            </a:xfrm>
            <a:prstGeom prst="ellipse">
              <a:avLst/>
            </a:prstGeom>
            <a:solidFill>
              <a:srgbClr val="618FF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4333" y="14700"/>
              <a:ext cx="1031" cy="402"/>
            </a:xfrm>
            <a:custGeom>
              <a:avLst/>
              <a:gdLst/>
              <a:ahLst/>
              <a:cxnLst>
                <a:cxn ang="0">
                  <a:pos x="76" y="111"/>
                </a:cxn>
                <a:cxn ang="0">
                  <a:pos x="0" y="91"/>
                </a:cxn>
                <a:cxn ang="0">
                  <a:pos x="18" y="116"/>
                </a:cxn>
                <a:cxn ang="0">
                  <a:pos x="46" y="130"/>
                </a:cxn>
                <a:cxn ang="0">
                  <a:pos x="76" y="133"/>
                </a:cxn>
                <a:cxn ang="0">
                  <a:pos x="88" y="145"/>
                </a:cxn>
                <a:cxn ang="0">
                  <a:pos x="99" y="168"/>
                </a:cxn>
                <a:cxn ang="0">
                  <a:pos x="134" y="179"/>
                </a:cxn>
                <a:cxn ang="0">
                  <a:pos x="161" y="179"/>
                </a:cxn>
                <a:cxn ang="0">
                  <a:pos x="185" y="202"/>
                </a:cxn>
                <a:cxn ang="0">
                  <a:pos x="211" y="205"/>
                </a:cxn>
                <a:cxn ang="0">
                  <a:pos x="249" y="198"/>
                </a:cxn>
                <a:cxn ang="0">
                  <a:pos x="270" y="205"/>
                </a:cxn>
                <a:cxn ang="0">
                  <a:pos x="308" y="207"/>
                </a:cxn>
                <a:cxn ang="0">
                  <a:pos x="331" y="196"/>
                </a:cxn>
                <a:cxn ang="0">
                  <a:pos x="349" y="190"/>
                </a:cxn>
                <a:cxn ang="0">
                  <a:pos x="375" y="190"/>
                </a:cxn>
                <a:cxn ang="0">
                  <a:pos x="411" y="181"/>
                </a:cxn>
                <a:cxn ang="0">
                  <a:pos x="431" y="159"/>
                </a:cxn>
                <a:cxn ang="0">
                  <a:pos x="440" y="145"/>
                </a:cxn>
                <a:cxn ang="0">
                  <a:pos x="478" y="130"/>
                </a:cxn>
                <a:cxn ang="0">
                  <a:pos x="493" y="102"/>
                </a:cxn>
                <a:cxn ang="0">
                  <a:pos x="518" y="84"/>
                </a:cxn>
                <a:cxn ang="0">
                  <a:pos x="495" y="28"/>
                </a:cxn>
                <a:cxn ang="0">
                  <a:pos x="478" y="9"/>
                </a:cxn>
                <a:cxn ang="0">
                  <a:pos x="458" y="5"/>
                </a:cxn>
                <a:cxn ang="0">
                  <a:pos x="472" y="31"/>
                </a:cxn>
                <a:cxn ang="0">
                  <a:pos x="455" y="43"/>
                </a:cxn>
                <a:cxn ang="0">
                  <a:pos x="451" y="53"/>
                </a:cxn>
                <a:cxn ang="0">
                  <a:pos x="423" y="60"/>
                </a:cxn>
                <a:cxn ang="0">
                  <a:pos x="398" y="51"/>
                </a:cxn>
                <a:cxn ang="0">
                  <a:pos x="393" y="68"/>
                </a:cxn>
                <a:cxn ang="0">
                  <a:pos x="393" y="82"/>
                </a:cxn>
                <a:cxn ang="0">
                  <a:pos x="370" y="77"/>
                </a:cxn>
                <a:cxn ang="0">
                  <a:pos x="358" y="87"/>
                </a:cxn>
                <a:cxn ang="0">
                  <a:pos x="361" y="108"/>
                </a:cxn>
                <a:cxn ang="0">
                  <a:pos x="337" y="99"/>
                </a:cxn>
                <a:cxn ang="0">
                  <a:pos x="319" y="87"/>
                </a:cxn>
                <a:cxn ang="0">
                  <a:pos x="326" y="113"/>
                </a:cxn>
                <a:cxn ang="0">
                  <a:pos x="303" y="116"/>
                </a:cxn>
                <a:cxn ang="0">
                  <a:pos x="284" y="105"/>
                </a:cxn>
                <a:cxn ang="0">
                  <a:pos x="258" y="102"/>
                </a:cxn>
                <a:cxn ang="0">
                  <a:pos x="234" y="105"/>
                </a:cxn>
                <a:cxn ang="0">
                  <a:pos x="211" y="96"/>
                </a:cxn>
                <a:cxn ang="0">
                  <a:pos x="185" y="96"/>
                </a:cxn>
                <a:cxn ang="0">
                  <a:pos x="158" y="85"/>
                </a:cxn>
                <a:cxn ang="0">
                  <a:pos x="129" y="79"/>
                </a:cxn>
                <a:cxn ang="0">
                  <a:pos x="152" y="65"/>
                </a:cxn>
                <a:cxn ang="0">
                  <a:pos x="138" y="51"/>
                </a:cxn>
                <a:cxn ang="0">
                  <a:pos x="123" y="70"/>
                </a:cxn>
              </a:cxnLst>
              <a:rect l="0" t="0" r="r" b="b"/>
              <a:pathLst>
                <a:path w="526" h="208">
                  <a:moveTo>
                    <a:pt x="123" y="74"/>
                  </a:moveTo>
                  <a:lnTo>
                    <a:pt x="90" y="68"/>
                  </a:lnTo>
                  <a:lnTo>
                    <a:pt x="73" y="96"/>
                  </a:lnTo>
                  <a:lnTo>
                    <a:pt x="76" y="111"/>
                  </a:lnTo>
                  <a:lnTo>
                    <a:pt x="44" y="113"/>
                  </a:lnTo>
                  <a:lnTo>
                    <a:pt x="11" y="94"/>
                  </a:lnTo>
                  <a:lnTo>
                    <a:pt x="2" y="85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6" y="102"/>
                  </a:lnTo>
                  <a:lnTo>
                    <a:pt x="9" y="108"/>
                  </a:lnTo>
                  <a:lnTo>
                    <a:pt x="18" y="116"/>
                  </a:lnTo>
                  <a:lnTo>
                    <a:pt x="23" y="122"/>
                  </a:lnTo>
                  <a:lnTo>
                    <a:pt x="29" y="125"/>
                  </a:lnTo>
                  <a:lnTo>
                    <a:pt x="41" y="130"/>
                  </a:lnTo>
                  <a:lnTo>
                    <a:pt x="46" y="130"/>
                  </a:lnTo>
                  <a:lnTo>
                    <a:pt x="53" y="133"/>
                  </a:lnTo>
                  <a:lnTo>
                    <a:pt x="62" y="133"/>
                  </a:lnTo>
                  <a:lnTo>
                    <a:pt x="67" y="133"/>
                  </a:lnTo>
                  <a:lnTo>
                    <a:pt x="76" y="133"/>
                  </a:lnTo>
                  <a:lnTo>
                    <a:pt x="81" y="130"/>
                  </a:lnTo>
                  <a:lnTo>
                    <a:pt x="88" y="130"/>
                  </a:lnTo>
                  <a:lnTo>
                    <a:pt x="88" y="137"/>
                  </a:lnTo>
                  <a:lnTo>
                    <a:pt x="88" y="145"/>
                  </a:lnTo>
                  <a:lnTo>
                    <a:pt x="88" y="150"/>
                  </a:lnTo>
                  <a:lnTo>
                    <a:pt x="90" y="159"/>
                  </a:lnTo>
                  <a:lnTo>
                    <a:pt x="97" y="162"/>
                  </a:lnTo>
                  <a:lnTo>
                    <a:pt x="99" y="168"/>
                  </a:lnTo>
                  <a:lnTo>
                    <a:pt x="111" y="173"/>
                  </a:lnTo>
                  <a:lnTo>
                    <a:pt x="117" y="176"/>
                  </a:lnTo>
                  <a:lnTo>
                    <a:pt x="123" y="179"/>
                  </a:lnTo>
                  <a:lnTo>
                    <a:pt x="134" y="179"/>
                  </a:lnTo>
                  <a:lnTo>
                    <a:pt x="141" y="179"/>
                  </a:lnTo>
                  <a:lnTo>
                    <a:pt x="146" y="179"/>
                  </a:lnTo>
                  <a:lnTo>
                    <a:pt x="155" y="179"/>
                  </a:lnTo>
                  <a:lnTo>
                    <a:pt x="161" y="179"/>
                  </a:lnTo>
                  <a:lnTo>
                    <a:pt x="164" y="185"/>
                  </a:lnTo>
                  <a:lnTo>
                    <a:pt x="167" y="190"/>
                  </a:lnTo>
                  <a:lnTo>
                    <a:pt x="173" y="193"/>
                  </a:lnTo>
                  <a:lnTo>
                    <a:pt x="185" y="202"/>
                  </a:lnTo>
                  <a:lnTo>
                    <a:pt x="194" y="202"/>
                  </a:lnTo>
                  <a:lnTo>
                    <a:pt x="199" y="205"/>
                  </a:lnTo>
                  <a:lnTo>
                    <a:pt x="205" y="205"/>
                  </a:lnTo>
                  <a:lnTo>
                    <a:pt x="211" y="205"/>
                  </a:lnTo>
                  <a:lnTo>
                    <a:pt x="217" y="205"/>
                  </a:lnTo>
                  <a:lnTo>
                    <a:pt x="238" y="205"/>
                  </a:lnTo>
                  <a:lnTo>
                    <a:pt x="243" y="202"/>
                  </a:lnTo>
                  <a:lnTo>
                    <a:pt x="249" y="198"/>
                  </a:lnTo>
                  <a:lnTo>
                    <a:pt x="252" y="193"/>
                  </a:lnTo>
                  <a:lnTo>
                    <a:pt x="258" y="196"/>
                  </a:lnTo>
                  <a:lnTo>
                    <a:pt x="264" y="202"/>
                  </a:lnTo>
                  <a:lnTo>
                    <a:pt x="270" y="205"/>
                  </a:lnTo>
                  <a:lnTo>
                    <a:pt x="278" y="207"/>
                  </a:lnTo>
                  <a:lnTo>
                    <a:pt x="284" y="207"/>
                  </a:lnTo>
                  <a:lnTo>
                    <a:pt x="291" y="207"/>
                  </a:lnTo>
                  <a:lnTo>
                    <a:pt x="308" y="207"/>
                  </a:lnTo>
                  <a:lnTo>
                    <a:pt x="314" y="205"/>
                  </a:lnTo>
                  <a:lnTo>
                    <a:pt x="319" y="202"/>
                  </a:lnTo>
                  <a:lnTo>
                    <a:pt x="326" y="198"/>
                  </a:lnTo>
                  <a:lnTo>
                    <a:pt x="331" y="196"/>
                  </a:lnTo>
                  <a:lnTo>
                    <a:pt x="337" y="188"/>
                  </a:lnTo>
                  <a:lnTo>
                    <a:pt x="340" y="181"/>
                  </a:lnTo>
                  <a:lnTo>
                    <a:pt x="343" y="188"/>
                  </a:lnTo>
                  <a:lnTo>
                    <a:pt x="349" y="190"/>
                  </a:lnTo>
                  <a:lnTo>
                    <a:pt x="358" y="193"/>
                  </a:lnTo>
                  <a:lnTo>
                    <a:pt x="363" y="193"/>
                  </a:lnTo>
                  <a:lnTo>
                    <a:pt x="370" y="193"/>
                  </a:lnTo>
                  <a:lnTo>
                    <a:pt x="375" y="190"/>
                  </a:lnTo>
                  <a:lnTo>
                    <a:pt x="384" y="190"/>
                  </a:lnTo>
                  <a:lnTo>
                    <a:pt x="393" y="188"/>
                  </a:lnTo>
                  <a:lnTo>
                    <a:pt x="398" y="188"/>
                  </a:lnTo>
                  <a:lnTo>
                    <a:pt x="411" y="181"/>
                  </a:lnTo>
                  <a:lnTo>
                    <a:pt x="423" y="176"/>
                  </a:lnTo>
                  <a:lnTo>
                    <a:pt x="425" y="171"/>
                  </a:lnTo>
                  <a:lnTo>
                    <a:pt x="431" y="164"/>
                  </a:lnTo>
                  <a:lnTo>
                    <a:pt x="431" y="159"/>
                  </a:lnTo>
                  <a:lnTo>
                    <a:pt x="434" y="154"/>
                  </a:lnTo>
                  <a:lnTo>
                    <a:pt x="437" y="145"/>
                  </a:lnTo>
                  <a:lnTo>
                    <a:pt x="434" y="139"/>
                  </a:lnTo>
                  <a:lnTo>
                    <a:pt x="440" y="145"/>
                  </a:lnTo>
                  <a:lnTo>
                    <a:pt x="449" y="145"/>
                  </a:lnTo>
                  <a:lnTo>
                    <a:pt x="455" y="142"/>
                  </a:lnTo>
                  <a:lnTo>
                    <a:pt x="472" y="133"/>
                  </a:lnTo>
                  <a:lnTo>
                    <a:pt x="478" y="130"/>
                  </a:lnTo>
                  <a:lnTo>
                    <a:pt x="481" y="125"/>
                  </a:lnTo>
                  <a:lnTo>
                    <a:pt x="484" y="120"/>
                  </a:lnTo>
                  <a:lnTo>
                    <a:pt x="486" y="113"/>
                  </a:lnTo>
                  <a:lnTo>
                    <a:pt x="493" y="102"/>
                  </a:lnTo>
                  <a:lnTo>
                    <a:pt x="495" y="96"/>
                  </a:lnTo>
                  <a:lnTo>
                    <a:pt x="499" y="104"/>
                  </a:lnTo>
                  <a:lnTo>
                    <a:pt x="510" y="97"/>
                  </a:lnTo>
                  <a:lnTo>
                    <a:pt x="518" y="84"/>
                  </a:lnTo>
                  <a:lnTo>
                    <a:pt x="516" y="69"/>
                  </a:lnTo>
                  <a:lnTo>
                    <a:pt x="525" y="54"/>
                  </a:lnTo>
                  <a:lnTo>
                    <a:pt x="499" y="34"/>
                  </a:lnTo>
                  <a:lnTo>
                    <a:pt x="495" y="28"/>
                  </a:lnTo>
                  <a:lnTo>
                    <a:pt x="493" y="22"/>
                  </a:lnTo>
                  <a:lnTo>
                    <a:pt x="486" y="19"/>
                  </a:lnTo>
                  <a:lnTo>
                    <a:pt x="481" y="14"/>
                  </a:lnTo>
                  <a:lnTo>
                    <a:pt x="478" y="9"/>
                  </a:lnTo>
                  <a:lnTo>
                    <a:pt x="472" y="5"/>
                  </a:lnTo>
                  <a:lnTo>
                    <a:pt x="467" y="2"/>
                  </a:lnTo>
                  <a:lnTo>
                    <a:pt x="460" y="0"/>
                  </a:lnTo>
                  <a:lnTo>
                    <a:pt x="458" y="5"/>
                  </a:lnTo>
                  <a:lnTo>
                    <a:pt x="460" y="11"/>
                  </a:lnTo>
                  <a:lnTo>
                    <a:pt x="467" y="19"/>
                  </a:lnTo>
                  <a:lnTo>
                    <a:pt x="469" y="26"/>
                  </a:lnTo>
                  <a:lnTo>
                    <a:pt x="472" y="31"/>
                  </a:lnTo>
                  <a:lnTo>
                    <a:pt x="467" y="34"/>
                  </a:lnTo>
                  <a:lnTo>
                    <a:pt x="460" y="39"/>
                  </a:lnTo>
                  <a:lnTo>
                    <a:pt x="460" y="45"/>
                  </a:lnTo>
                  <a:lnTo>
                    <a:pt x="455" y="43"/>
                  </a:lnTo>
                  <a:lnTo>
                    <a:pt x="451" y="36"/>
                  </a:lnTo>
                  <a:lnTo>
                    <a:pt x="451" y="43"/>
                  </a:lnTo>
                  <a:lnTo>
                    <a:pt x="451" y="48"/>
                  </a:lnTo>
                  <a:lnTo>
                    <a:pt x="451" y="53"/>
                  </a:lnTo>
                  <a:lnTo>
                    <a:pt x="449" y="60"/>
                  </a:lnTo>
                  <a:lnTo>
                    <a:pt x="442" y="57"/>
                  </a:lnTo>
                  <a:lnTo>
                    <a:pt x="431" y="60"/>
                  </a:lnTo>
                  <a:lnTo>
                    <a:pt x="423" y="60"/>
                  </a:lnTo>
                  <a:lnTo>
                    <a:pt x="416" y="60"/>
                  </a:lnTo>
                  <a:lnTo>
                    <a:pt x="411" y="57"/>
                  </a:lnTo>
                  <a:lnTo>
                    <a:pt x="405" y="53"/>
                  </a:lnTo>
                  <a:lnTo>
                    <a:pt x="398" y="51"/>
                  </a:lnTo>
                  <a:lnTo>
                    <a:pt x="393" y="53"/>
                  </a:lnTo>
                  <a:lnTo>
                    <a:pt x="387" y="57"/>
                  </a:lnTo>
                  <a:lnTo>
                    <a:pt x="384" y="62"/>
                  </a:lnTo>
                  <a:lnTo>
                    <a:pt x="393" y="68"/>
                  </a:lnTo>
                  <a:lnTo>
                    <a:pt x="398" y="70"/>
                  </a:lnTo>
                  <a:lnTo>
                    <a:pt x="405" y="74"/>
                  </a:lnTo>
                  <a:lnTo>
                    <a:pt x="398" y="79"/>
                  </a:lnTo>
                  <a:lnTo>
                    <a:pt x="393" y="82"/>
                  </a:lnTo>
                  <a:lnTo>
                    <a:pt x="387" y="85"/>
                  </a:lnTo>
                  <a:lnTo>
                    <a:pt x="381" y="85"/>
                  </a:lnTo>
                  <a:lnTo>
                    <a:pt x="375" y="85"/>
                  </a:lnTo>
                  <a:lnTo>
                    <a:pt x="370" y="77"/>
                  </a:lnTo>
                  <a:lnTo>
                    <a:pt x="363" y="70"/>
                  </a:lnTo>
                  <a:lnTo>
                    <a:pt x="354" y="77"/>
                  </a:lnTo>
                  <a:lnTo>
                    <a:pt x="354" y="82"/>
                  </a:lnTo>
                  <a:lnTo>
                    <a:pt x="358" y="87"/>
                  </a:lnTo>
                  <a:lnTo>
                    <a:pt x="363" y="91"/>
                  </a:lnTo>
                  <a:lnTo>
                    <a:pt x="363" y="96"/>
                  </a:lnTo>
                  <a:lnTo>
                    <a:pt x="367" y="102"/>
                  </a:lnTo>
                  <a:lnTo>
                    <a:pt x="361" y="108"/>
                  </a:lnTo>
                  <a:lnTo>
                    <a:pt x="354" y="108"/>
                  </a:lnTo>
                  <a:lnTo>
                    <a:pt x="349" y="108"/>
                  </a:lnTo>
                  <a:lnTo>
                    <a:pt x="340" y="105"/>
                  </a:lnTo>
                  <a:lnTo>
                    <a:pt x="337" y="99"/>
                  </a:lnTo>
                  <a:lnTo>
                    <a:pt x="335" y="91"/>
                  </a:lnTo>
                  <a:lnTo>
                    <a:pt x="331" y="85"/>
                  </a:lnTo>
                  <a:lnTo>
                    <a:pt x="326" y="85"/>
                  </a:lnTo>
                  <a:lnTo>
                    <a:pt x="319" y="87"/>
                  </a:lnTo>
                  <a:lnTo>
                    <a:pt x="319" y="94"/>
                  </a:lnTo>
                  <a:lnTo>
                    <a:pt x="319" y="102"/>
                  </a:lnTo>
                  <a:lnTo>
                    <a:pt x="322" y="108"/>
                  </a:lnTo>
                  <a:lnTo>
                    <a:pt x="326" y="113"/>
                  </a:lnTo>
                  <a:lnTo>
                    <a:pt x="328" y="120"/>
                  </a:lnTo>
                  <a:lnTo>
                    <a:pt x="318" y="114"/>
                  </a:lnTo>
                  <a:lnTo>
                    <a:pt x="309" y="118"/>
                  </a:lnTo>
                  <a:lnTo>
                    <a:pt x="303" y="116"/>
                  </a:lnTo>
                  <a:lnTo>
                    <a:pt x="291" y="122"/>
                  </a:lnTo>
                  <a:lnTo>
                    <a:pt x="287" y="116"/>
                  </a:lnTo>
                  <a:lnTo>
                    <a:pt x="287" y="111"/>
                  </a:lnTo>
                  <a:lnTo>
                    <a:pt x="284" y="105"/>
                  </a:lnTo>
                  <a:lnTo>
                    <a:pt x="278" y="105"/>
                  </a:lnTo>
                  <a:lnTo>
                    <a:pt x="273" y="102"/>
                  </a:lnTo>
                  <a:lnTo>
                    <a:pt x="264" y="99"/>
                  </a:lnTo>
                  <a:lnTo>
                    <a:pt x="258" y="102"/>
                  </a:lnTo>
                  <a:lnTo>
                    <a:pt x="252" y="102"/>
                  </a:lnTo>
                  <a:lnTo>
                    <a:pt x="247" y="102"/>
                  </a:lnTo>
                  <a:lnTo>
                    <a:pt x="240" y="105"/>
                  </a:lnTo>
                  <a:lnTo>
                    <a:pt x="234" y="105"/>
                  </a:lnTo>
                  <a:lnTo>
                    <a:pt x="229" y="105"/>
                  </a:lnTo>
                  <a:lnTo>
                    <a:pt x="222" y="102"/>
                  </a:lnTo>
                  <a:lnTo>
                    <a:pt x="217" y="99"/>
                  </a:lnTo>
                  <a:lnTo>
                    <a:pt x="211" y="96"/>
                  </a:lnTo>
                  <a:lnTo>
                    <a:pt x="203" y="96"/>
                  </a:lnTo>
                  <a:lnTo>
                    <a:pt x="196" y="94"/>
                  </a:lnTo>
                  <a:lnTo>
                    <a:pt x="190" y="94"/>
                  </a:lnTo>
                  <a:lnTo>
                    <a:pt x="185" y="96"/>
                  </a:lnTo>
                  <a:lnTo>
                    <a:pt x="178" y="99"/>
                  </a:lnTo>
                  <a:lnTo>
                    <a:pt x="173" y="99"/>
                  </a:lnTo>
                  <a:lnTo>
                    <a:pt x="164" y="91"/>
                  </a:lnTo>
                  <a:lnTo>
                    <a:pt x="158" y="85"/>
                  </a:lnTo>
                  <a:lnTo>
                    <a:pt x="146" y="85"/>
                  </a:lnTo>
                  <a:lnTo>
                    <a:pt x="141" y="85"/>
                  </a:lnTo>
                  <a:lnTo>
                    <a:pt x="134" y="85"/>
                  </a:lnTo>
                  <a:lnTo>
                    <a:pt x="129" y="79"/>
                  </a:lnTo>
                  <a:lnTo>
                    <a:pt x="141" y="74"/>
                  </a:lnTo>
                  <a:lnTo>
                    <a:pt x="146" y="70"/>
                  </a:lnTo>
                  <a:lnTo>
                    <a:pt x="152" y="70"/>
                  </a:lnTo>
                  <a:lnTo>
                    <a:pt x="152" y="65"/>
                  </a:lnTo>
                  <a:lnTo>
                    <a:pt x="155" y="60"/>
                  </a:lnTo>
                  <a:lnTo>
                    <a:pt x="150" y="53"/>
                  </a:lnTo>
                  <a:lnTo>
                    <a:pt x="143" y="53"/>
                  </a:lnTo>
                  <a:lnTo>
                    <a:pt x="138" y="51"/>
                  </a:lnTo>
                  <a:lnTo>
                    <a:pt x="129" y="51"/>
                  </a:lnTo>
                  <a:lnTo>
                    <a:pt x="123" y="60"/>
                  </a:lnTo>
                  <a:lnTo>
                    <a:pt x="123" y="65"/>
                  </a:lnTo>
                  <a:lnTo>
                    <a:pt x="123" y="70"/>
                  </a:lnTo>
                  <a:lnTo>
                    <a:pt x="117" y="70"/>
                  </a:lnTo>
                </a:path>
              </a:pathLst>
            </a:custGeom>
            <a:solidFill>
              <a:srgbClr val="F0FF9E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Oval 47"/>
            <p:cNvSpPr>
              <a:spLocks noChangeArrowheads="1"/>
            </p:cNvSpPr>
            <p:nvPr/>
          </p:nvSpPr>
          <p:spPr bwMode="auto">
            <a:xfrm>
              <a:off x="5252" y="14793"/>
              <a:ext cx="47" cy="65"/>
            </a:xfrm>
            <a:prstGeom prst="ellipse">
              <a:avLst/>
            </a:prstGeom>
            <a:solidFill>
              <a:srgbClr val="618FF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2835" y="9681"/>
              <a:ext cx="2403" cy="6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8418" tIns="49208" rIns="98418" bIns="49208"/>
            <a:lstStyle/>
            <a:p>
              <a:endParaRPr lang="ru-RU" sz="28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25"/>
          <p:cNvGrpSpPr>
            <a:grpSpLocks noChangeAspect="1"/>
          </p:cNvGrpSpPr>
          <p:nvPr/>
        </p:nvGrpSpPr>
        <p:grpSpPr bwMode="auto">
          <a:xfrm>
            <a:off x="5940425" y="1196975"/>
            <a:ext cx="2528888" cy="4248150"/>
            <a:chOff x="2274" y="2983"/>
            <a:chExt cx="3229" cy="5426"/>
          </a:xfrm>
        </p:grpSpPr>
        <p:sp>
          <p:nvSpPr>
            <p:cNvPr id="3115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274" y="2983"/>
              <a:ext cx="3229" cy="5426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2839" y="3680"/>
              <a:ext cx="2470" cy="4476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113" name="Oval 41"/>
            <p:cNvSpPr>
              <a:spLocks noChangeArrowheads="1"/>
            </p:cNvSpPr>
            <p:nvPr/>
          </p:nvSpPr>
          <p:spPr bwMode="auto">
            <a:xfrm>
              <a:off x="3138" y="6866"/>
              <a:ext cx="1467" cy="142"/>
            </a:xfrm>
            <a:prstGeom prst="ellipse">
              <a:avLst/>
            </a:prstGeom>
            <a:gradFill rotWithShape="0">
              <a:gsLst>
                <a:gs pos="0">
                  <a:srgbClr val="A8350A">
                    <a:gamma/>
                    <a:shade val="0"/>
                    <a:invGamma/>
                  </a:srgbClr>
                </a:gs>
                <a:gs pos="50000">
                  <a:srgbClr val="A8350A"/>
                </a:gs>
                <a:gs pos="100000">
                  <a:srgbClr val="A8350A">
                    <a:gamma/>
                    <a:shade val="0"/>
                    <a:invGamma/>
                  </a:srgbClr>
                </a:gs>
              </a:gsLst>
              <a:lin ang="0" scaled="1"/>
            </a:gradFill>
            <a:ln w="12700">
              <a:solidFill>
                <a:srgbClr val="4C2E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2274" y="4507"/>
              <a:ext cx="3229" cy="2649"/>
              <a:chOff x="35" y="2055"/>
              <a:chExt cx="1647" cy="1369"/>
            </a:xfrm>
          </p:grpSpPr>
          <p:sp>
            <p:nvSpPr>
              <p:cNvPr id="3112" name="Freeform 40"/>
              <p:cNvSpPr>
                <a:spLocks/>
              </p:cNvSpPr>
              <p:nvPr/>
            </p:nvSpPr>
            <p:spPr bwMode="auto">
              <a:xfrm>
                <a:off x="35" y="2055"/>
                <a:ext cx="1647" cy="1369"/>
              </a:xfrm>
              <a:custGeom>
                <a:avLst/>
                <a:gdLst/>
                <a:ahLst/>
                <a:cxnLst>
                  <a:cxn ang="0">
                    <a:pos x="837" y="1368"/>
                  </a:cxn>
                  <a:cxn ang="0">
                    <a:pos x="769" y="1365"/>
                  </a:cxn>
                  <a:cxn ang="0">
                    <a:pos x="797" y="1137"/>
                  </a:cxn>
                  <a:cxn ang="0">
                    <a:pos x="889" y="983"/>
                  </a:cxn>
                  <a:cxn ang="0">
                    <a:pos x="921" y="766"/>
                  </a:cxn>
                  <a:cxn ang="0">
                    <a:pos x="885" y="543"/>
                  </a:cxn>
                  <a:cxn ang="0">
                    <a:pos x="769" y="446"/>
                  </a:cxn>
                  <a:cxn ang="0">
                    <a:pos x="732" y="352"/>
                  </a:cxn>
                  <a:cxn ang="0">
                    <a:pos x="664" y="371"/>
                  </a:cxn>
                  <a:cxn ang="0">
                    <a:pos x="515" y="459"/>
                  </a:cxn>
                  <a:cxn ang="0">
                    <a:pos x="365" y="482"/>
                  </a:cxn>
                  <a:cxn ang="0">
                    <a:pos x="201" y="421"/>
                  </a:cxn>
                  <a:cxn ang="0">
                    <a:pos x="88" y="306"/>
                  </a:cxn>
                  <a:cxn ang="0">
                    <a:pos x="0" y="209"/>
                  </a:cxn>
                  <a:cxn ang="0">
                    <a:pos x="36" y="111"/>
                  </a:cxn>
                  <a:cxn ang="0">
                    <a:pos x="205" y="37"/>
                  </a:cxn>
                  <a:cxn ang="0">
                    <a:pos x="370" y="0"/>
                  </a:cxn>
                  <a:cxn ang="0">
                    <a:pos x="535" y="50"/>
                  </a:cxn>
                  <a:cxn ang="0">
                    <a:pos x="667" y="324"/>
                  </a:cxn>
                  <a:cxn ang="0">
                    <a:pos x="728" y="310"/>
                  </a:cxn>
                  <a:cxn ang="0">
                    <a:pos x="752" y="329"/>
                  </a:cxn>
                  <a:cxn ang="0">
                    <a:pos x="821" y="240"/>
                  </a:cxn>
                  <a:cxn ang="0">
                    <a:pos x="821" y="111"/>
                  </a:cxn>
                  <a:cxn ang="0">
                    <a:pos x="752" y="73"/>
                  </a:cxn>
                  <a:cxn ang="0">
                    <a:pos x="728" y="106"/>
                  </a:cxn>
                  <a:cxn ang="0">
                    <a:pos x="732" y="64"/>
                  </a:cxn>
                  <a:cxn ang="0">
                    <a:pos x="785" y="42"/>
                  </a:cxn>
                  <a:cxn ang="0">
                    <a:pos x="849" y="78"/>
                  </a:cxn>
                  <a:cxn ang="0">
                    <a:pos x="861" y="171"/>
                  </a:cxn>
                  <a:cxn ang="0">
                    <a:pos x="853" y="278"/>
                  </a:cxn>
                  <a:cxn ang="0">
                    <a:pos x="800" y="320"/>
                  </a:cxn>
                  <a:cxn ang="0">
                    <a:pos x="776" y="376"/>
                  </a:cxn>
                  <a:cxn ang="0">
                    <a:pos x="829" y="449"/>
                  </a:cxn>
                  <a:cxn ang="0">
                    <a:pos x="914" y="496"/>
                  </a:cxn>
                  <a:cxn ang="0">
                    <a:pos x="1015" y="407"/>
                  </a:cxn>
                  <a:cxn ang="0">
                    <a:pos x="1114" y="226"/>
                  </a:cxn>
                  <a:cxn ang="0">
                    <a:pos x="1228" y="157"/>
                  </a:cxn>
                  <a:cxn ang="0">
                    <a:pos x="1392" y="153"/>
                  </a:cxn>
                  <a:cxn ang="0">
                    <a:pos x="1558" y="273"/>
                  </a:cxn>
                  <a:cxn ang="0">
                    <a:pos x="1646" y="440"/>
                  </a:cxn>
                  <a:cxn ang="0">
                    <a:pos x="1561" y="529"/>
                  </a:cxn>
                  <a:cxn ang="0">
                    <a:pos x="1421" y="607"/>
                  </a:cxn>
                  <a:cxn ang="0">
                    <a:pos x="1223" y="602"/>
                  </a:cxn>
                  <a:cxn ang="0">
                    <a:pos x="1119" y="529"/>
                  </a:cxn>
                  <a:cxn ang="0">
                    <a:pos x="1042" y="459"/>
                  </a:cxn>
                  <a:cxn ang="0">
                    <a:pos x="930" y="519"/>
                  </a:cxn>
                  <a:cxn ang="0">
                    <a:pos x="966" y="733"/>
                  </a:cxn>
                  <a:cxn ang="0">
                    <a:pos x="962" y="877"/>
                  </a:cxn>
                  <a:cxn ang="0">
                    <a:pos x="942" y="975"/>
                  </a:cxn>
                  <a:cxn ang="0">
                    <a:pos x="950" y="983"/>
                  </a:cxn>
                  <a:cxn ang="0">
                    <a:pos x="873" y="1117"/>
                  </a:cxn>
                  <a:cxn ang="0">
                    <a:pos x="841" y="1206"/>
                  </a:cxn>
                  <a:cxn ang="0">
                    <a:pos x="837" y="1368"/>
                  </a:cxn>
                </a:cxnLst>
                <a:rect l="0" t="0" r="r" b="b"/>
                <a:pathLst>
                  <a:path w="1647" h="1369">
                    <a:moveTo>
                      <a:pt x="837" y="1368"/>
                    </a:moveTo>
                    <a:lnTo>
                      <a:pt x="769" y="1365"/>
                    </a:lnTo>
                    <a:lnTo>
                      <a:pt x="797" y="1137"/>
                    </a:lnTo>
                    <a:lnTo>
                      <a:pt x="889" y="983"/>
                    </a:lnTo>
                    <a:lnTo>
                      <a:pt x="921" y="766"/>
                    </a:lnTo>
                    <a:lnTo>
                      <a:pt x="885" y="543"/>
                    </a:lnTo>
                    <a:lnTo>
                      <a:pt x="769" y="446"/>
                    </a:lnTo>
                    <a:lnTo>
                      <a:pt x="732" y="352"/>
                    </a:lnTo>
                    <a:lnTo>
                      <a:pt x="664" y="371"/>
                    </a:lnTo>
                    <a:lnTo>
                      <a:pt x="515" y="459"/>
                    </a:lnTo>
                    <a:lnTo>
                      <a:pt x="365" y="482"/>
                    </a:lnTo>
                    <a:lnTo>
                      <a:pt x="201" y="421"/>
                    </a:lnTo>
                    <a:lnTo>
                      <a:pt x="88" y="306"/>
                    </a:lnTo>
                    <a:lnTo>
                      <a:pt x="0" y="209"/>
                    </a:lnTo>
                    <a:lnTo>
                      <a:pt x="36" y="111"/>
                    </a:lnTo>
                    <a:lnTo>
                      <a:pt x="205" y="37"/>
                    </a:lnTo>
                    <a:lnTo>
                      <a:pt x="370" y="0"/>
                    </a:lnTo>
                    <a:lnTo>
                      <a:pt x="535" y="50"/>
                    </a:lnTo>
                    <a:lnTo>
                      <a:pt x="667" y="324"/>
                    </a:lnTo>
                    <a:lnTo>
                      <a:pt x="728" y="310"/>
                    </a:lnTo>
                    <a:lnTo>
                      <a:pt x="752" y="329"/>
                    </a:lnTo>
                    <a:lnTo>
                      <a:pt x="821" y="240"/>
                    </a:lnTo>
                    <a:lnTo>
                      <a:pt x="821" y="111"/>
                    </a:lnTo>
                    <a:lnTo>
                      <a:pt x="752" y="73"/>
                    </a:lnTo>
                    <a:lnTo>
                      <a:pt x="728" y="106"/>
                    </a:lnTo>
                    <a:lnTo>
                      <a:pt x="732" y="64"/>
                    </a:lnTo>
                    <a:lnTo>
                      <a:pt x="785" y="42"/>
                    </a:lnTo>
                    <a:lnTo>
                      <a:pt x="849" y="78"/>
                    </a:lnTo>
                    <a:lnTo>
                      <a:pt x="861" y="171"/>
                    </a:lnTo>
                    <a:lnTo>
                      <a:pt x="853" y="278"/>
                    </a:lnTo>
                    <a:lnTo>
                      <a:pt x="800" y="320"/>
                    </a:lnTo>
                    <a:lnTo>
                      <a:pt x="776" y="376"/>
                    </a:lnTo>
                    <a:lnTo>
                      <a:pt x="829" y="449"/>
                    </a:lnTo>
                    <a:lnTo>
                      <a:pt x="914" y="496"/>
                    </a:lnTo>
                    <a:lnTo>
                      <a:pt x="1015" y="407"/>
                    </a:lnTo>
                    <a:lnTo>
                      <a:pt x="1114" y="226"/>
                    </a:lnTo>
                    <a:lnTo>
                      <a:pt x="1228" y="157"/>
                    </a:lnTo>
                    <a:lnTo>
                      <a:pt x="1392" y="153"/>
                    </a:lnTo>
                    <a:lnTo>
                      <a:pt x="1558" y="273"/>
                    </a:lnTo>
                    <a:lnTo>
                      <a:pt x="1646" y="440"/>
                    </a:lnTo>
                    <a:lnTo>
                      <a:pt x="1561" y="529"/>
                    </a:lnTo>
                    <a:lnTo>
                      <a:pt x="1421" y="607"/>
                    </a:lnTo>
                    <a:lnTo>
                      <a:pt x="1223" y="602"/>
                    </a:lnTo>
                    <a:lnTo>
                      <a:pt x="1119" y="529"/>
                    </a:lnTo>
                    <a:lnTo>
                      <a:pt x="1042" y="459"/>
                    </a:lnTo>
                    <a:lnTo>
                      <a:pt x="930" y="519"/>
                    </a:lnTo>
                    <a:lnTo>
                      <a:pt x="966" y="733"/>
                    </a:lnTo>
                    <a:lnTo>
                      <a:pt x="962" y="877"/>
                    </a:lnTo>
                    <a:lnTo>
                      <a:pt x="942" y="975"/>
                    </a:lnTo>
                    <a:lnTo>
                      <a:pt x="950" y="983"/>
                    </a:lnTo>
                    <a:lnTo>
                      <a:pt x="873" y="1117"/>
                    </a:lnTo>
                    <a:lnTo>
                      <a:pt x="841" y="1206"/>
                    </a:lnTo>
                    <a:lnTo>
                      <a:pt x="837" y="1368"/>
                    </a:lnTo>
                  </a:path>
                </a:pathLst>
              </a:custGeom>
              <a:solidFill>
                <a:srgbClr val="51DC00"/>
              </a:solidFill>
              <a:ln w="12700" cap="rnd">
                <a:solidFill>
                  <a:srgbClr val="4C2E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Freeform 39"/>
              <p:cNvSpPr>
                <a:spLocks/>
              </p:cNvSpPr>
              <p:nvPr/>
            </p:nvSpPr>
            <p:spPr bwMode="auto">
              <a:xfrm>
                <a:off x="54" y="2096"/>
                <a:ext cx="621" cy="387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28" y="101"/>
                  </a:cxn>
                  <a:cxn ang="0">
                    <a:pos x="36" y="65"/>
                  </a:cxn>
                  <a:cxn ang="0">
                    <a:pos x="125" y="101"/>
                  </a:cxn>
                  <a:cxn ang="0">
                    <a:pos x="157" y="204"/>
                  </a:cxn>
                  <a:cxn ang="0">
                    <a:pos x="137" y="297"/>
                  </a:cxn>
                  <a:cxn ang="0">
                    <a:pos x="161" y="210"/>
                  </a:cxn>
                  <a:cxn ang="0">
                    <a:pos x="128" y="98"/>
                  </a:cxn>
                  <a:cxn ang="0">
                    <a:pos x="273" y="87"/>
                  </a:cxn>
                  <a:cxn ang="0">
                    <a:pos x="229" y="0"/>
                  </a:cxn>
                  <a:cxn ang="0">
                    <a:pos x="282" y="79"/>
                  </a:cxn>
                  <a:cxn ang="0">
                    <a:pos x="282" y="87"/>
                  </a:cxn>
                  <a:cxn ang="0">
                    <a:pos x="314" y="182"/>
                  </a:cxn>
                  <a:cxn ang="0">
                    <a:pos x="306" y="307"/>
                  </a:cxn>
                  <a:cxn ang="0">
                    <a:pos x="258" y="363"/>
                  </a:cxn>
                  <a:cxn ang="0">
                    <a:pos x="309" y="307"/>
                  </a:cxn>
                  <a:cxn ang="0">
                    <a:pos x="321" y="162"/>
                  </a:cxn>
                  <a:cxn ang="0">
                    <a:pos x="285" y="79"/>
                  </a:cxn>
                  <a:cxn ang="0">
                    <a:pos x="427" y="112"/>
                  </a:cxn>
                  <a:cxn ang="0">
                    <a:pos x="398" y="0"/>
                  </a:cxn>
                  <a:cxn ang="0">
                    <a:pos x="422" y="107"/>
                  </a:cxn>
                  <a:cxn ang="0">
                    <a:pos x="454" y="252"/>
                  </a:cxn>
                  <a:cxn ang="0">
                    <a:pos x="430" y="335"/>
                  </a:cxn>
                  <a:cxn ang="0">
                    <a:pos x="358" y="386"/>
                  </a:cxn>
                  <a:cxn ang="0">
                    <a:pos x="434" y="330"/>
                  </a:cxn>
                  <a:cxn ang="0">
                    <a:pos x="459" y="252"/>
                  </a:cxn>
                  <a:cxn ang="0">
                    <a:pos x="459" y="260"/>
                  </a:cxn>
                  <a:cxn ang="0">
                    <a:pos x="427" y="107"/>
                  </a:cxn>
                  <a:cxn ang="0">
                    <a:pos x="539" y="246"/>
                  </a:cxn>
                  <a:cxn ang="0">
                    <a:pos x="519" y="51"/>
                  </a:cxn>
                  <a:cxn ang="0">
                    <a:pos x="539" y="241"/>
                  </a:cxn>
                  <a:cxn ang="0">
                    <a:pos x="620" y="293"/>
                  </a:cxn>
                  <a:cxn ang="0">
                    <a:pos x="536" y="246"/>
                  </a:cxn>
                  <a:cxn ang="0">
                    <a:pos x="555" y="335"/>
                  </a:cxn>
                  <a:cxn ang="0">
                    <a:pos x="536" y="377"/>
                  </a:cxn>
                </a:cxnLst>
                <a:rect l="0" t="0" r="r" b="b"/>
                <a:pathLst>
                  <a:path w="621" h="387">
                    <a:moveTo>
                      <a:pt x="0" y="168"/>
                    </a:moveTo>
                    <a:lnTo>
                      <a:pt x="128" y="101"/>
                    </a:lnTo>
                    <a:lnTo>
                      <a:pt x="36" y="65"/>
                    </a:lnTo>
                    <a:lnTo>
                      <a:pt x="125" y="101"/>
                    </a:lnTo>
                    <a:lnTo>
                      <a:pt x="157" y="204"/>
                    </a:lnTo>
                    <a:lnTo>
                      <a:pt x="137" y="297"/>
                    </a:lnTo>
                    <a:lnTo>
                      <a:pt x="161" y="210"/>
                    </a:lnTo>
                    <a:lnTo>
                      <a:pt x="128" y="98"/>
                    </a:lnTo>
                    <a:lnTo>
                      <a:pt x="273" y="87"/>
                    </a:lnTo>
                    <a:lnTo>
                      <a:pt x="229" y="0"/>
                    </a:lnTo>
                    <a:lnTo>
                      <a:pt x="282" y="79"/>
                    </a:lnTo>
                    <a:lnTo>
                      <a:pt x="282" y="87"/>
                    </a:lnTo>
                    <a:lnTo>
                      <a:pt x="314" y="182"/>
                    </a:lnTo>
                    <a:lnTo>
                      <a:pt x="306" y="307"/>
                    </a:lnTo>
                    <a:lnTo>
                      <a:pt x="258" y="363"/>
                    </a:lnTo>
                    <a:lnTo>
                      <a:pt x="309" y="307"/>
                    </a:lnTo>
                    <a:lnTo>
                      <a:pt x="321" y="162"/>
                    </a:lnTo>
                    <a:lnTo>
                      <a:pt x="285" y="79"/>
                    </a:lnTo>
                    <a:lnTo>
                      <a:pt x="427" y="112"/>
                    </a:lnTo>
                    <a:lnTo>
                      <a:pt x="398" y="0"/>
                    </a:lnTo>
                    <a:lnTo>
                      <a:pt x="422" y="107"/>
                    </a:lnTo>
                    <a:lnTo>
                      <a:pt x="454" y="252"/>
                    </a:lnTo>
                    <a:lnTo>
                      <a:pt x="430" y="335"/>
                    </a:lnTo>
                    <a:lnTo>
                      <a:pt x="358" y="386"/>
                    </a:lnTo>
                    <a:lnTo>
                      <a:pt x="434" y="330"/>
                    </a:lnTo>
                    <a:lnTo>
                      <a:pt x="459" y="252"/>
                    </a:lnTo>
                    <a:lnTo>
                      <a:pt x="459" y="260"/>
                    </a:lnTo>
                    <a:lnTo>
                      <a:pt x="427" y="107"/>
                    </a:lnTo>
                    <a:lnTo>
                      <a:pt x="539" y="246"/>
                    </a:lnTo>
                    <a:lnTo>
                      <a:pt x="519" y="51"/>
                    </a:lnTo>
                    <a:lnTo>
                      <a:pt x="539" y="241"/>
                    </a:lnTo>
                    <a:lnTo>
                      <a:pt x="620" y="293"/>
                    </a:lnTo>
                    <a:lnTo>
                      <a:pt x="536" y="246"/>
                    </a:lnTo>
                    <a:lnTo>
                      <a:pt x="555" y="335"/>
                    </a:lnTo>
                    <a:lnTo>
                      <a:pt x="536" y="377"/>
                    </a:lnTo>
                  </a:path>
                </a:pathLst>
              </a:custGeom>
              <a:solidFill>
                <a:srgbClr val="51DC00"/>
              </a:solidFill>
              <a:ln w="12700" cap="rnd">
                <a:solidFill>
                  <a:srgbClr val="4C2E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0" name="Freeform 38"/>
              <p:cNvSpPr>
                <a:spLocks/>
              </p:cNvSpPr>
              <p:nvPr/>
            </p:nvSpPr>
            <p:spPr bwMode="auto">
              <a:xfrm>
                <a:off x="1311" y="2211"/>
                <a:ext cx="355" cy="430"/>
              </a:xfrm>
              <a:custGeom>
                <a:avLst/>
                <a:gdLst/>
                <a:ahLst/>
                <a:cxnLst>
                  <a:cxn ang="0">
                    <a:pos x="354" y="276"/>
                  </a:cxn>
                  <a:cxn ang="0">
                    <a:pos x="246" y="192"/>
                  </a:cxn>
                  <a:cxn ang="0">
                    <a:pos x="289" y="279"/>
                  </a:cxn>
                  <a:cxn ang="0">
                    <a:pos x="285" y="345"/>
                  </a:cxn>
                  <a:cxn ang="0">
                    <a:pos x="289" y="289"/>
                  </a:cxn>
                  <a:cxn ang="0">
                    <a:pos x="258" y="201"/>
                  </a:cxn>
                  <a:cxn ang="0">
                    <a:pos x="289" y="159"/>
                  </a:cxn>
                  <a:cxn ang="0">
                    <a:pos x="258" y="206"/>
                  </a:cxn>
                  <a:cxn ang="0">
                    <a:pos x="149" y="131"/>
                  </a:cxn>
                  <a:cxn ang="0">
                    <a:pos x="209" y="94"/>
                  </a:cxn>
                  <a:cxn ang="0">
                    <a:pos x="140" y="145"/>
                  </a:cxn>
                  <a:cxn ang="0">
                    <a:pos x="200" y="276"/>
                  </a:cxn>
                  <a:cxn ang="0">
                    <a:pos x="200" y="354"/>
                  </a:cxn>
                  <a:cxn ang="0">
                    <a:pos x="152" y="429"/>
                  </a:cxn>
                  <a:cxn ang="0">
                    <a:pos x="193" y="354"/>
                  </a:cxn>
                  <a:cxn ang="0">
                    <a:pos x="205" y="265"/>
                  </a:cxn>
                  <a:cxn ang="0">
                    <a:pos x="145" y="140"/>
                  </a:cxn>
                  <a:cxn ang="0">
                    <a:pos x="41" y="122"/>
                  </a:cxn>
                  <a:cxn ang="0">
                    <a:pos x="101" y="52"/>
                  </a:cxn>
                  <a:cxn ang="0">
                    <a:pos x="101" y="0"/>
                  </a:cxn>
                  <a:cxn ang="0">
                    <a:pos x="104" y="47"/>
                  </a:cxn>
                  <a:cxn ang="0">
                    <a:pos x="56" y="108"/>
                  </a:cxn>
                  <a:cxn ang="0">
                    <a:pos x="41" y="122"/>
                  </a:cxn>
                  <a:cxn ang="0">
                    <a:pos x="96" y="223"/>
                  </a:cxn>
                  <a:cxn ang="0">
                    <a:pos x="101" y="335"/>
                  </a:cxn>
                  <a:cxn ang="0">
                    <a:pos x="41" y="396"/>
                  </a:cxn>
                  <a:cxn ang="0">
                    <a:pos x="0" y="424"/>
                  </a:cxn>
                  <a:cxn ang="0">
                    <a:pos x="68" y="377"/>
                  </a:cxn>
                  <a:cxn ang="0">
                    <a:pos x="92" y="335"/>
                  </a:cxn>
                  <a:cxn ang="0">
                    <a:pos x="101" y="215"/>
                  </a:cxn>
                  <a:cxn ang="0">
                    <a:pos x="48" y="122"/>
                  </a:cxn>
                </a:cxnLst>
                <a:rect l="0" t="0" r="r" b="b"/>
                <a:pathLst>
                  <a:path w="355" h="430">
                    <a:moveTo>
                      <a:pt x="354" y="276"/>
                    </a:moveTo>
                    <a:lnTo>
                      <a:pt x="246" y="192"/>
                    </a:lnTo>
                    <a:lnTo>
                      <a:pt x="289" y="279"/>
                    </a:lnTo>
                    <a:lnTo>
                      <a:pt x="285" y="345"/>
                    </a:lnTo>
                    <a:lnTo>
                      <a:pt x="289" y="289"/>
                    </a:lnTo>
                    <a:lnTo>
                      <a:pt x="258" y="201"/>
                    </a:lnTo>
                    <a:lnTo>
                      <a:pt x="289" y="159"/>
                    </a:lnTo>
                    <a:lnTo>
                      <a:pt x="258" y="206"/>
                    </a:lnTo>
                    <a:lnTo>
                      <a:pt x="149" y="131"/>
                    </a:lnTo>
                    <a:lnTo>
                      <a:pt x="209" y="94"/>
                    </a:lnTo>
                    <a:lnTo>
                      <a:pt x="140" y="145"/>
                    </a:lnTo>
                    <a:lnTo>
                      <a:pt x="200" y="276"/>
                    </a:lnTo>
                    <a:lnTo>
                      <a:pt x="200" y="354"/>
                    </a:lnTo>
                    <a:lnTo>
                      <a:pt x="152" y="429"/>
                    </a:lnTo>
                    <a:lnTo>
                      <a:pt x="193" y="354"/>
                    </a:lnTo>
                    <a:lnTo>
                      <a:pt x="205" y="265"/>
                    </a:lnTo>
                    <a:lnTo>
                      <a:pt x="145" y="140"/>
                    </a:lnTo>
                    <a:lnTo>
                      <a:pt x="41" y="122"/>
                    </a:lnTo>
                    <a:lnTo>
                      <a:pt x="101" y="52"/>
                    </a:lnTo>
                    <a:lnTo>
                      <a:pt x="101" y="0"/>
                    </a:lnTo>
                    <a:lnTo>
                      <a:pt x="104" y="47"/>
                    </a:lnTo>
                    <a:lnTo>
                      <a:pt x="56" y="108"/>
                    </a:lnTo>
                    <a:lnTo>
                      <a:pt x="41" y="122"/>
                    </a:lnTo>
                    <a:lnTo>
                      <a:pt x="96" y="223"/>
                    </a:lnTo>
                    <a:lnTo>
                      <a:pt x="101" y="335"/>
                    </a:lnTo>
                    <a:lnTo>
                      <a:pt x="41" y="396"/>
                    </a:lnTo>
                    <a:lnTo>
                      <a:pt x="0" y="424"/>
                    </a:lnTo>
                    <a:lnTo>
                      <a:pt x="68" y="377"/>
                    </a:lnTo>
                    <a:lnTo>
                      <a:pt x="92" y="335"/>
                    </a:lnTo>
                    <a:lnTo>
                      <a:pt x="101" y="215"/>
                    </a:lnTo>
                    <a:lnTo>
                      <a:pt x="48" y="122"/>
                    </a:lnTo>
                  </a:path>
                </a:pathLst>
              </a:custGeom>
              <a:solidFill>
                <a:srgbClr val="51DC00"/>
              </a:solidFill>
              <a:ln w="12700" cap="rnd">
                <a:solidFill>
                  <a:srgbClr val="4C2E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Freeform 37"/>
              <p:cNvSpPr>
                <a:spLocks/>
              </p:cNvSpPr>
              <p:nvPr/>
            </p:nvSpPr>
            <p:spPr bwMode="auto">
              <a:xfrm>
                <a:off x="1038" y="2231"/>
                <a:ext cx="309" cy="343"/>
              </a:xfrm>
              <a:custGeom>
                <a:avLst/>
                <a:gdLst/>
                <a:ahLst/>
                <a:cxnLst>
                  <a:cxn ang="0">
                    <a:pos x="308" y="97"/>
                  </a:cxn>
                  <a:cxn ang="0">
                    <a:pos x="200" y="130"/>
                  </a:cxn>
                  <a:cxn ang="0">
                    <a:pos x="255" y="50"/>
                  </a:cxn>
                  <a:cxn ang="0">
                    <a:pos x="224" y="0"/>
                  </a:cxn>
                  <a:cxn ang="0">
                    <a:pos x="248" y="56"/>
                  </a:cxn>
                  <a:cxn ang="0">
                    <a:pos x="207" y="125"/>
                  </a:cxn>
                  <a:cxn ang="0">
                    <a:pos x="240" y="208"/>
                  </a:cxn>
                  <a:cxn ang="0">
                    <a:pos x="216" y="273"/>
                  </a:cxn>
                  <a:cxn ang="0">
                    <a:pos x="171" y="339"/>
                  </a:cxn>
                  <a:cxn ang="0">
                    <a:pos x="128" y="342"/>
                  </a:cxn>
                  <a:cxn ang="0">
                    <a:pos x="180" y="333"/>
                  </a:cxn>
                  <a:cxn ang="0">
                    <a:pos x="224" y="278"/>
                  </a:cxn>
                  <a:cxn ang="0">
                    <a:pos x="240" y="214"/>
                  </a:cxn>
                  <a:cxn ang="0">
                    <a:pos x="200" y="120"/>
                  </a:cxn>
                  <a:cxn ang="0">
                    <a:pos x="111" y="167"/>
                  </a:cxn>
                  <a:cxn ang="0">
                    <a:pos x="144" y="116"/>
                  </a:cxn>
                  <a:cxn ang="0">
                    <a:pos x="116" y="69"/>
                  </a:cxn>
                  <a:cxn ang="0">
                    <a:pos x="144" y="111"/>
                  </a:cxn>
                  <a:cxn ang="0">
                    <a:pos x="108" y="167"/>
                  </a:cxn>
                  <a:cxn ang="0">
                    <a:pos x="152" y="227"/>
                  </a:cxn>
                  <a:cxn ang="0">
                    <a:pos x="120" y="278"/>
                  </a:cxn>
                  <a:cxn ang="0">
                    <a:pos x="68" y="297"/>
                  </a:cxn>
                  <a:cxn ang="0">
                    <a:pos x="135" y="269"/>
                  </a:cxn>
                  <a:cxn ang="0">
                    <a:pos x="152" y="222"/>
                  </a:cxn>
                  <a:cxn ang="0">
                    <a:pos x="116" y="167"/>
                  </a:cxn>
                  <a:cxn ang="0">
                    <a:pos x="44" y="236"/>
                  </a:cxn>
                  <a:cxn ang="0">
                    <a:pos x="0" y="278"/>
                  </a:cxn>
                  <a:cxn ang="0">
                    <a:pos x="63" y="227"/>
                  </a:cxn>
                  <a:cxn ang="0">
                    <a:pos x="116" y="175"/>
                  </a:cxn>
                </a:cxnLst>
                <a:rect l="0" t="0" r="r" b="b"/>
                <a:pathLst>
                  <a:path w="309" h="343">
                    <a:moveTo>
                      <a:pt x="308" y="97"/>
                    </a:moveTo>
                    <a:lnTo>
                      <a:pt x="200" y="130"/>
                    </a:lnTo>
                    <a:lnTo>
                      <a:pt x="255" y="50"/>
                    </a:lnTo>
                    <a:lnTo>
                      <a:pt x="224" y="0"/>
                    </a:lnTo>
                    <a:lnTo>
                      <a:pt x="248" y="56"/>
                    </a:lnTo>
                    <a:lnTo>
                      <a:pt x="207" y="125"/>
                    </a:lnTo>
                    <a:lnTo>
                      <a:pt x="240" y="208"/>
                    </a:lnTo>
                    <a:lnTo>
                      <a:pt x="216" y="273"/>
                    </a:lnTo>
                    <a:lnTo>
                      <a:pt x="171" y="339"/>
                    </a:lnTo>
                    <a:lnTo>
                      <a:pt x="128" y="342"/>
                    </a:lnTo>
                    <a:lnTo>
                      <a:pt x="180" y="333"/>
                    </a:lnTo>
                    <a:lnTo>
                      <a:pt x="224" y="278"/>
                    </a:lnTo>
                    <a:lnTo>
                      <a:pt x="240" y="214"/>
                    </a:lnTo>
                    <a:lnTo>
                      <a:pt x="200" y="120"/>
                    </a:lnTo>
                    <a:lnTo>
                      <a:pt x="111" y="167"/>
                    </a:lnTo>
                    <a:lnTo>
                      <a:pt x="144" y="116"/>
                    </a:lnTo>
                    <a:lnTo>
                      <a:pt x="116" y="69"/>
                    </a:lnTo>
                    <a:lnTo>
                      <a:pt x="144" y="111"/>
                    </a:lnTo>
                    <a:lnTo>
                      <a:pt x="108" y="167"/>
                    </a:lnTo>
                    <a:lnTo>
                      <a:pt x="152" y="227"/>
                    </a:lnTo>
                    <a:lnTo>
                      <a:pt x="120" y="278"/>
                    </a:lnTo>
                    <a:lnTo>
                      <a:pt x="68" y="297"/>
                    </a:lnTo>
                    <a:lnTo>
                      <a:pt x="135" y="269"/>
                    </a:lnTo>
                    <a:lnTo>
                      <a:pt x="152" y="222"/>
                    </a:lnTo>
                    <a:lnTo>
                      <a:pt x="116" y="167"/>
                    </a:lnTo>
                    <a:lnTo>
                      <a:pt x="44" y="236"/>
                    </a:lnTo>
                    <a:lnTo>
                      <a:pt x="0" y="278"/>
                    </a:lnTo>
                    <a:lnTo>
                      <a:pt x="63" y="227"/>
                    </a:lnTo>
                    <a:lnTo>
                      <a:pt x="116" y="175"/>
                    </a:lnTo>
                  </a:path>
                </a:pathLst>
              </a:custGeom>
              <a:solidFill>
                <a:srgbClr val="51DC00"/>
              </a:solidFill>
              <a:ln w="12700" cap="rnd">
                <a:solidFill>
                  <a:srgbClr val="4C2E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3113" y="6939"/>
              <a:ext cx="1486" cy="1470"/>
            </a:xfrm>
            <a:custGeom>
              <a:avLst/>
              <a:gdLst/>
              <a:ahLst/>
              <a:cxnLst>
                <a:cxn ang="0">
                  <a:pos x="114" y="23"/>
                </a:cxn>
                <a:cxn ang="0">
                  <a:pos x="214" y="42"/>
                </a:cxn>
                <a:cxn ang="0">
                  <a:pos x="323" y="42"/>
                </a:cxn>
                <a:cxn ang="0">
                  <a:pos x="497" y="47"/>
                </a:cxn>
                <a:cxn ang="0">
                  <a:pos x="639" y="33"/>
                </a:cxn>
                <a:cxn ang="0">
                  <a:pos x="757" y="0"/>
                </a:cxn>
                <a:cxn ang="0">
                  <a:pos x="744" y="146"/>
                </a:cxn>
                <a:cxn ang="0">
                  <a:pos x="689" y="177"/>
                </a:cxn>
                <a:cxn ang="0">
                  <a:pos x="606" y="711"/>
                </a:cxn>
                <a:cxn ang="0">
                  <a:pos x="522" y="749"/>
                </a:cxn>
                <a:cxn ang="0">
                  <a:pos x="399" y="758"/>
                </a:cxn>
                <a:cxn ang="0">
                  <a:pos x="273" y="744"/>
                </a:cxn>
                <a:cxn ang="0">
                  <a:pos x="169" y="721"/>
                </a:cxn>
                <a:cxn ang="0">
                  <a:pos x="71" y="146"/>
                </a:cxn>
                <a:cxn ang="0">
                  <a:pos x="8" y="135"/>
                </a:cxn>
                <a:cxn ang="0">
                  <a:pos x="0" y="0"/>
                </a:cxn>
                <a:cxn ang="0">
                  <a:pos x="114" y="23"/>
                </a:cxn>
              </a:cxnLst>
              <a:rect l="0" t="0" r="r" b="b"/>
              <a:pathLst>
                <a:path w="758" h="759">
                  <a:moveTo>
                    <a:pt x="114" y="23"/>
                  </a:moveTo>
                  <a:lnTo>
                    <a:pt x="214" y="42"/>
                  </a:lnTo>
                  <a:lnTo>
                    <a:pt x="323" y="42"/>
                  </a:lnTo>
                  <a:lnTo>
                    <a:pt x="497" y="47"/>
                  </a:lnTo>
                  <a:lnTo>
                    <a:pt x="639" y="33"/>
                  </a:lnTo>
                  <a:lnTo>
                    <a:pt x="757" y="0"/>
                  </a:lnTo>
                  <a:lnTo>
                    <a:pt x="744" y="146"/>
                  </a:lnTo>
                  <a:lnTo>
                    <a:pt x="689" y="177"/>
                  </a:lnTo>
                  <a:lnTo>
                    <a:pt x="606" y="711"/>
                  </a:lnTo>
                  <a:lnTo>
                    <a:pt x="522" y="749"/>
                  </a:lnTo>
                  <a:lnTo>
                    <a:pt x="399" y="758"/>
                  </a:lnTo>
                  <a:lnTo>
                    <a:pt x="273" y="744"/>
                  </a:lnTo>
                  <a:lnTo>
                    <a:pt x="169" y="721"/>
                  </a:lnTo>
                  <a:lnTo>
                    <a:pt x="71" y="146"/>
                  </a:lnTo>
                  <a:lnTo>
                    <a:pt x="8" y="135"/>
                  </a:lnTo>
                  <a:lnTo>
                    <a:pt x="0" y="0"/>
                  </a:lnTo>
                  <a:lnTo>
                    <a:pt x="114" y="23"/>
                  </a:lnTo>
                </a:path>
              </a:pathLst>
            </a:custGeom>
            <a:gradFill rotWithShape="0">
              <a:gsLst>
                <a:gs pos="0">
                  <a:srgbClr val="A8350A">
                    <a:gamma/>
                    <a:shade val="80000"/>
                    <a:invGamma/>
                  </a:srgbClr>
                </a:gs>
                <a:gs pos="50000">
                  <a:srgbClr val="A8350A"/>
                </a:gs>
                <a:gs pos="100000">
                  <a:srgbClr val="A8350A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12700" cap="rnd">
              <a:solidFill>
                <a:srgbClr val="4C2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415" y="4237"/>
              <a:ext cx="1031" cy="402"/>
              <a:chOff x="135" y="1966"/>
              <a:chExt cx="526" cy="208"/>
            </a:xfrm>
          </p:grpSpPr>
          <p:sp>
            <p:nvSpPr>
              <p:cNvPr id="3106" name="Freeform 34"/>
              <p:cNvSpPr>
                <a:spLocks/>
              </p:cNvSpPr>
              <p:nvPr/>
            </p:nvSpPr>
            <p:spPr bwMode="auto">
              <a:xfrm>
                <a:off x="135" y="1966"/>
                <a:ext cx="526" cy="208"/>
              </a:xfrm>
              <a:custGeom>
                <a:avLst/>
                <a:gdLst/>
                <a:ahLst/>
                <a:cxnLst>
                  <a:cxn ang="0">
                    <a:pos x="76" y="96"/>
                  </a:cxn>
                  <a:cxn ang="0">
                    <a:pos x="0" y="116"/>
                  </a:cxn>
                  <a:cxn ang="0">
                    <a:pos x="18" y="91"/>
                  </a:cxn>
                  <a:cxn ang="0">
                    <a:pos x="46" y="77"/>
                  </a:cxn>
                  <a:cxn ang="0">
                    <a:pos x="76" y="74"/>
                  </a:cxn>
                  <a:cxn ang="0">
                    <a:pos x="88" y="62"/>
                  </a:cxn>
                  <a:cxn ang="0">
                    <a:pos x="99" y="39"/>
                  </a:cxn>
                  <a:cxn ang="0">
                    <a:pos x="134" y="28"/>
                  </a:cxn>
                  <a:cxn ang="0">
                    <a:pos x="161" y="28"/>
                  </a:cxn>
                  <a:cxn ang="0">
                    <a:pos x="185" y="5"/>
                  </a:cxn>
                  <a:cxn ang="0">
                    <a:pos x="211" y="2"/>
                  </a:cxn>
                  <a:cxn ang="0">
                    <a:pos x="249" y="9"/>
                  </a:cxn>
                  <a:cxn ang="0">
                    <a:pos x="270" y="2"/>
                  </a:cxn>
                  <a:cxn ang="0">
                    <a:pos x="308" y="0"/>
                  </a:cxn>
                  <a:cxn ang="0">
                    <a:pos x="331" y="11"/>
                  </a:cxn>
                  <a:cxn ang="0">
                    <a:pos x="349" y="17"/>
                  </a:cxn>
                  <a:cxn ang="0">
                    <a:pos x="375" y="17"/>
                  </a:cxn>
                  <a:cxn ang="0">
                    <a:pos x="411" y="26"/>
                  </a:cxn>
                  <a:cxn ang="0">
                    <a:pos x="431" y="48"/>
                  </a:cxn>
                  <a:cxn ang="0">
                    <a:pos x="440" y="62"/>
                  </a:cxn>
                  <a:cxn ang="0">
                    <a:pos x="478" y="77"/>
                  </a:cxn>
                  <a:cxn ang="0">
                    <a:pos x="493" y="105"/>
                  </a:cxn>
                  <a:cxn ang="0">
                    <a:pos x="518" y="123"/>
                  </a:cxn>
                  <a:cxn ang="0">
                    <a:pos x="495" y="179"/>
                  </a:cxn>
                  <a:cxn ang="0">
                    <a:pos x="478" y="198"/>
                  </a:cxn>
                  <a:cxn ang="0">
                    <a:pos x="458" y="202"/>
                  </a:cxn>
                  <a:cxn ang="0">
                    <a:pos x="472" y="176"/>
                  </a:cxn>
                  <a:cxn ang="0">
                    <a:pos x="455" y="164"/>
                  </a:cxn>
                  <a:cxn ang="0">
                    <a:pos x="451" y="154"/>
                  </a:cxn>
                  <a:cxn ang="0">
                    <a:pos x="423" y="147"/>
                  </a:cxn>
                  <a:cxn ang="0">
                    <a:pos x="398" y="156"/>
                  </a:cxn>
                  <a:cxn ang="0">
                    <a:pos x="393" y="139"/>
                  </a:cxn>
                  <a:cxn ang="0">
                    <a:pos x="393" y="125"/>
                  </a:cxn>
                  <a:cxn ang="0">
                    <a:pos x="370" y="130"/>
                  </a:cxn>
                  <a:cxn ang="0">
                    <a:pos x="358" y="120"/>
                  </a:cxn>
                  <a:cxn ang="0">
                    <a:pos x="361" y="99"/>
                  </a:cxn>
                  <a:cxn ang="0">
                    <a:pos x="337" y="108"/>
                  </a:cxn>
                  <a:cxn ang="0">
                    <a:pos x="319" y="120"/>
                  </a:cxn>
                  <a:cxn ang="0">
                    <a:pos x="326" y="94"/>
                  </a:cxn>
                  <a:cxn ang="0">
                    <a:pos x="303" y="91"/>
                  </a:cxn>
                  <a:cxn ang="0">
                    <a:pos x="284" y="102"/>
                  </a:cxn>
                  <a:cxn ang="0">
                    <a:pos x="258" y="105"/>
                  </a:cxn>
                  <a:cxn ang="0">
                    <a:pos x="234" y="102"/>
                  </a:cxn>
                  <a:cxn ang="0">
                    <a:pos x="211" y="111"/>
                  </a:cxn>
                  <a:cxn ang="0">
                    <a:pos x="185" y="111"/>
                  </a:cxn>
                  <a:cxn ang="0">
                    <a:pos x="158" y="122"/>
                  </a:cxn>
                  <a:cxn ang="0">
                    <a:pos x="129" y="128"/>
                  </a:cxn>
                  <a:cxn ang="0">
                    <a:pos x="152" y="142"/>
                  </a:cxn>
                  <a:cxn ang="0">
                    <a:pos x="138" y="156"/>
                  </a:cxn>
                  <a:cxn ang="0">
                    <a:pos x="123" y="137"/>
                  </a:cxn>
                </a:cxnLst>
                <a:rect l="0" t="0" r="r" b="b"/>
                <a:pathLst>
                  <a:path w="526" h="208">
                    <a:moveTo>
                      <a:pt x="123" y="133"/>
                    </a:moveTo>
                    <a:lnTo>
                      <a:pt x="90" y="139"/>
                    </a:lnTo>
                    <a:lnTo>
                      <a:pt x="73" y="111"/>
                    </a:lnTo>
                    <a:lnTo>
                      <a:pt x="76" y="96"/>
                    </a:lnTo>
                    <a:lnTo>
                      <a:pt x="44" y="94"/>
                    </a:lnTo>
                    <a:lnTo>
                      <a:pt x="11" y="113"/>
                    </a:lnTo>
                    <a:lnTo>
                      <a:pt x="2" y="122"/>
                    </a:lnTo>
                    <a:lnTo>
                      <a:pt x="0" y="116"/>
                    </a:lnTo>
                    <a:lnTo>
                      <a:pt x="0" y="111"/>
                    </a:lnTo>
                    <a:lnTo>
                      <a:pt x="6" y="105"/>
                    </a:lnTo>
                    <a:lnTo>
                      <a:pt x="9" y="99"/>
                    </a:lnTo>
                    <a:lnTo>
                      <a:pt x="18" y="91"/>
                    </a:lnTo>
                    <a:lnTo>
                      <a:pt x="23" y="85"/>
                    </a:lnTo>
                    <a:lnTo>
                      <a:pt x="29" y="82"/>
                    </a:lnTo>
                    <a:lnTo>
                      <a:pt x="41" y="77"/>
                    </a:lnTo>
                    <a:lnTo>
                      <a:pt x="46" y="77"/>
                    </a:lnTo>
                    <a:lnTo>
                      <a:pt x="53" y="74"/>
                    </a:lnTo>
                    <a:lnTo>
                      <a:pt x="62" y="74"/>
                    </a:lnTo>
                    <a:lnTo>
                      <a:pt x="67" y="74"/>
                    </a:lnTo>
                    <a:lnTo>
                      <a:pt x="76" y="74"/>
                    </a:lnTo>
                    <a:lnTo>
                      <a:pt x="81" y="77"/>
                    </a:lnTo>
                    <a:lnTo>
                      <a:pt x="88" y="77"/>
                    </a:lnTo>
                    <a:lnTo>
                      <a:pt x="88" y="70"/>
                    </a:lnTo>
                    <a:lnTo>
                      <a:pt x="88" y="62"/>
                    </a:lnTo>
                    <a:lnTo>
                      <a:pt x="88" y="57"/>
                    </a:lnTo>
                    <a:lnTo>
                      <a:pt x="90" y="48"/>
                    </a:lnTo>
                    <a:lnTo>
                      <a:pt x="97" y="45"/>
                    </a:lnTo>
                    <a:lnTo>
                      <a:pt x="99" y="39"/>
                    </a:lnTo>
                    <a:lnTo>
                      <a:pt x="111" y="34"/>
                    </a:lnTo>
                    <a:lnTo>
                      <a:pt x="117" y="31"/>
                    </a:lnTo>
                    <a:lnTo>
                      <a:pt x="123" y="28"/>
                    </a:lnTo>
                    <a:lnTo>
                      <a:pt x="134" y="28"/>
                    </a:lnTo>
                    <a:lnTo>
                      <a:pt x="141" y="28"/>
                    </a:lnTo>
                    <a:lnTo>
                      <a:pt x="146" y="28"/>
                    </a:lnTo>
                    <a:lnTo>
                      <a:pt x="155" y="28"/>
                    </a:lnTo>
                    <a:lnTo>
                      <a:pt x="161" y="28"/>
                    </a:lnTo>
                    <a:lnTo>
                      <a:pt x="164" y="22"/>
                    </a:lnTo>
                    <a:lnTo>
                      <a:pt x="167" y="17"/>
                    </a:lnTo>
                    <a:lnTo>
                      <a:pt x="173" y="14"/>
                    </a:lnTo>
                    <a:lnTo>
                      <a:pt x="185" y="5"/>
                    </a:lnTo>
                    <a:lnTo>
                      <a:pt x="194" y="5"/>
                    </a:lnTo>
                    <a:lnTo>
                      <a:pt x="199" y="2"/>
                    </a:lnTo>
                    <a:lnTo>
                      <a:pt x="205" y="2"/>
                    </a:lnTo>
                    <a:lnTo>
                      <a:pt x="211" y="2"/>
                    </a:lnTo>
                    <a:lnTo>
                      <a:pt x="217" y="2"/>
                    </a:lnTo>
                    <a:lnTo>
                      <a:pt x="238" y="2"/>
                    </a:lnTo>
                    <a:lnTo>
                      <a:pt x="243" y="5"/>
                    </a:lnTo>
                    <a:lnTo>
                      <a:pt x="249" y="9"/>
                    </a:lnTo>
                    <a:lnTo>
                      <a:pt x="252" y="14"/>
                    </a:lnTo>
                    <a:lnTo>
                      <a:pt x="258" y="11"/>
                    </a:lnTo>
                    <a:lnTo>
                      <a:pt x="264" y="5"/>
                    </a:lnTo>
                    <a:lnTo>
                      <a:pt x="270" y="2"/>
                    </a:lnTo>
                    <a:lnTo>
                      <a:pt x="278" y="0"/>
                    </a:lnTo>
                    <a:lnTo>
                      <a:pt x="284" y="0"/>
                    </a:lnTo>
                    <a:lnTo>
                      <a:pt x="291" y="0"/>
                    </a:lnTo>
                    <a:lnTo>
                      <a:pt x="308" y="0"/>
                    </a:lnTo>
                    <a:lnTo>
                      <a:pt x="314" y="2"/>
                    </a:lnTo>
                    <a:lnTo>
                      <a:pt x="319" y="5"/>
                    </a:lnTo>
                    <a:lnTo>
                      <a:pt x="326" y="9"/>
                    </a:lnTo>
                    <a:lnTo>
                      <a:pt x="331" y="11"/>
                    </a:lnTo>
                    <a:lnTo>
                      <a:pt x="337" y="19"/>
                    </a:lnTo>
                    <a:lnTo>
                      <a:pt x="340" y="26"/>
                    </a:lnTo>
                    <a:lnTo>
                      <a:pt x="343" y="19"/>
                    </a:lnTo>
                    <a:lnTo>
                      <a:pt x="349" y="17"/>
                    </a:lnTo>
                    <a:lnTo>
                      <a:pt x="358" y="14"/>
                    </a:lnTo>
                    <a:lnTo>
                      <a:pt x="363" y="14"/>
                    </a:lnTo>
                    <a:lnTo>
                      <a:pt x="370" y="14"/>
                    </a:lnTo>
                    <a:lnTo>
                      <a:pt x="375" y="17"/>
                    </a:lnTo>
                    <a:lnTo>
                      <a:pt x="384" y="17"/>
                    </a:lnTo>
                    <a:lnTo>
                      <a:pt x="393" y="19"/>
                    </a:lnTo>
                    <a:lnTo>
                      <a:pt x="398" y="19"/>
                    </a:lnTo>
                    <a:lnTo>
                      <a:pt x="411" y="26"/>
                    </a:lnTo>
                    <a:lnTo>
                      <a:pt x="423" y="31"/>
                    </a:lnTo>
                    <a:lnTo>
                      <a:pt x="425" y="36"/>
                    </a:lnTo>
                    <a:lnTo>
                      <a:pt x="431" y="43"/>
                    </a:lnTo>
                    <a:lnTo>
                      <a:pt x="431" y="48"/>
                    </a:lnTo>
                    <a:lnTo>
                      <a:pt x="434" y="53"/>
                    </a:lnTo>
                    <a:lnTo>
                      <a:pt x="437" y="62"/>
                    </a:lnTo>
                    <a:lnTo>
                      <a:pt x="434" y="68"/>
                    </a:lnTo>
                    <a:lnTo>
                      <a:pt x="440" y="62"/>
                    </a:lnTo>
                    <a:lnTo>
                      <a:pt x="449" y="62"/>
                    </a:lnTo>
                    <a:lnTo>
                      <a:pt x="455" y="65"/>
                    </a:lnTo>
                    <a:lnTo>
                      <a:pt x="472" y="74"/>
                    </a:lnTo>
                    <a:lnTo>
                      <a:pt x="478" y="77"/>
                    </a:lnTo>
                    <a:lnTo>
                      <a:pt x="481" y="82"/>
                    </a:lnTo>
                    <a:lnTo>
                      <a:pt x="484" y="87"/>
                    </a:lnTo>
                    <a:lnTo>
                      <a:pt x="486" y="94"/>
                    </a:lnTo>
                    <a:lnTo>
                      <a:pt x="493" y="105"/>
                    </a:lnTo>
                    <a:lnTo>
                      <a:pt x="495" y="111"/>
                    </a:lnTo>
                    <a:lnTo>
                      <a:pt x="499" y="104"/>
                    </a:lnTo>
                    <a:lnTo>
                      <a:pt x="510" y="110"/>
                    </a:lnTo>
                    <a:lnTo>
                      <a:pt x="518" y="123"/>
                    </a:lnTo>
                    <a:lnTo>
                      <a:pt x="516" y="138"/>
                    </a:lnTo>
                    <a:lnTo>
                      <a:pt x="525" y="153"/>
                    </a:lnTo>
                    <a:lnTo>
                      <a:pt x="499" y="173"/>
                    </a:lnTo>
                    <a:lnTo>
                      <a:pt x="495" y="179"/>
                    </a:lnTo>
                    <a:lnTo>
                      <a:pt x="493" y="185"/>
                    </a:lnTo>
                    <a:lnTo>
                      <a:pt x="486" y="188"/>
                    </a:lnTo>
                    <a:lnTo>
                      <a:pt x="481" y="193"/>
                    </a:lnTo>
                    <a:lnTo>
                      <a:pt x="478" y="198"/>
                    </a:lnTo>
                    <a:lnTo>
                      <a:pt x="472" y="202"/>
                    </a:lnTo>
                    <a:lnTo>
                      <a:pt x="467" y="205"/>
                    </a:lnTo>
                    <a:lnTo>
                      <a:pt x="460" y="207"/>
                    </a:lnTo>
                    <a:lnTo>
                      <a:pt x="458" y="202"/>
                    </a:lnTo>
                    <a:lnTo>
                      <a:pt x="460" y="196"/>
                    </a:lnTo>
                    <a:lnTo>
                      <a:pt x="467" y="188"/>
                    </a:lnTo>
                    <a:lnTo>
                      <a:pt x="469" y="181"/>
                    </a:lnTo>
                    <a:lnTo>
                      <a:pt x="472" y="176"/>
                    </a:lnTo>
                    <a:lnTo>
                      <a:pt x="467" y="173"/>
                    </a:lnTo>
                    <a:lnTo>
                      <a:pt x="460" y="168"/>
                    </a:lnTo>
                    <a:lnTo>
                      <a:pt x="460" y="162"/>
                    </a:lnTo>
                    <a:lnTo>
                      <a:pt x="455" y="164"/>
                    </a:lnTo>
                    <a:lnTo>
                      <a:pt x="451" y="171"/>
                    </a:lnTo>
                    <a:lnTo>
                      <a:pt x="451" y="164"/>
                    </a:lnTo>
                    <a:lnTo>
                      <a:pt x="451" y="159"/>
                    </a:lnTo>
                    <a:lnTo>
                      <a:pt x="451" y="154"/>
                    </a:lnTo>
                    <a:lnTo>
                      <a:pt x="449" y="147"/>
                    </a:lnTo>
                    <a:lnTo>
                      <a:pt x="442" y="150"/>
                    </a:lnTo>
                    <a:lnTo>
                      <a:pt x="431" y="147"/>
                    </a:lnTo>
                    <a:lnTo>
                      <a:pt x="423" y="147"/>
                    </a:lnTo>
                    <a:lnTo>
                      <a:pt x="416" y="147"/>
                    </a:lnTo>
                    <a:lnTo>
                      <a:pt x="411" y="150"/>
                    </a:lnTo>
                    <a:lnTo>
                      <a:pt x="405" y="154"/>
                    </a:lnTo>
                    <a:lnTo>
                      <a:pt x="398" y="156"/>
                    </a:lnTo>
                    <a:lnTo>
                      <a:pt x="393" y="154"/>
                    </a:lnTo>
                    <a:lnTo>
                      <a:pt x="387" y="150"/>
                    </a:lnTo>
                    <a:lnTo>
                      <a:pt x="384" y="145"/>
                    </a:lnTo>
                    <a:lnTo>
                      <a:pt x="393" y="139"/>
                    </a:lnTo>
                    <a:lnTo>
                      <a:pt x="398" y="137"/>
                    </a:lnTo>
                    <a:lnTo>
                      <a:pt x="405" y="133"/>
                    </a:lnTo>
                    <a:lnTo>
                      <a:pt x="398" y="128"/>
                    </a:lnTo>
                    <a:lnTo>
                      <a:pt x="393" y="125"/>
                    </a:lnTo>
                    <a:lnTo>
                      <a:pt x="387" y="122"/>
                    </a:lnTo>
                    <a:lnTo>
                      <a:pt x="381" y="122"/>
                    </a:lnTo>
                    <a:lnTo>
                      <a:pt x="375" y="122"/>
                    </a:lnTo>
                    <a:lnTo>
                      <a:pt x="370" y="130"/>
                    </a:lnTo>
                    <a:lnTo>
                      <a:pt x="363" y="137"/>
                    </a:lnTo>
                    <a:lnTo>
                      <a:pt x="354" y="130"/>
                    </a:lnTo>
                    <a:lnTo>
                      <a:pt x="354" y="125"/>
                    </a:lnTo>
                    <a:lnTo>
                      <a:pt x="358" y="120"/>
                    </a:lnTo>
                    <a:lnTo>
                      <a:pt x="363" y="116"/>
                    </a:lnTo>
                    <a:lnTo>
                      <a:pt x="363" y="111"/>
                    </a:lnTo>
                    <a:lnTo>
                      <a:pt x="367" y="105"/>
                    </a:lnTo>
                    <a:lnTo>
                      <a:pt x="361" y="99"/>
                    </a:lnTo>
                    <a:lnTo>
                      <a:pt x="354" y="99"/>
                    </a:lnTo>
                    <a:lnTo>
                      <a:pt x="349" y="99"/>
                    </a:lnTo>
                    <a:lnTo>
                      <a:pt x="340" y="102"/>
                    </a:lnTo>
                    <a:lnTo>
                      <a:pt x="337" y="108"/>
                    </a:lnTo>
                    <a:lnTo>
                      <a:pt x="335" y="116"/>
                    </a:lnTo>
                    <a:lnTo>
                      <a:pt x="331" y="122"/>
                    </a:lnTo>
                    <a:lnTo>
                      <a:pt x="326" y="122"/>
                    </a:lnTo>
                    <a:lnTo>
                      <a:pt x="319" y="120"/>
                    </a:lnTo>
                    <a:lnTo>
                      <a:pt x="319" y="113"/>
                    </a:lnTo>
                    <a:lnTo>
                      <a:pt x="319" y="105"/>
                    </a:lnTo>
                    <a:lnTo>
                      <a:pt x="322" y="99"/>
                    </a:lnTo>
                    <a:lnTo>
                      <a:pt x="326" y="94"/>
                    </a:lnTo>
                    <a:lnTo>
                      <a:pt x="328" y="87"/>
                    </a:lnTo>
                    <a:lnTo>
                      <a:pt x="318" y="93"/>
                    </a:lnTo>
                    <a:lnTo>
                      <a:pt x="309" y="89"/>
                    </a:lnTo>
                    <a:lnTo>
                      <a:pt x="303" y="91"/>
                    </a:lnTo>
                    <a:lnTo>
                      <a:pt x="291" y="85"/>
                    </a:lnTo>
                    <a:lnTo>
                      <a:pt x="287" y="91"/>
                    </a:lnTo>
                    <a:lnTo>
                      <a:pt x="287" y="96"/>
                    </a:lnTo>
                    <a:lnTo>
                      <a:pt x="284" y="102"/>
                    </a:lnTo>
                    <a:lnTo>
                      <a:pt x="278" y="102"/>
                    </a:lnTo>
                    <a:lnTo>
                      <a:pt x="273" y="105"/>
                    </a:lnTo>
                    <a:lnTo>
                      <a:pt x="264" y="108"/>
                    </a:lnTo>
                    <a:lnTo>
                      <a:pt x="258" y="105"/>
                    </a:lnTo>
                    <a:lnTo>
                      <a:pt x="252" y="105"/>
                    </a:lnTo>
                    <a:lnTo>
                      <a:pt x="247" y="105"/>
                    </a:lnTo>
                    <a:lnTo>
                      <a:pt x="240" y="102"/>
                    </a:lnTo>
                    <a:lnTo>
                      <a:pt x="234" y="102"/>
                    </a:lnTo>
                    <a:lnTo>
                      <a:pt x="229" y="102"/>
                    </a:lnTo>
                    <a:lnTo>
                      <a:pt x="222" y="105"/>
                    </a:lnTo>
                    <a:lnTo>
                      <a:pt x="217" y="108"/>
                    </a:lnTo>
                    <a:lnTo>
                      <a:pt x="211" y="111"/>
                    </a:lnTo>
                    <a:lnTo>
                      <a:pt x="203" y="111"/>
                    </a:lnTo>
                    <a:lnTo>
                      <a:pt x="196" y="113"/>
                    </a:lnTo>
                    <a:lnTo>
                      <a:pt x="190" y="113"/>
                    </a:lnTo>
                    <a:lnTo>
                      <a:pt x="185" y="111"/>
                    </a:lnTo>
                    <a:lnTo>
                      <a:pt x="178" y="108"/>
                    </a:lnTo>
                    <a:lnTo>
                      <a:pt x="173" y="108"/>
                    </a:lnTo>
                    <a:lnTo>
                      <a:pt x="164" y="116"/>
                    </a:lnTo>
                    <a:lnTo>
                      <a:pt x="158" y="122"/>
                    </a:lnTo>
                    <a:lnTo>
                      <a:pt x="146" y="122"/>
                    </a:lnTo>
                    <a:lnTo>
                      <a:pt x="141" y="122"/>
                    </a:lnTo>
                    <a:lnTo>
                      <a:pt x="134" y="122"/>
                    </a:lnTo>
                    <a:lnTo>
                      <a:pt x="129" y="128"/>
                    </a:lnTo>
                    <a:lnTo>
                      <a:pt x="141" y="133"/>
                    </a:lnTo>
                    <a:lnTo>
                      <a:pt x="146" y="137"/>
                    </a:lnTo>
                    <a:lnTo>
                      <a:pt x="152" y="137"/>
                    </a:lnTo>
                    <a:lnTo>
                      <a:pt x="152" y="142"/>
                    </a:lnTo>
                    <a:lnTo>
                      <a:pt x="155" y="147"/>
                    </a:lnTo>
                    <a:lnTo>
                      <a:pt x="150" y="154"/>
                    </a:lnTo>
                    <a:lnTo>
                      <a:pt x="143" y="154"/>
                    </a:lnTo>
                    <a:lnTo>
                      <a:pt x="138" y="156"/>
                    </a:lnTo>
                    <a:lnTo>
                      <a:pt x="129" y="156"/>
                    </a:lnTo>
                    <a:lnTo>
                      <a:pt x="123" y="147"/>
                    </a:lnTo>
                    <a:lnTo>
                      <a:pt x="123" y="142"/>
                    </a:lnTo>
                    <a:lnTo>
                      <a:pt x="123" y="137"/>
                    </a:lnTo>
                    <a:lnTo>
                      <a:pt x="117" y="137"/>
                    </a:lnTo>
                  </a:path>
                </a:pathLst>
              </a:custGeom>
              <a:solidFill>
                <a:srgbClr val="FCD1C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5" name="Oval 33"/>
              <p:cNvSpPr>
                <a:spLocks noChangeArrowheads="1"/>
              </p:cNvSpPr>
              <p:nvPr/>
            </p:nvSpPr>
            <p:spPr bwMode="auto">
              <a:xfrm>
                <a:off x="585" y="2067"/>
                <a:ext cx="24" cy="34"/>
              </a:xfrm>
              <a:prstGeom prst="ellipse">
                <a:avLst/>
              </a:prstGeom>
              <a:solidFill>
                <a:srgbClr val="FCD1C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4298" y="4681"/>
              <a:ext cx="1031" cy="403"/>
              <a:chOff x="1067" y="2145"/>
              <a:chExt cx="526" cy="208"/>
            </a:xfrm>
          </p:grpSpPr>
          <p:sp>
            <p:nvSpPr>
              <p:cNvPr id="3103" name="Freeform 31"/>
              <p:cNvSpPr>
                <a:spLocks/>
              </p:cNvSpPr>
              <p:nvPr/>
            </p:nvSpPr>
            <p:spPr bwMode="auto">
              <a:xfrm>
                <a:off x="1067" y="2145"/>
                <a:ext cx="526" cy="208"/>
              </a:xfrm>
              <a:custGeom>
                <a:avLst/>
                <a:gdLst/>
                <a:ahLst/>
                <a:cxnLst>
                  <a:cxn ang="0">
                    <a:pos x="449" y="96"/>
                  </a:cxn>
                  <a:cxn ang="0">
                    <a:pos x="525" y="116"/>
                  </a:cxn>
                  <a:cxn ang="0">
                    <a:pos x="507" y="91"/>
                  </a:cxn>
                  <a:cxn ang="0">
                    <a:pos x="479" y="77"/>
                  </a:cxn>
                  <a:cxn ang="0">
                    <a:pos x="449" y="74"/>
                  </a:cxn>
                  <a:cxn ang="0">
                    <a:pos x="437" y="62"/>
                  </a:cxn>
                  <a:cxn ang="0">
                    <a:pos x="426" y="39"/>
                  </a:cxn>
                  <a:cxn ang="0">
                    <a:pos x="391" y="28"/>
                  </a:cxn>
                  <a:cxn ang="0">
                    <a:pos x="364" y="28"/>
                  </a:cxn>
                  <a:cxn ang="0">
                    <a:pos x="340" y="5"/>
                  </a:cxn>
                  <a:cxn ang="0">
                    <a:pos x="314" y="2"/>
                  </a:cxn>
                  <a:cxn ang="0">
                    <a:pos x="276" y="9"/>
                  </a:cxn>
                  <a:cxn ang="0">
                    <a:pos x="255" y="2"/>
                  </a:cxn>
                  <a:cxn ang="0">
                    <a:pos x="217" y="0"/>
                  </a:cxn>
                  <a:cxn ang="0">
                    <a:pos x="194" y="11"/>
                  </a:cxn>
                  <a:cxn ang="0">
                    <a:pos x="176" y="17"/>
                  </a:cxn>
                  <a:cxn ang="0">
                    <a:pos x="150" y="17"/>
                  </a:cxn>
                  <a:cxn ang="0">
                    <a:pos x="114" y="26"/>
                  </a:cxn>
                  <a:cxn ang="0">
                    <a:pos x="94" y="48"/>
                  </a:cxn>
                  <a:cxn ang="0">
                    <a:pos x="85" y="62"/>
                  </a:cxn>
                  <a:cxn ang="0">
                    <a:pos x="47" y="77"/>
                  </a:cxn>
                  <a:cxn ang="0">
                    <a:pos x="32" y="105"/>
                  </a:cxn>
                  <a:cxn ang="0">
                    <a:pos x="7" y="123"/>
                  </a:cxn>
                  <a:cxn ang="0">
                    <a:pos x="30" y="179"/>
                  </a:cxn>
                  <a:cxn ang="0">
                    <a:pos x="47" y="198"/>
                  </a:cxn>
                  <a:cxn ang="0">
                    <a:pos x="67" y="202"/>
                  </a:cxn>
                  <a:cxn ang="0">
                    <a:pos x="53" y="176"/>
                  </a:cxn>
                  <a:cxn ang="0">
                    <a:pos x="70" y="164"/>
                  </a:cxn>
                  <a:cxn ang="0">
                    <a:pos x="74" y="154"/>
                  </a:cxn>
                  <a:cxn ang="0">
                    <a:pos x="102" y="147"/>
                  </a:cxn>
                  <a:cxn ang="0">
                    <a:pos x="127" y="156"/>
                  </a:cxn>
                  <a:cxn ang="0">
                    <a:pos x="132" y="139"/>
                  </a:cxn>
                  <a:cxn ang="0">
                    <a:pos x="132" y="125"/>
                  </a:cxn>
                  <a:cxn ang="0">
                    <a:pos x="155" y="130"/>
                  </a:cxn>
                  <a:cxn ang="0">
                    <a:pos x="167" y="120"/>
                  </a:cxn>
                  <a:cxn ang="0">
                    <a:pos x="164" y="99"/>
                  </a:cxn>
                  <a:cxn ang="0">
                    <a:pos x="188" y="108"/>
                  </a:cxn>
                  <a:cxn ang="0">
                    <a:pos x="206" y="120"/>
                  </a:cxn>
                  <a:cxn ang="0">
                    <a:pos x="199" y="94"/>
                  </a:cxn>
                  <a:cxn ang="0">
                    <a:pos x="222" y="91"/>
                  </a:cxn>
                  <a:cxn ang="0">
                    <a:pos x="241" y="102"/>
                  </a:cxn>
                  <a:cxn ang="0">
                    <a:pos x="267" y="105"/>
                  </a:cxn>
                  <a:cxn ang="0">
                    <a:pos x="291" y="102"/>
                  </a:cxn>
                  <a:cxn ang="0">
                    <a:pos x="314" y="111"/>
                  </a:cxn>
                  <a:cxn ang="0">
                    <a:pos x="340" y="111"/>
                  </a:cxn>
                  <a:cxn ang="0">
                    <a:pos x="367" y="122"/>
                  </a:cxn>
                  <a:cxn ang="0">
                    <a:pos x="396" y="128"/>
                  </a:cxn>
                  <a:cxn ang="0">
                    <a:pos x="373" y="142"/>
                  </a:cxn>
                  <a:cxn ang="0">
                    <a:pos x="387" y="156"/>
                  </a:cxn>
                  <a:cxn ang="0">
                    <a:pos x="402" y="137"/>
                  </a:cxn>
                </a:cxnLst>
                <a:rect l="0" t="0" r="r" b="b"/>
                <a:pathLst>
                  <a:path w="526" h="208">
                    <a:moveTo>
                      <a:pt x="402" y="133"/>
                    </a:moveTo>
                    <a:lnTo>
                      <a:pt x="435" y="139"/>
                    </a:lnTo>
                    <a:lnTo>
                      <a:pt x="452" y="111"/>
                    </a:lnTo>
                    <a:lnTo>
                      <a:pt x="449" y="96"/>
                    </a:lnTo>
                    <a:lnTo>
                      <a:pt x="481" y="94"/>
                    </a:lnTo>
                    <a:lnTo>
                      <a:pt x="514" y="113"/>
                    </a:lnTo>
                    <a:lnTo>
                      <a:pt x="523" y="122"/>
                    </a:lnTo>
                    <a:lnTo>
                      <a:pt x="525" y="116"/>
                    </a:lnTo>
                    <a:lnTo>
                      <a:pt x="525" y="111"/>
                    </a:lnTo>
                    <a:lnTo>
                      <a:pt x="519" y="105"/>
                    </a:lnTo>
                    <a:lnTo>
                      <a:pt x="516" y="99"/>
                    </a:lnTo>
                    <a:lnTo>
                      <a:pt x="507" y="91"/>
                    </a:lnTo>
                    <a:lnTo>
                      <a:pt x="502" y="85"/>
                    </a:lnTo>
                    <a:lnTo>
                      <a:pt x="496" y="82"/>
                    </a:lnTo>
                    <a:lnTo>
                      <a:pt x="484" y="77"/>
                    </a:lnTo>
                    <a:lnTo>
                      <a:pt x="479" y="77"/>
                    </a:lnTo>
                    <a:lnTo>
                      <a:pt x="472" y="74"/>
                    </a:lnTo>
                    <a:lnTo>
                      <a:pt x="463" y="74"/>
                    </a:lnTo>
                    <a:lnTo>
                      <a:pt x="458" y="74"/>
                    </a:lnTo>
                    <a:lnTo>
                      <a:pt x="449" y="74"/>
                    </a:lnTo>
                    <a:lnTo>
                      <a:pt x="444" y="77"/>
                    </a:lnTo>
                    <a:lnTo>
                      <a:pt x="437" y="77"/>
                    </a:lnTo>
                    <a:lnTo>
                      <a:pt x="437" y="70"/>
                    </a:lnTo>
                    <a:lnTo>
                      <a:pt x="437" y="62"/>
                    </a:lnTo>
                    <a:lnTo>
                      <a:pt x="437" y="57"/>
                    </a:lnTo>
                    <a:lnTo>
                      <a:pt x="435" y="48"/>
                    </a:lnTo>
                    <a:lnTo>
                      <a:pt x="428" y="45"/>
                    </a:lnTo>
                    <a:lnTo>
                      <a:pt x="426" y="39"/>
                    </a:lnTo>
                    <a:lnTo>
                      <a:pt x="414" y="34"/>
                    </a:lnTo>
                    <a:lnTo>
                      <a:pt x="408" y="31"/>
                    </a:lnTo>
                    <a:lnTo>
                      <a:pt x="402" y="28"/>
                    </a:lnTo>
                    <a:lnTo>
                      <a:pt x="391" y="28"/>
                    </a:lnTo>
                    <a:lnTo>
                      <a:pt x="384" y="28"/>
                    </a:lnTo>
                    <a:lnTo>
                      <a:pt x="379" y="28"/>
                    </a:lnTo>
                    <a:lnTo>
                      <a:pt x="370" y="28"/>
                    </a:lnTo>
                    <a:lnTo>
                      <a:pt x="364" y="28"/>
                    </a:lnTo>
                    <a:lnTo>
                      <a:pt x="361" y="22"/>
                    </a:lnTo>
                    <a:lnTo>
                      <a:pt x="358" y="17"/>
                    </a:lnTo>
                    <a:lnTo>
                      <a:pt x="352" y="14"/>
                    </a:lnTo>
                    <a:lnTo>
                      <a:pt x="340" y="5"/>
                    </a:lnTo>
                    <a:lnTo>
                      <a:pt x="331" y="5"/>
                    </a:lnTo>
                    <a:lnTo>
                      <a:pt x="326" y="2"/>
                    </a:lnTo>
                    <a:lnTo>
                      <a:pt x="320" y="2"/>
                    </a:lnTo>
                    <a:lnTo>
                      <a:pt x="314" y="2"/>
                    </a:lnTo>
                    <a:lnTo>
                      <a:pt x="308" y="2"/>
                    </a:lnTo>
                    <a:lnTo>
                      <a:pt x="287" y="2"/>
                    </a:lnTo>
                    <a:lnTo>
                      <a:pt x="282" y="5"/>
                    </a:lnTo>
                    <a:lnTo>
                      <a:pt x="276" y="9"/>
                    </a:lnTo>
                    <a:lnTo>
                      <a:pt x="273" y="14"/>
                    </a:lnTo>
                    <a:lnTo>
                      <a:pt x="267" y="11"/>
                    </a:lnTo>
                    <a:lnTo>
                      <a:pt x="261" y="5"/>
                    </a:lnTo>
                    <a:lnTo>
                      <a:pt x="255" y="2"/>
                    </a:lnTo>
                    <a:lnTo>
                      <a:pt x="247" y="0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17" y="0"/>
                    </a:lnTo>
                    <a:lnTo>
                      <a:pt x="211" y="2"/>
                    </a:lnTo>
                    <a:lnTo>
                      <a:pt x="206" y="5"/>
                    </a:lnTo>
                    <a:lnTo>
                      <a:pt x="199" y="9"/>
                    </a:lnTo>
                    <a:lnTo>
                      <a:pt x="194" y="11"/>
                    </a:lnTo>
                    <a:lnTo>
                      <a:pt x="188" y="19"/>
                    </a:lnTo>
                    <a:lnTo>
                      <a:pt x="185" y="26"/>
                    </a:lnTo>
                    <a:lnTo>
                      <a:pt x="182" y="19"/>
                    </a:lnTo>
                    <a:lnTo>
                      <a:pt x="176" y="17"/>
                    </a:lnTo>
                    <a:lnTo>
                      <a:pt x="167" y="14"/>
                    </a:lnTo>
                    <a:lnTo>
                      <a:pt x="162" y="14"/>
                    </a:lnTo>
                    <a:lnTo>
                      <a:pt x="155" y="14"/>
                    </a:lnTo>
                    <a:lnTo>
                      <a:pt x="150" y="17"/>
                    </a:lnTo>
                    <a:lnTo>
                      <a:pt x="141" y="17"/>
                    </a:lnTo>
                    <a:lnTo>
                      <a:pt x="132" y="19"/>
                    </a:lnTo>
                    <a:lnTo>
                      <a:pt x="127" y="19"/>
                    </a:lnTo>
                    <a:lnTo>
                      <a:pt x="114" y="26"/>
                    </a:lnTo>
                    <a:lnTo>
                      <a:pt x="102" y="31"/>
                    </a:lnTo>
                    <a:lnTo>
                      <a:pt x="100" y="36"/>
                    </a:lnTo>
                    <a:lnTo>
                      <a:pt x="94" y="43"/>
                    </a:lnTo>
                    <a:lnTo>
                      <a:pt x="94" y="48"/>
                    </a:lnTo>
                    <a:lnTo>
                      <a:pt x="91" y="53"/>
                    </a:lnTo>
                    <a:lnTo>
                      <a:pt x="88" y="62"/>
                    </a:lnTo>
                    <a:lnTo>
                      <a:pt x="91" y="68"/>
                    </a:lnTo>
                    <a:lnTo>
                      <a:pt x="85" y="62"/>
                    </a:lnTo>
                    <a:lnTo>
                      <a:pt x="76" y="62"/>
                    </a:lnTo>
                    <a:lnTo>
                      <a:pt x="70" y="65"/>
                    </a:lnTo>
                    <a:lnTo>
                      <a:pt x="53" y="74"/>
                    </a:lnTo>
                    <a:lnTo>
                      <a:pt x="47" y="77"/>
                    </a:lnTo>
                    <a:lnTo>
                      <a:pt x="44" y="82"/>
                    </a:lnTo>
                    <a:lnTo>
                      <a:pt x="41" y="87"/>
                    </a:lnTo>
                    <a:lnTo>
                      <a:pt x="39" y="94"/>
                    </a:lnTo>
                    <a:lnTo>
                      <a:pt x="32" y="105"/>
                    </a:lnTo>
                    <a:lnTo>
                      <a:pt x="30" y="111"/>
                    </a:lnTo>
                    <a:lnTo>
                      <a:pt x="26" y="104"/>
                    </a:lnTo>
                    <a:lnTo>
                      <a:pt x="15" y="110"/>
                    </a:lnTo>
                    <a:lnTo>
                      <a:pt x="7" y="123"/>
                    </a:lnTo>
                    <a:lnTo>
                      <a:pt x="9" y="138"/>
                    </a:lnTo>
                    <a:lnTo>
                      <a:pt x="0" y="153"/>
                    </a:lnTo>
                    <a:lnTo>
                      <a:pt x="26" y="173"/>
                    </a:lnTo>
                    <a:lnTo>
                      <a:pt x="30" y="179"/>
                    </a:lnTo>
                    <a:lnTo>
                      <a:pt x="32" y="185"/>
                    </a:lnTo>
                    <a:lnTo>
                      <a:pt x="39" y="188"/>
                    </a:lnTo>
                    <a:lnTo>
                      <a:pt x="44" y="193"/>
                    </a:lnTo>
                    <a:lnTo>
                      <a:pt x="47" y="198"/>
                    </a:lnTo>
                    <a:lnTo>
                      <a:pt x="53" y="202"/>
                    </a:lnTo>
                    <a:lnTo>
                      <a:pt x="58" y="205"/>
                    </a:lnTo>
                    <a:lnTo>
                      <a:pt x="65" y="207"/>
                    </a:lnTo>
                    <a:lnTo>
                      <a:pt x="67" y="202"/>
                    </a:lnTo>
                    <a:lnTo>
                      <a:pt x="65" y="196"/>
                    </a:lnTo>
                    <a:lnTo>
                      <a:pt x="58" y="188"/>
                    </a:lnTo>
                    <a:lnTo>
                      <a:pt x="56" y="181"/>
                    </a:lnTo>
                    <a:lnTo>
                      <a:pt x="53" y="176"/>
                    </a:lnTo>
                    <a:lnTo>
                      <a:pt x="58" y="173"/>
                    </a:lnTo>
                    <a:lnTo>
                      <a:pt x="65" y="168"/>
                    </a:lnTo>
                    <a:lnTo>
                      <a:pt x="65" y="162"/>
                    </a:lnTo>
                    <a:lnTo>
                      <a:pt x="70" y="164"/>
                    </a:lnTo>
                    <a:lnTo>
                      <a:pt x="74" y="171"/>
                    </a:lnTo>
                    <a:lnTo>
                      <a:pt x="74" y="164"/>
                    </a:lnTo>
                    <a:lnTo>
                      <a:pt x="74" y="159"/>
                    </a:lnTo>
                    <a:lnTo>
                      <a:pt x="74" y="154"/>
                    </a:lnTo>
                    <a:lnTo>
                      <a:pt x="76" y="147"/>
                    </a:lnTo>
                    <a:lnTo>
                      <a:pt x="83" y="150"/>
                    </a:lnTo>
                    <a:lnTo>
                      <a:pt x="94" y="147"/>
                    </a:lnTo>
                    <a:lnTo>
                      <a:pt x="102" y="147"/>
                    </a:lnTo>
                    <a:lnTo>
                      <a:pt x="109" y="147"/>
                    </a:lnTo>
                    <a:lnTo>
                      <a:pt x="114" y="150"/>
                    </a:lnTo>
                    <a:lnTo>
                      <a:pt x="120" y="154"/>
                    </a:lnTo>
                    <a:lnTo>
                      <a:pt x="127" y="156"/>
                    </a:lnTo>
                    <a:lnTo>
                      <a:pt x="132" y="154"/>
                    </a:lnTo>
                    <a:lnTo>
                      <a:pt x="138" y="150"/>
                    </a:lnTo>
                    <a:lnTo>
                      <a:pt x="141" y="145"/>
                    </a:lnTo>
                    <a:lnTo>
                      <a:pt x="132" y="139"/>
                    </a:lnTo>
                    <a:lnTo>
                      <a:pt x="127" y="137"/>
                    </a:lnTo>
                    <a:lnTo>
                      <a:pt x="120" y="133"/>
                    </a:lnTo>
                    <a:lnTo>
                      <a:pt x="127" y="128"/>
                    </a:lnTo>
                    <a:lnTo>
                      <a:pt x="132" y="125"/>
                    </a:lnTo>
                    <a:lnTo>
                      <a:pt x="138" y="122"/>
                    </a:lnTo>
                    <a:lnTo>
                      <a:pt x="144" y="122"/>
                    </a:lnTo>
                    <a:lnTo>
                      <a:pt x="150" y="122"/>
                    </a:lnTo>
                    <a:lnTo>
                      <a:pt x="155" y="130"/>
                    </a:lnTo>
                    <a:lnTo>
                      <a:pt x="162" y="137"/>
                    </a:lnTo>
                    <a:lnTo>
                      <a:pt x="171" y="130"/>
                    </a:lnTo>
                    <a:lnTo>
                      <a:pt x="171" y="125"/>
                    </a:lnTo>
                    <a:lnTo>
                      <a:pt x="167" y="120"/>
                    </a:lnTo>
                    <a:lnTo>
                      <a:pt x="162" y="116"/>
                    </a:lnTo>
                    <a:lnTo>
                      <a:pt x="162" y="111"/>
                    </a:lnTo>
                    <a:lnTo>
                      <a:pt x="158" y="105"/>
                    </a:lnTo>
                    <a:lnTo>
                      <a:pt x="164" y="99"/>
                    </a:lnTo>
                    <a:lnTo>
                      <a:pt x="171" y="99"/>
                    </a:lnTo>
                    <a:lnTo>
                      <a:pt x="176" y="99"/>
                    </a:lnTo>
                    <a:lnTo>
                      <a:pt x="185" y="102"/>
                    </a:lnTo>
                    <a:lnTo>
                      <a:pt x="188" y="108"/>
                    </a:lnTo>
                    <a:lnTo>
                      <a:pt x="190" y="116"/>
                    </a:lnTo>
                    <a:lnTo>
                      <a:pt x="194" y="122"/>
                    </a:lnTo>
                    <a:lnTo>
                      <a:pt x="199" y="122"/>
                    </a:lnTo>
                    <a:lnTo>
                      <a:pt x="206" y="120"/>
                    </a:lnTo>
                    <a:lnTo>
                      <a:pt x="206" y="113"/>
                    </a:lnTo>
                    <a:lnTo>
                      <a:pt x="206" y="105"/>
                    </a:lnTo>
                    <a:lnTo>
                      <a:pt x="203" y="99"/>
                    </a:lnTo>
                    <a:lnTo>
                      <a:pt x="199" y="94"/>
                    </a:lnTo>
                    <a:lnTo>
                      <a:pt x="197" y="87"/>
                    </a:lnTo>
                    <a:lnTo>
                      <a:pt x="207" y="93"/>
                    </a:lnTo>
                    <a:lnTo>
                      <a:pt x="216" y="89"/>
                    </a:lnTo>
                    <a:lnTo>
                      <a:pt x="222" y="91"/>
                    </a:lnTo>
                    <a:lnTo>
                      <a:pt x="234" y="85"/>
                    </a:lnTo>
                    <a:lnTo>
                      <a:pt x="238" y="91"/>
                    </a:lnTo>
                    <a:lnTo>
                      <a:pt x="238" y="96"/>
                    </a:lnTo>
                    <a:lnTo>
                      <a:pt x="241" y="102"/>
                    </a:lnTo>
                    <a:lnTo>
                      <a:pt x="247" y="102"/>
                    </a:lnTo>
                    <a:lnTo>
                      <a:pt x="252" y="105"/>
                    </a:lnTo>
                    <a:lnTo>
                      <a:pt x="261" y="108"/>
                    </a:lnTo>
                    <a:lnTo>
                      <a:pt x="267" y="105"/>
                    </a:lnTo>
                    <a:lnTo>
                      <a:pt x="273" y="105"/>
                    </a:lnTo>
                    <a:lnTo>
                      <a:pt x="278" y="105"/>
                    </a:lnTo>
                    <a:lnTo>
                      <a:pt x="285" y="102"/>
                    </a:lnTo>
                    <a:lnTo>
                      <a:pt x="291" y="102"/>
                    </a:lnTo>
                    <a:lnTo>
                      <a:pt x="296" y="102"/>
                    </a:lnTo>
                    <a:lnTo>
                      <a:pt x="303" y="105"/>
                    </a:lnTo>
                    <a:lnTo>
                      <a:pt x="308" y="108"/>
                    </a:lnTo>
                    <a:lnTo>
                      <a:pt x="314" y="111"/>
                    </a:lnTo>
                    <a:lnTo>
                      <a:pt x="322" y="111"/>
                    </a:lnTo>
                    <a:lnTo>
                      <a:pt x="329" y="113"/>
                    </a:lnTo>
                    <a:lnTo>
                      <a:pt x="335" y="113"/>
                    </a:lnTo>
                    <a:lnTo>
                      <a:pt x="340" y="111"/>
                    </a:lnTo>
                    <a:lnTo>
                      <a:pt x="347" y="108"/>
                    </a:lnTo>
                    <a:lnTo>
                      <a:pt x="352" y="108"/>
                    </a:lnTo>
                    <a:lnTo>
                      <a:pt x="361" y="116"/>
                    </a:lnTo>
                    <a:lnTo>
                      <a:pt x="367" y="122"/>
                    </a:lnTo>
                    <a:lnTo>
                      <a:pt x="379" y="122"/>
                    </a:lnTo>
                    <a:lnTo>
                      <a:pt x="384" y="122"/>
                    </a:lnTo>
                    <a:lnTo>
                      <a:pt x="391" y="122"/>
                    </a:lnTo>
                    <a:lnTo>
                      <a:pt x="396" y="128"/>
                    </a:lnTo>
                    <a:lnTo>
                      <a:pt x="384" y="133"/>
                    </a:lnTo>
                    <a:lnTo>
                      <a:pt x="379" y="137"/>
                    </a:lnTo>
                    <a:lnTo>
                      <a:pt x="373" y="137"/>
                    </a:lnTo>
                    <a:lnTo>
                      <a:pt x="373" y="142"/>
                    </a:lnTo>
                    <a:lnTo>
                      <a:pt x="370" y="147"/>
                    </a:lnTo>
                    <a:lnTo>
                      <a:pt x="375" y="154"/>
                    </a:lnTo>
                    <a:lnTo>
                      <a:pt x="382" y="154"/>
                    </a:lnTo>
                    <a:lnTo>
                      <a:pt x="387" y="156"/>
                    </a:lnTo>
                    <a:lnTo>
                      <a:pt x="396" y="156"/>
                    </a:lnTo>
                    <a:lnTo>
                      <a:pt x="402" y="147"/>
                    </a:lnTo>
                    <a:lnTo>
                      <a:pt x="402" y="142"/>
                    </a:lnTo>
                    <a:lnTo>
                      <a:pt x="402" y="137"/>
                    </a:lnTo>
                    <a:lnTo>
                      <a:pt x="408" y="137"/>
                    </a:lnTo>
                  </a:path>
                </a:pathLst>
              </a:custGeom>
              <a:solidFill>
                <a:srgbClr val="FCD1C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>
                <a:off x="1118" y="2246"/>
                <a:ext cx="24" cy="34"/>
              </a:xfrm>
              <a:prstGeom prst="ellipse">
                <a:avLst/>
              </a:prstGeom>
              <a:solidFill>
                <a:srgbClr val="FCD1C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4109" y="5352"/>
              <a:ext cx="378" cy="984"/>
              <a:chOff x="926" y="2529"/>
              <a:chExt cx="192" cy="509"/>
            </a:xfrm>
          </p:grpSpPr>
          <p:sp>
            <p:nvSpPr>
              <p:cNvPr id="3100" name="Freeform 28"/>
              <p:cNvSpPr>
                <a:spLocks/>
              </p:cNvSpPr>
              <p:nvPr/>
            </p:nvSpPr>
            <p:spPr bwMode="auto">
              <a:xfrm>
                <a:off x="926" y="2529"/>
                <a:ext cx="192" cy="509"/>
              </a:xfrm>
              <a:custGeom>
                <a:avLst/>
                <a:gdLst/>
                <a:ahLst/>
                <a:cxnLst>
                  <a:cxn ang="0">
                    <a:pos x="53" y="439"/>
                  </a:cxn>
                  <a:cxn ang="0">
                    <a:pos x="18" y="507"/>
                  </a:cxn>
                  <a:cxn ang="0">
                    <a:pos x="49" y="494"/>
                  </a:cxn>
                  <a:cxn ang="0">
                    <a:pos x="66" y="471"/>
                  </a:cxn>
                  <a:cxn ang="0">
                    <a:pos x="75" y="443"/>
                  </a:cxn>
                  <a:cxn ang="0">
                    <a:pos x="91" y="432"/>
                  </a:cxn>
                  <a:cxn ang="0">
                    <a:pos x="115" y="427"/>
                  </a:cxn>
                  <a:cxn ang="0">
                    <a:pos x="134" y="395"/>
                  </a:cxn>
                  <a:cxn ang="0">
                    <a:pos x="138" y="369"/>
                  </a:cxn>
                  <a:cxn ang="0">
                    <a:pos x="165" y="350"/>
                  </a:cxn>
                  <a:cxn ang="0">
                    <a:pos x="172" y="326"/>
                  </a:cxn>
                  <a:cxn ang="0">
                    <a:pos x="172" y="289"/>
                  </a:cxn>
                  <a:cxn ang="0">
                    <a:pos x="182" y="269"/>
                  </a:cxn>
                  <a:cxn ang="0">
                    <a:pos x="191" y="233"/>
                  </a:cxn>
                  <a:cxn ang="0">
                    <a:pos x="184" y="209"/>
                  </a:cxn>
                  <a:cxn ang="0">
                    <a:pos x="182" y="191"/>
                  </a:cxn>
                  <a:cxn ang="0">
                    <a:pos x="187" y="166"/>
                  </a:cxn>
                  <a:cxn ang="0">
                    <a:pos x="183" y="131"/>
                  </a:cxn>
                  <a:cxn ang="0">
                    <a:pos x="163" y="108"/>
                  </a:cxn>
                  <a:cxn ang="0">
                    <a:pos x="151" y="96"/>
                  </a:cxn>
                  <a:cxn ang="0">
                    <a:pos x="142" y="58"/>
                  </a:cxn>
                  <a:cxn ang="0">
                    <a:pos x="117" y="37"/>
                  </a:cxn>
                  <a:cxn ang="0">
                    <a:pos x="103" y="12"/>
                  </a:cxn>
                  <a:cxn ang="0">
                    <a:pos x="41" y="23"/>
                  </a:cxn>
                  <a:cxn ang="0">
                    <a:pos x="19" y="37"/>
                  </a:cxn>
                  <a:cxn ang="0">
                    <a:pos x="12" y="54"/>
                  </a:cxn>
                  <a:cxn ang="0">
                    <a:pos x="40" y="46"/>
                  </a:cxn>
                  <a:cxn ang="0">
                    <a:pos x="50" y="64"/>
                  </a:cxn>
                  <a:cxn ang="0">
                    <a:pos x="59" y="69"/>
                  </a:cxn>
                  <a:cxn ang="0">
                    <a:pos x="61" y="97"/>
                  </a:cxn>
                  <a:cxn ang="0">
                    <a:pos x="47" y="120"/>
                  </a:cxn>
                  <a:cxn ang="0">
                    <a:pos x="65" y="128"/>
                  </a:cxn>
                  <a:cxn ang="0">
                    <a:pos x="79" y="130"/>
                  </a:cxn>
                  <a:cxn ang="0">
                    <a:pos x="68" y="152"/>
                  </a:cxn>
                  <a:cxn ang="0">
                    <a:pos x="77" y="165"/>
                  </a:cxn>
                  <a:cxn ang="0">
                    <a:pos x="99" y="165"/>
                  </a:cxn>
                  <a:cxn ang="0">
                    <a:pos x="86" y="187"/>
                  </a:cxn>
                  <a:cxn ang="0">
                    <a:pos x="71" y="202"/>
                  </a:cxn>
                  <a:cxn ang="0">
                    <a:pos x="99" y="200"/>
                  </a:cxn>
                  <a:cxn ang="0">
                    <a:pos x="98" y="223"/>
                  </a:cxn>
                  <a:cxn ang="0">
                    <a:pos x="83" y="239"/>
                  </a:cxn>
                  <a:cxn ang="0">
                    <a:pos x="76" y="264"/>
                  </a:cxn>
                  <a:cxn ang="0">
                    <a:pos x="74" y="285"/>
                  </a:cxn>
                  <a:cxn ang="0">
                    <a:pos x="61" y="306"/>
                  </a:cxn>
                  <a:cxn ang="0">
                    <a:pos x="56" y="332"/>
                  </a:cxn>
                  <a:cxn ang="0">
                    <a:pos x="42" y="355"/>
                  </a:cxn>
                  <a:cxn ang="0">
                    <a:pos x="29" y="382"/>
                  </a:cxn>
                  <a:cxn ang="0">
                    <a:pos x="20" y="358"/>
                  </a:cxn>
                  <a:cxn ang="0">
                    <a:pos x="1" y="369"/>
                  </a:cxn>
                  <a:cxn ang="0">
                    <a:pos x="20" y="386"/>
                  </a:cxn>
                </a:cxnLst>
                <a:rect l="0" t="0" r="r" b="b"/>
                <a:pathLst>
                  <a:path w="192" h="509">
                    <a:moveTo>
                      <a:pt x="23" y="386"/>
                    </a:moveTo>
                    <a:lnTo>
                      <a:pt x="11" y="417"/>
                    </a:lnTo>
                    <a:lnTo>
                      <a:pt x="36" y="439"/>
                    </a:lnTo>
                    <a:lnTo>
                      <a:pt x="53" y="439"/>
                    </a:lnTo>
                    <a:lnTo>
                      <a:pt x="50" y="470"/>
                    </a:lnTo>
                    <a:lnTo>
                      <a:pt x="24" y="496"/>
                    </a:lnTo>
                    <a:lnTo>
                      <a:pt x="14" y="504"/>
                    </a:lnTo>
                    <a:lnTo>
                      <a:pt x="18" y="507"/>
                    </a:lnTo>
                    <a:lnTo>
                      <a:pt x="23" y="508"/>
                    </a:lnTo>
                    <a:lnTo>
                      <a:pt x="31" y="504"/>
                    </a:lnTo>
                    <a:lnTo>
                      <a:pt x="38" y="502"/>
                    </a:lnTo>
                    <a:lnTo>
                      <a:pt x="49" y="494"/>
                    </a:lnTo>
                    <a:lnTo>
                      <a:pt x="53" y="491"/>
                    </a:lnTo>
                    <a:lnTo>
                      <a:pt x="57" y="486"/>
                    </a:lnTo>
                    <a:lnTo>
                      <a:pt x="66" y="475"/>
                    </a:lnTo>
                    <a:lnTo>
                      <a:pt x="66" y="471"/>
                    </a:lnTo>
                    <a:lnTo>
                      <a:pt x="72" y="464"/>
                    </a:lnTo>
                    <a:lnTo>
                      <a:pt x="73" y="457"/>
                    </a:lnTo>
                    <a:lnTo>
                      <a:pt x="74" y="451"/>
                    </a:lnTo>
                    <a:lnTo>
                      <a:pt x="75" y="443"/>
                    </a:lnTo>
                    <a:lnTo>
                      <a:pt x="73" y="436"/>
                    </a:lnTo>
                    <a:lnTo>
                      <a:pt x="75" y="430"/>
                    </a:lnTo>
                    <a:lnTo>
                      <a:pt x="82" y="431"/>
                    </a:lnTo>
                    <a:lnTo>
                      <a:pt x="91" y="432"/>
                    </a:lnTo>
                    <a:lnTo>
                      <a:pt x="96" y="434"/>
                    </a:lnTo>
                    <a:lnTo>
                      <a:pt x="104" y="433"/>
                    </a:lnTo>
                    <a:lnTo>
                      <a:pt x="108" y="428"/>
                    </a:lnTo>
                    <a:lnTo>
                      <a:pt x="115" y="427"/>
                    </a:lnTo>
                    <a:lnTo>
                      <a:pt x="123" y="416"/>
                    </a:lnTo>
                    <a:lnTo>
                      <a:pt x="127" y="411"/>
                    </a:lnTo>
                    <a:lnTo>
                      <a:pt x="130" y="404"/>
                    </a:lnTo>
                    <a:lnTo>
                      <a:pt x="134" y="395"/>
                    </a:lnTo>
                    <a:lnTo>
                      <a:pt x="134" y="388"/>
                    </a:lnTo>
                    <a:lnTo>
                      <a:pt x="135" y="383"/>
                    </a:lnTo>
                    <a:lnTo>
                      <a:pt x="136" y="375"/>
                    </a:lnTo>
                    <a:lnTo>
                      <a:pt x="138" y="369"/>
                    </a:lnTo>
                    <a:lnTo>
                      <a:pt x="144" y="366"/>
                    </a:lnTo>
                    <a:lnTo>
                      <a:pt x="150" y="365"/>
                    </a:lnTo>
                    <a:lnTo>
                      <a:pt x="153" y="361"/>
                    </a:lnTo>
                    <a:lnTo>
                      <a:pt x="165" y="350"/>
                    </a:lnTo>
                    <a:lnTo>
                      <a:pt x="166" y="342"/>
                    </a:lnTo>
                    <a:lnTo>
                      <a:pt x="170" y="337"/>
                    </a:lnTo>
                    <a:lnTo>
                      <a:pt x="171" y="331"/>
                    </a:lnTo>
                    <a:lnTo>
                      <a:pt x="172" y="326"/>
                    </a:lnTo>
                    <a:lnTo>
                      <a:pt x="173" y="320"/>
                    </a:lnTo>
                    <a:lnTo>
                      <a:pt x="177" y="300"/>
                    </a:lnTo>
                    <a:lnTo>
                      <a:pt x="174" y="293"/>
                    </a:lnTo>
                    <a:lnTo>
                      <a:pt x="172" y="289"/>
                    </a:lnTo>
                    <a:lnTo>
                      <a:pt x="169" y="284"/>
                    </a:lnTo>
                    <a:lnTo>
                      <a:pt x="171" y="280"/>
                    </a:lnTo>
                    <a:lnTo>
                      <a:pt x="178" y="274"/>
                    </a:lnTo>
                    <a:lnTo>
                      <a:pt x="182" y="269"/>
                    </a:lnTo>
                    <a:lnTo>
                      <a:pt x="185" y="260"/>
                    </a:lnTo>
                    <a:lnTo>
                      <a:pt x="188" y="256"/>
                    </a:lnTo>
                    <a:lnTo>
                      <a:pt x="188" y="250"/>
                    </a:lnTo>
                    <a:lnTo>
                      <a:pt x="191" y="233"/>
                    </a:lnTo>
                    <a:lnTo>
                      <a:pt x="190" y="227"/>
                    </a:lnTo>
                    <a:lnTo>
                      <a:pt x="188" y="222"/>
                    </a:lnTo>
                    <a:lnTo>
                      <a:pt x="185" y="216"/>
                    </a:lnTo>
                    <a:lnTo>
                      <a:pt x="184" y="209"/>
                    </a:lnTo>
                    <a:lnTo>
                      <a:pt x="177" y="202"/>
                    </a:lnTo>
                    <a:lnTo>
                      <a:pt x="171" y="199"/>
                    </a:lnTo>
                    <a:lnTo>
                      <a:pt x="179" y="195"/>
                    </a:lnTo>
                    <a:lnTo>
                      <a:pt x="182" y="191"/>
                    </a:lnTo>
                    <a:lnTo>
                      <a:pt x="187" y="184"/>
                    </a:lnTo>
                    <a:lnTo>
                      <a:pt x="188" y="178"/>
                    </a:lnTo>
                    <a:lnTo>
                      <a:pt x="188" y="172"/>
                    </a:lnTo>
                    <a:lnTo>
                      <a:pt x="187" y="166"/>
                    </a:lnTo>
                    <a:lnTo>
                      <a:pt x="188" y="158"/>
                    </a:lnTo>
                    <a:lnTo>
                      <a:pt x="188" y="149"/>
                    </a:lnTo>
                    <a:lnTo>
                      <a:pt x="188" y="144"/>
                    </a:lnTo>
                    <a:lnTo>
                      <a:pt x="183" y="131"/>
                    </a:lnTo>
                    <a:lnTo>
                      <a:pt x="180" y="117"/>
                    </a:lnTo>
                    <a:lnTo>
                      <a:pt x="174" y="114"/>
                    </a:lnTo>
                    <a:lnTo>
                      <a:pt x="169" y="109"/>
                    </a:lnTo>
                    <a:lnTo>
                      <a:pt x="163" y="108"/>
                    </a:lnTo>
                    <a:lnTo>
                      <a:pt x="159" y="104"/>
                    </a:lnTo>
                    <a:lnTo>
                      <a:pt x="150" y="99"/>
                    </a:lnTo>
                    <a:lnTo>
                      <a:pt x="144" y="101"/>
                    </a:lnTo>
                    <a:lnTo>
                      <a:pt x="151" y="96"/>
                    </a:lnTo>
                    <a:lnTo>
                      <a:pt x="153" y="86"/>
                    </a:lnTo>
                    <a:lnTo>
                      <a:pt x="150" y="82"/>
                    </a:lnTo>
                    <a:lnTo>
                      <a:pt x="145" y="64"/>
                    </a:lnTo>
                    <a:lnTo>
                      <a:pt x="142" y="58"/>
                    </a:lnTo>
                    <a:lnTo>
                      <a:pt x="137" y="53"/>
                    </a:lnTo>
                    <a:lnTo>
                      <a:pt x="134" y="50"/>
                    </a:lnTo>
                    <a:lnTo>
                      <a:pt x="127" y="46"/>
                    </a:lnTo>
                    <a:lnTo>
                      <a:pt x="117" y="37"/>
                    </a:lnTo>
                    <a:lnTo>
                      <a:pt x="110" y="34"/>
                    </a:lnTo>
                    <a:lnTo>
                      <a:pt x="119" y="32"/>
                    </a:lnTo>
                    <a:lnTo>
                      <a:pt x="114" y="23"/>
                    </a:lnTo>
                    <a:lnTo>
                      <a:pt x="103" y="12"/>
                    </a:lnTo>
                    <a:lnTo>
                      <a:pt x="87" y="11"/>
                    </a:lnTo>
                    <a:lnTo>
                      <a:pt x="74" y="0"/>
                    </a:lnTo>
                    <a:lnTo>
                      <a:pt x="49" y="21"/>
                    </a:lnTo>
                    <a:lnTo>
                      <a:pt x="41" y="23"/>
                    </a:lnTo>
                    <a:lnTo>
                      <a:pt x="35" y="26"/>
                    </a:lnTo>
                    <a:lnTo>
                      <a:pt x="30" y="31"/>
                    </a:lnTo>
                    <a:lnTo>
                      <a:pt x="24" y="35"/>
                    </a:lnTo>
                    <a:lnTo>
                      <a:pt x="19" y="37"/>
                    </a:lnTo>
                    <a:lnTo>
                      <a:pt x="14" y="42"/>
                    </a:lnTo>
                    <a:lnTo>
                      <a:pt x="10" y="45"/>
                    </a:lnTo>
                    <a:lnTo>
                      <a:pt x="7" y="52"/>
                    </a:lnTo>
                    <a:lnTo>
                      <a:pt x="12" y="54"/>
                    </a:lnTo>
                    <a:lnTo>
                      <a:pt x="18" y="53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40" y="46"/>
                    </a:lnTo>
                    <a:lnTo>
                      <a:pt x="43" y="50"/>
                    </a:lnTo>
                    <a:lnTo>
                      <a:pt x="46" y="58"/>
                    </a:lnTo>
                    <a:lnTo>
                      <a:pt x="52" y="60"/>
                    </a:lnTo>
                    <a:lnTo>
                      <a:pt x="50" y="64"/>
                    </a:lnTo>
                    <a:lnTo>
                      <a:pt x="42" y="66"/>
                    </a:lnTo>
                    <a:lnTo>
                      <a:pt x="49" y="67"/>
                    </a:lnTo>
                    <a:lnTo>
                      <a:pt x="54" y="68"/>
                    </a:lnTo>
                    <a:lnTo>
                      <a:pt x="59" y="69"/>
                    </a:lnTo>
                    <a:lnTo>
                      <a:pt x="65" y="73"/>
                    </a:lnTo>
                    <a:lnTo>
                      <a:pt x="61" y="78"/>
                    </a:lnTo>
                    <a:lnTo>
                      <a:pt x="62" y="90"/>
                    </a:lnTo>
                    <a:lnTo>
                      <a:pt x="61" y="97"/>
                    </a:lnTo>
                    <a:lnTo>
                      <a:pt x="60" y="104"/>
                    </a:lnTo>
                    <a:lnTo>
                      <a:pt x="55" y="109"/>
                    </a:lnTo>
                    <a:lnTo>
                      <a:pt x="51" y="114"/>
                    </a:lnTo>
                    <a:lnTo>
                      <a:pt x="47" y="120"/>
                    </a:lnTo>
                    <a:lnTo>
                      <a:pt x="50" y="126"/>
                    </a:lnTo>
                    <a:lnTo>
                      <a:pt x="51" y="130"/>
                    </a:lnTo>
                    <a:lnTo>
                      <a:pt x="56" y="136"/>
                    </a:lnTo>
                    <a:lnTo>
                      <a:pt x="65" y="128"/>
                    </a:lnTo>
                    <a:lnTo>
                      <a:pt x="68" y="124"/>
                    </a:lnTo>
                    <a:lnTo>
                      <a:pt x="72" y="117"/>
                    </a:lnTo>
                    <a:lnTo>
                      <a:pt x="77" y="124"/>
                    </a:lnTo>
                    <a:lnTo>
                      <a:pt x="79" y="130"/>
                    </a:lnTo>
                    <a:lnTo>
                      <a:pt x="81" y="136"/>
                    </a:lnTo>
                    <a:lnTo>
                      <a:pt x="81" y="142"/>
                    </a:lnTo>
                    <a:lnTo>
                      <a:pt x="79" y="147"/>
                    </a:lnTo>
                    <a:lnTo>
                      <a:pt x="68" y="152"/>
                    </a:lnTo>
                    <a:lnTo>
                      <a:pt x="62" y="158"/>
                    </a:lnTo>
                    <a:lnTo>
                      <a:pt x="66" y="165"/>
                    </a:lnTo>
                    <a:lnTo>
                      <a:pt x="72" y="166"/>
                    </a:lnTo>
                    <a:lnTo>
                      <a:pt x="77" y="165"/>
                    </a:lnTo>
                    <a:lnTo>
                      <a:pt x="82" y="160"/>
                    </a:lnTo>
                    <a:lnTo>
                      <a:pt x="87" y="161"/>
                    </a:lnTo>
                    <a:lnTo>
                      <a:pt x="95" y="159"/>
                    </a:lnTo>
                    <a:lnTo>
                      <a:pt x="99" y="165"/>
                    </a:lnTo>
                    <a:lnTo>
                      <a:pt x="98" y="171"/>
                    </a:lnTo>
                    <a:lnTo>
                      <a:pt x="97" y="176"/>
                    </a:lnTo>
                    <a:lnTo>
                      <a:pt x="93" y="185"/>
                    </a:lnTo>
                    <a:lnTo>
                      <a:pt x="86" y="187"/>
                    </a:lnTo>
                    <a:lnTo>
                      <a:pt x="77" y="188"/>
                    </a:lnTo>
                    <a:lnTo>
                      <a:pt x="72" y="190"/>
                    </a:lnTo>
                    <a:lnTo>
                      <a:pt x="71" y="195"/>
                    </a:lnTo>
                    <a:lnTo>
                      <a:pt x="71" y="202"/>
                    </a:lnTo>
                    <a:lnTo>
                      <a:pt x="77" y="204"/>
                    </a:lnTo>
                    <a:lnTo>
                      <a:pt x="86" y="205"/>
                    </a:lnTo>
                    <a:lnTo>
                      <a:pt x="93" y="203"/>
                    </a:lnTo>
                    <a:lnTo>
                      <a:pt x="99" y="200"/>
                    </a:lnTo>
                    <a:lnTo>
                      <a:pt x="106" y="200"/>
                    </a:lnTo>
                    <a:lnTo>
                      <a:pt x="98" y="206"/>
                    </a:lnTo>
                    <a:lnTo>
                      <a:pt x="102" y="216"/>
                    </a:lnTo>
                    <a:lnTo>
                      <a:pt x="98" y="223"/>
                    </a:lnTo>
                    <a:lnTo>
                      <a:pt x="100" y="235"/>
                    </a:lnTo>
                    <a:lnTo>
                      <a:pt x="95" y="238"/>
                    </a:lnTo>
                    <a:lnTo>
                      <a:pt x="89" y="237"/>
                    </a:lnTo>
                    <a:lnTo>
                      <a:pt x="83" y="239"/>
                    </a:lnTo>
                    <a:lnTo>
                      <a:pt x="81" y="243"/>
                    </a:lnTo>
                    <a:lnTo>
                      <a:pt x="78" y="249"/>
                    </a:lnTo>
                    <a:lnTo>
                      <a:pt x="73" y="256"/>
                    </a:lnTo>
                    <a:lnTo>
                      <a:pt x="76" y="264"/>
                    </a:lnTo>
                    <a:lnTo>
                      <a:pt x="75" y="269"/>
                    </a:lnTo>
                    <a:lnTo>
                      <a:pt x="73" y="274"/>
                    </a:lnTo>
                    <a:lnTo>
                      <a:pt x="75" y="280"/>
                    </a:lnTo>
                    <a:lnTo>
                      <a:pt x="74" y="285"/>
                    </a:lnTo>
                    <a:lnTo>
                      <a:pt x="74" y="290"/>
                    </a:lnTo>
                    <a:lnTo>
                      <a:pt x="70" y="298"/>
                    </a:lnTo>
                    <a:lnTo>
                      <a:pt x="65" y="302"/>
                    </a:lnTo>
                    <a:lnTo>
                      <a:pt x="61" y="306"/>
                    </a:lnTo>
                    <a:lnTo>
                      <a:pt x="60" y="314"/>
                    </a:lnTo>
                    <a:lnTo>
                      <a:pt x="55" y="321"/>
                    </a:lnTo>
                    <a:lnTo>
                      <a:pt x="55" y="327"/>
                    </a:lnTo>
                    <a:lnTo>
                      <a:pt x="56" y="332"/>
                    </a:lnTo>
                    <a:lnTo>
                      <a:pt x="59" y="339"/>
                    </a:lnTo>
                    <a:lnTo>
                      <a:pt x="57" y="345"/>
                    </a:lnTo>
                    <a:lnTo>
                      <a:pt x="46" y="350"/>
                    </a:lnTo>
                    <a:lnTo>
                      <a:pt x="42" y="355"/>
                    </a:lnTo>
                    <a:lnTo>
                      <a:pt x="39" y="367"/>
                    </a:lnTo>
                    <a:lnTo>
                      <a:pt x="39" y="372"/>
                    </a:lnTo>
                    <a:lnTo>
                      <a:pt x="38" y="379"/>
                    </a:lnTo>
                    <a:lnTo>
                      <a:pt x="29" y="382"/>
                    </a:lnTo>
                    <a:lnTo>
                      <a:pt x="25" y="370"/>
                    </a:lnTo>
                    <a:lnTo>
                      <a:pt x="23" y="365"/>
                    </a:lnTo>
                    <a:lnTo>
                      <a:pt x="25" y="360"/>
                    </a:lnTo>
                    <a:lnTo>
                      <a:pt x="20" y="358"/>
                    </a:lnTo>
                    <a:lnTo>
                      <a:pt x="13" y="353"/>
                    </a:lnTo>
                    <a:lnTo>
                      <a:pt x="7" y="359"/>
                    </a:lnTo>
                    <a:lnTo>
                      <a:pt x="6" y="365"/>
                    </a:lnTo>
                    <a:lnTo>
                      <a:pt x="1" y="369"/>
                    </a:lnTo>
                    <a:lnTo>
                      <a:pt x="0" y="377"/>
                    </a:lnTo>
                    <a:lnTo>
                      <a:pt x="8" y="384"/>
                    </a:lnTo>
                    <a:lnTo>
                      <a:pt x="13" y="385"/>
                    </a:lnTo>
                    <a:lnTo>
                      <a:pt x="20" y="386"/>
                    </a:lnTo>
                    <a:lnTo>
                      <a:pt x="19" y="393"/>
                    </a:lnTo>
                  </a:path>
                </a:pathLst>
              </a:custGeom>
              <a:solidFill>
                <a:srgbClr val="FCD1C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9" name="Oval 27"/>
              <p:cNvSpPr>
                <a:spLocks noChangeArrowheads="1"/>
              </p:cNvSpPr>
              <p:nvPr/>
            </p:nvSpPr>
            <p:spPr bwMode="auto">
              <a:xfrm rot="600000">
                <a:off x="1006" y="2583"/>
                <a:ext cx="35" cy="23"/>
              </a:xfrm>
              <a:prstGeom prst="ellipse">
                <a:avLst/>
              </a:prstGeom>
              <a:solidFill>
                <a:srgbClr val="FCD1C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</p:grpSp>
      </p:grpSp>
      <p:sp>
        <p:nvSpPr>
          <p:cNvPr id="3161" name="Rectangle 89"/>
          <p:cNvSpPr>
            <a:spLocks noChangeArrowheads="1"/>
          </p:cNvSpPr>
          <p:nvPr/>
        </p:nvSpPr>
        <p:spPr bwMode="auto">
          <a:xfrm>
            <a:off x="0" y="-3417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64" name="Rectangle 92"/>
          <p:cNvSpPr>
            <a:spLocks noChangeArrowheads="1"/>
          </p:cNvSpPr>
          <p:nvPr/>
        </p:nvSpPr>
        <p:spPr bwMode="auto">
          <a:xfrm>
            <a:off x="6072198" y="1196975"/>
            <a:ext cx="2714644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418" tIns="49208" rIns="98418" bIns="49208"/>
          <a:lstStyle/>
          <a:p>
            <a:pPr lvl="1"/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1258888" y="6021388"/>
            <a:ext cx="24495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66" name="Text Box 94"/>
          <p:cNvSpPr txBox="1">
            <a:spLocks noChangeArrowheads="1"/>
          </p:cNvSpPr>
          <p:nvPr/>
        </p:nvSpPr>
        <p:spPr bwMode="auto">
          <a:xfrm>
            <a:off x="3492500" y="1196975"/>
            <a:ext cx="19030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Антибиоз</a:t>
            </a:r>
            <a:r>
              <a:rPr lang="ru-RU" dirty="0">
                <a:latin typeface="Comic Sans MS" pitchFamily="66" charset="0"/>
              </a:rPr>
              <a:t> </a:t>
            </a:r>
          </a:p>
        </p:txBody>
      </p:sp>
      <p:sp>
        <p:nvSpPr>
          <p:cNvPr id="70" name="Text Box 94"/>
          <p:cNvSpPr txBox="1">
            <a:spLocks noChangeArrowheads="1"/>
          </p:cNvSpPr>
          <p:nvPr/>
        </p:nvSpPr>
        <p:spPr bwMode="auto">
          <a:xfrm>
            <a:off x="5929322" y="1214422"/>
            <a:ext cx="28280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Толерантность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on_by_p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4" name="Picture 6" descr="The Wheat Stem Sawfly  (photo by: Bob Peterson)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95288" y="4076700"/>
            <a:ext cx="32766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Larval boring in solid stem wheat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580063" y="4149725"/>
            <a:ext cx="32734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http://entomology.unl.edu/images/smgrains/sawflies/wstem_sawfly_dam1.gif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6659563" y="333375"/>
            <a:ext cx="1951037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Sawflies hanging out on wheat (photo by: Bob Peterson)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395288" y="333375"/>
            <a:ext cx="21605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http://entomology.unl.edu/images/smgrains/sawflies/wstem_sawfly_dam4.gif"/>
          <p:cNvPicPr>
            <a:picLocks noChangeAspect="1" noChangeArrowheads="1"/>
          </p:cNvPicPr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5245100" y="1125538"/>
            <a:ext cx="1117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http://entomology.unl.edu/images/smgrains/sawflies/wstem_sawfly2.gif"/>
          <p:cNvPicPr>
            <a:picLocks noChangeAspect="1" noChangeArrowheads="1"/>
          </p:cNvPicPr>
          <p:nvPr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3348038" y="1125538"/>
            <a:ext cx="1190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419475" y="3284538"/>
            <a:ext cx="2412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Cephus</a:t>
            </a:r>
            <a:r>
              <a:rPr lang="en-US" sz="2400" b="1" i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cinctus</a:t>
            </a:r>
            <a:r>
              <a:rPr lang="ru-RU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717</Words>
  <Application>Microsoft Office PowerPoint</Application>
  <PresentationFormat>Экран (4:3)</PresentationFormat>
  <Paragraphs>142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Оформление по умолчанию</vt:lpstr>
      <vt:lpstr>1_Оформление по умолчанию</vt:lpstr>
      <vt:lpstr>2_Оформление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User</cp:lastModifiedBy>
  <cp:revision>197</cp:revision>
  <dcterms:created xsi:type="dcterms:W3CDTF">2004-11-21T15:57:23Z</dcterms:created>
  <dcterms:modified xsi:type="dcterms:W3CDTF">2013-07-03T21:16:39Z</dcterms:modified>
</cp:coreProperties>
</file>