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9"/>
  </p:notesMasterIdLst>
  <p:sldIdLst>
    <p:sldId id="272" r:id="rId2"/>
    <p:sldId id="273" r:id="rId3"/>
    <p:sldId id="265" r:id="rId4"/>
    <p:sldId id="266" r:id="rId5"/>
    <p:sldId id="267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A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A63A1-1171-4701-BC86-2C4AFDD62AE1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7CF37-092F-4921-92FD-7BE0E8699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CF37-092F-4921-92FD-7BE0E869977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B127-ED07-410A-A7F1-045EB47C1228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E50F5E-E030-49DB-8BBD-74F7CFC3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B127-ED07-410A-A7F1-045EB47C1228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0F5E-E030-49DB-8BBD-74F7CFC3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B127-ED07-410A-A7F1-045EB47C1228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0F5E-E030-49DB-8BBD-74F7CFC3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B127-ED07-410A-A7F1-045EB47C1228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E50F5E-E030-49DB-8BBD-74F7CFC3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B127-ED07-410A-A7F1-045EB47C1228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0F5E-E030-49DB-8BBD-74F7CFC3B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B127-ED07-410A-A7F1-045EB47C1228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0F5E-E030-49DB-8BBD-74F7CFC3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B127-ED07-410A-A7F1-045EB47C1228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E50F5E-E030-49DB-8BBD-74F7CFC3B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B127-ED07-410A-A7F1-045EB47C1228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0F5E-E030-49DB-8BBD-74F7CFC3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B127-ED07-410A-A7F1-045EB47C1228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0F5E-E030-49DB-8BBD-74F7CFC3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B127-ED07-410A-A7F1-045EB47C1228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0F5E-E030-49DB-8BBD-74F7CFC3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B127-ED07-410A-A7F1-045EB47C1228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0F5E-E030-49DB-8BBD-74F7CFC3B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96B127-ED07-410A-A7F1-045EB47C1228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E50F5E-E030-49DB-8BBD-74F7CFC3B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82a2_72e53217_XL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85918" y="2500306"/>
            <a:ext cx="5643603" cy="163121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Селекция высокоурожайных,    адаптивных сортов овса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 Ульяновском НИИСХ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072206"/>
            <a:ext cx="857256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Arial Black" pitchFamily="34" charset="0"/>
              </a:rPr>
              <a:t>Зинаида Кирилловна Столетова - заведующая лабораторией селекции овса </a:t>
            </a:r>
          </a:p>
          <a:p>
            <a:pPr algn="ctr"/>
            <a:r>
              <a:rPr lang="ru-RU" sz="1400" b="1" i="1" dirty="0" smtClean="0">
                <a:latin typeface="Arial Black" pitchFamily="34" charset="0"/>
              </a:rPr>
              <a:t>ГНУ </a:t>
            </a:r>
            <a:r>
              <a:rPr lang="ru-RU" sz="1400" b="1" i="1" dirty="0">
                <a:latin typeface="Arial Black" pitchFamily="34" charset="0"/>
              </a:rPr>
              <a:t>Ульяновский НИИСХ Россельхозакадемии</a:t>
            </a:r>
            <a:endParaRPr lang="ru-RU" sz="1400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28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000108"/>
            <a:ext cx="7643866" cy="4801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indent="447675" algn="just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indent="447675"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Селекционная работа по овсу в Ульяновском НИИСХ была начата в 1976 году. Ведётся она совместно с лабораторией селекции Московского НИИСХ. </a:t>
            </a:r>
          </a:p>
          <a:p>
            <a:pPr indent="447675"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За время работы лаборатории создано 12 сортов: из которых 8 занесены в Государственный реестр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селекци-онных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достижений, допущенных к использованию:</a:t>
            </a:r>
          </a:p>
          <a:p>
            <a:pPr indent="447675" algn="just"/>
            <a:r>
              <a:rPr lang="ru-RU" b="1" dirty="0" smtClean="0">
                <a:solidFill>
                  <a:srgbClr val="003A1A"/>
                </a:solidFill>
                <a:latin typeface="Bookman Old Style" pitchFamily="18" charset="0"/>
              </a:rPr>
              <a:t>- Друг, </a:t>
            </a:r>
          </a:p>
          <a:p>
            <a:pPr indent="447675" algn="just"/>
            <a:r>
              <a:rPr lang="ru-RU" b="1" dirty="0" smtClean="0">
                <a:solidFill>
                  <a:srgbClr val="003A1A"/>
                </a:solidFill>
                <a:latin typeface="Bookman Old Style" pitchFamily="18" charset="0"/>
              </a:rPr>
              <a:t>- Скакун, </a:t>
            </a:r>
          </a:p>
          <a:p>
            <a:pPr indent="447675" algn="just"/>
            <a:r>
              <a:rPr lang="ru-RU" b="1" dirty="0" smtClean="0">
                <a:solidFill>
                  <a:srgbClr val="003A1A"/>
                </a:solidFill>
                <a:latin typeface="Bookman Old Style" pitchFamily="18" charset="0"/>
              </a:rPr>
              <a:t>- Галоп, </a:t>
            </a:r>
          </a:p>
          <a:p>
            <a:pPr indent="447675" algn="just"/>
            <a:r>
              <a:rPr lang="ru-RU" b="1" dirty="0" smtClean="0">
                <a:solidFill>
                  <a:srgbClr val="003A1A"/>
                </a:solidFill>
                <a:latin typeface="Bookman Old Style" pitchFamily="18" charset="0"/>
              </a:rPr>
              <a:t>- Аллюр, </a:t>
            </a:r>
          </a:p>
          <a:p>
            <a:pPr indent="447675" algn="just"/>
            <a:r>
              <a:rPr lang="ru-RU" b="1" dirty="0" smtClean="0">
                <a:solidFill>
                  <a:srgbClr val="003A1A"/>
                </a:solidFill>
                <a:latin typeface="Bookman Old Style" pitchFamily="18" charset="0"/>
              </a:rPr>
              <a:t>- Стригунок, </a:t>
            </a:r>
          </a:p>
          <a:p>
            <a:pPr indent="447675" algn="just"/>
            <a:r>
              <a:rPr lang="ru-RU" b="1" dirty="0" smtClean="0">
                <a:solidFill>
                  <a:srgbClr val="003A1A"/>
                </a:solidFill>
                <a:latin typeface="Bookman Old Style" pitchFamily="18" charset="0"/>
              </a:rPr>
              <a:t>- Конкур, </a:t>
            </a:r>
          </a:p>
          <a:p>
            <a:pPr indent="447675" algn="just"/>
            <a:r>
              <a:rPr lang="ru-RU" b="1" dirty="0" smtClean="0">
                <a:solidFill>
                  <a:srgbClr val="003A1A"/>
                </a:solidFill>
                <a:latin typeface="Bookman Old Style" pitchFamily="18" charset="0"/>
              </a:rPr>
              <a:t>- Рысак, </a:t>
            </a:r>
          </a:p>
          <a:p>
            <a:pPr indent="447675" algn="just"/>
            <a:r>
              <a:rPr lang="ru-RU" b="1" dirty="0" smtClean="0">
                <a:solidFill>
                  <a:srgbClr val="003A1A"/>
                </a:solidFill>
                <a:latin typeface="Bookman Old Style" pitchFamily="18" charset="0"/>
              </a:rPr>
              <a:t>- Дерби, 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сорт </a:t>
            </a:r>
            <a:r>
              <a:rPr lang="ru-RU" b="1" dirty="0" smtClean="0">
                <a:solidFill>
                  <a:srgbClr val="003A1A"/>
                </a:solidFill>
                <a:latin typeface="Bookman Old Style" pitchFamily="18" charset="0"/>
              </a:rPr>
              <a:t>Чалый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проходит Государственное сортоиспытание</a:t>
            </a:r>
          </a:p>
          <a:p>
            <a:pPr algn="just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4700847"/>
            <a:ext cx="2880360" cy="2157153"/>
          </a:xfrm>
          <a:prstGeom prst="rect">
            <a:avLst/>
          </a:prstGeom>
        </p:spPr>
      </p:pic>
      <p:pic>
        <p:nvPicPr>
          <p:cNvPr id="3" name="Рисунок 2" descr="конку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42" y="214290"/>
            <a:ext cx="2388356" cy="4572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2066" y="285728"/>
            <a:ext cx="2073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33CC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Конкур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857232"/>
            <a:ext cx="5786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Год передачи на Государственное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сортоиспытание –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2005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1162050" indent="-1162050"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Год </a:t>
            </a: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опуска к использованию –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2008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1162050" indent="-1162050"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Регионы : 2, 3, 4, 5, 7, 8, 9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14612" y="2987991"/>
          <a:ext cx="4714908" cy="2071705"/>
        </p:xfrm>
        <a:graphic>
          <a:graphicData uri="http://schemas.openxmlformats.org/drawingml/2006/table">
            <a:tbl>
              <a:tblPr/>
              <a:tblGrid>
                <a:gridCol w="3592312"/>
                <a:gridCol w="1122596"/>
              </a:tblGrid>
              <a:tr h="414341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Максимальная урожайность, т/га</a:t>
                      </a: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341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Масса </a:t>
                      </a:r>
                      <a:r>
                        <a:rPr lang="ru-RU" sz="1400" b="1" u="sng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1000 зёрен, г</a:t>
                      </a:r>
                      <a:endParaRPr lang="ru-RU" sz="1400" b="1" u="sng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35-40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341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Натура, г/л</a:t>
                      </a: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500-570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341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Плёнчатость, %</a:t>
                      </a: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24-26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341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Содержание белка, %</a:t>
                      </a: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до 12-13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2844" y="5214950"/>
            <a:ext cx="6072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Основные достоинства – высокая урожайность зерна,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пластичность, адаптивность </a:t>
            </a:r>
            <a:r>
              <a:rPr lang="ru-RU" b="1" dirty="0">
                <a:solidFill>
                  <a:srgbClr val="0033CC"/>
                </a:solidFill>
                <a:latin typeface="Bookman Old Style" pitchFamily="18" charset="0"/>
              </a:rPr>
              <a:t>сорта к разным условиям </a:t>
            </a:r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произрастания </a:t>
            </a:r>
            <a:endParaRPr lang="ru-RU" b="1" dirty="0">
              <a:solidFill>
                <a:srgbClr val="0033CC"/>
              </a:solidFill>
              <a:latin typeface="Bookman Old Style" pitchFamily="18" charset="0"/>
            </a:endParaRPr>
          </a:p>
          <a:p>
            <a:pPr algn="ctr"/>
            <a:endParaRPr lang="ru-RU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695578"/>
            <a:ext cx="2357454" cy="2038882"/>
          </a:xfrm>
          <a:prstGeom prst="rect">
            <a:avLst/>
          </a:prstGeom>
        </p:spPr>
      </p:pic>
      <p:pic>
        <p:nvPicPr>
          <p:cNvPr id="3" name="Рисунок 2" descr="рыса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0" y="214290"/>
            <a:ext cx="2531503" cy="4857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14942" y="357166"/>
            <a:ext cx="1547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33CC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Рысак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857232"/>
            <a:ext cx="585791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Год передачи на Государственное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сортоиспытание –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2005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1162050" indent="-1162050"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Год </a:t>
            </a: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опуска к использованию –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2009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1162050" indent="-1162050"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Регионы : </a:t>
            </a:r>
            <a:r>
              <a:rPr lang="ru-RU" b="1" dirty="0" smtClean="0">
                <a:latin typeface="Bookman Old Style" pitchFamily="18" charset="0"/>
              </a:rPr>
              <a:t>- </a:t>
            </a:r>
            <a:r>
              <a:rPr lang="ru-RU" b="1" dirty="0" err="1" smtClean="0">
                <a:latin typeface="Bookman Old Style" pitchFamily="18" charset="0"/>
              </a:rPr>
              <a:t>Средневолжский</a:t>
            </a:r>
            <a:r>
              <a:rPr lang="ru-RU" b="1" dirty="0" smtClean="0">
                <a:latin typeface="Bookman Old Style" pitchFamily="18" charset="0"/>
              </a:rPr>
              <a:t> (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ru-RU" b="1" dirty="0" smtClean="0">
                <a:latin typeface="Bookman Old Style" pitchFamily="18" charset="0"/>
              </a:rPr>
              <a:t>),</a:t>
            </a:r>
          </a:p>
          <a:p>
            <a:pPr marL="1162050" indent="-1162050">
              <a:lnSpc>
                <a:spcPct val="150000"/>
              </a:lnSpc>
            </a:pPr>
            <a:r>
              <a:rPr lang="ru-RU" b="1" dirty="0" smtClean="0">
                <a:latin typeface="Bookman Old Style" pitchFamily="18" charset="0"/>
              </a:rPr>
              <a:t>                 - Нижневолжский (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8</a:t>
            </a:r>
            <a:r>
              <a:rPr lang="ru-RU" b="1" dirty="0" smtClean="0">
                <a:latin typeface="Bookman Old Style" pitchFamily="18" charset="0"/>
              </a:rPr>
              <a:t>),</a:t>
            </a:r>
          </a:p>
          <a:p>
            <a:pPr marL="1162050" indent="-1162050">
              <a:lnSpc>
                <a:spcPct val="150000"/>
              </a:lnSpc>
            </a:pPr>
            <a:r>
              <a:rPr lang="ru-RU" b="1" dirty="0" smtClean="0">
                <a:latin typeface="Bookman Old Style" pitchFamily="18" charset="0"/>
              </a:rPr>
              <a:t>                 - </a:t>
            </a:r>
            <a:r>
              <a:rPr lang="ru-RU" b="1" dirty="0" err="1" smtClean="0">
                <a:latin typeface="Bookman Old Style" pitchFamily="18" charset="0"/>
              </a:rPr>
              <a:t>Западно-Сибирский</a:t>
            </a:r>
            <a:r>
              <a:rPr lang="ru-RU" b="1" dirty="0" smtClean="0">
                <a:latin typeface="Bookman Old Style" pitchFamily="18" charset="0"/>
              </a:rPr>
              <a:t> (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10</a:t>
            </a:r>
            <a:r>
              <a:rPr lang="ru-RU" b="1" dirty="0" smtClean="0">
                <a:latin typeface="Bookman Old Style" pitchFamily="18" charset="0"/>
              </a:rPr>
              <a:t>)</a:t>
            </a:r>
          </a:p>
          <a:p>
            <a:pPr marL="1162050" indent="-1162050">
              <a:lnSpc>
                <a:spcPct val="150000"/>
              </a:lnSpc>
            </a:pPr>
            <a:endParaRPr lang="ru-RU" b="1" dirty="0">
              <a:latin typeface="Bookman Old Style" pitchFamily="18" charset="0"/>
            </a:endParaRPr>
          </a:p>
          <a:p>
            <a:pPr marL="1162050" indent="-1162050">
              <a:lnSpc>
                <a:spcPct val="150000"/>
              </a:lnSpc>
            </a:pPr>
            <a:endParaRPr lang="ru-RU" b="1" dirty="0" smtClean="0">
              <a:latin typeface="Bookman Old Style" pitchFamily="18" charset="0"/>
            </a:endParaRPr>
          </a:p>
          <a:p>
            <a:pPr marL="1162050" indent="-1162050">
              <a:lnSpc>
                <a:spcPct val="150000"/>
              </a:lnSpc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57422" y="3500439"/>
          <a:ext cx="5286412" cy="2143140"/>
        </p:xfrm>
        <a:graphic>
          <a:graphicData uri="http://schemas.openxmlformats.org/drawingml/2006/table">
            <a:tbl>
              <a:tblPr/>
              <a:tblGrid>
                <a:gridCol w="3797283"/>
                <a:gridCol w="1489129"/>
              </a:tblGrid>
              <a:tr h="428628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Максимальная урожайность, </a:t>
                      </a:r>
                      <a:r>
                        <a:rPr lang="ru-RU" sz="1400" b="1" u="sng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т/га</a:t>
                      </a:r>
                      <a:endParaRPr lang="ru-RU" sz="1400" b="1" u="sng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Масса </a:t>
                      </a:r>
                      <a:r>
                        <a:rPr lang="ru-RU" sz="1400" b="1" u="sng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1000 зёрен, г</a:t>
                      </a:r>
                      <a:endParaRPr lang="ru-RU" sz="1400" b="1" u="sng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до 43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Натура, г/л</a:t>
                      </a: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500-575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Плёнчатость, %</a:t>
                      </a: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Содержание белка, %</a:t>
                      </a: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11-13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5572140"/>
            <a:ext cx="6500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Основные достоинства – </a:t>
            </a:r>
            <a:r>
              <a:rPr lang="ru-RU" b="1" dirty="0" err="1">
                <a:solidFill>
                  <a:srgbClr val="0033CC"/>
                </a:solidFill>
                <a:latin typeface="Bookman Old Style" pitchFamily="18" charset="0"/>
              </a:rPr>
              <a:t>крупнозёрность</a:t>
            </a:r>
            <a:r>
              <a:rPr lang="ru-RU" b="1" dirty="0">
                <a:solidFill>
                  <a:srgbClr val="0033CC"/>
                </a:solidFill>
                <a:latin typeface="Bookman Old Style" pitchFamily="18" charset="0"/>
              </a:rPr>
              <a:t>, засухоустойчивость, высокая  устойчивость к пыльной  голове и вирусными болезнями.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285728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33CC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Дерби</a:t>
            </a:r>
            <a:endParaRPr lang="ru-RU" sz="2400" dirty="0"/>
          </a:p>
        </p:txBody>
      </p:sp>
      <p:pic>
        <p:nvPicPr>
          <p:cNvPr id="3" name="Рисунок 2" descr="8 дерб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2999570" cy="50720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8992" y="785794"/>
            <a:ext cx="53578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Год передачи на Государственное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сортоиспытание –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2006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1162050" indent="-1162050"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Год </a:t>
            </a: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опуска к использованию –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2009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1162050" indent="-1162050"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Регионы : </a:t>
            </a:r>
            <a:r>
              <a:rPr lang="ru-RU" b="1" dirty="0" smtClean="0">
                <a:latin typeface="Bookman Old Style" pitchFamily="18" charset="0"/>
              </a:rPr>
              <a:t>- </a:t>
            </a:r>
            <a:r>
              <a:rPr lang="ru-RU" b="1" dirty="0" err="1" smtClean="0">
                <a:latin typeface="Bookman Old Style" pitchFamily="18" charset="0"/>
              </a:rPr>
              <a:t>Средневолжский</a:t>
            </a:r>
            <a:r>
              <a:rPr lang="ru-RU" b="1" dirty="0" smtClean="0">
                <a:latin typeface="Bookman Old Style" pitchFamily="18" charset="0"/>
              </a:rPr>
              <a:t> (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ru-RU" b="1" dirty="0" smtClean="0">
                <a:latin typeface="Bookman Old Style" pitchFamily="18" charset="0"/>
              </a:rPr>
              <a:t>),</a:t>
            </a:r>
          </a:p>
          <a:p>
            <a:pPr marL="1162050" indent="-1162050">
              <a:lnSpc>
                <a:spcPct val="150000"/>
              </a:lnSpc>
            </a:pPr>
            <a:r>
              <a:rPr lang="ru-RU" b="1" dirty="0" smtClean="0">
                <a:latin typeface="Bookman Old Style" pitchFamily="18" charset="0"/>
              </a:rPr>
              <a:t>                 - Нижневолжский (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8</a:t>
            </a:r>
            <a:r>
              <a:rPr lang="ru-RU" b="1" dirty="0" smtClean="0">
                <a:latin typeface="Bookman Old Style" pitchFamily="18" charset="0"/>
              </a:rPr>
              <a:t>),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28992" y="3000372"/>
          <a:ext cx="5000660" cy="2143140"/>
        </p:xfrm>
        <a:graphic>
          <a:graphicData uri="http://schemas.openxmlformats.org/drawingml/2006/table">
            <a:tbl>
              <a:tblPr/>
              <a:tblGrid>
                <a:gridCol w="3592024"/>
                <a:gridCol w="1408636"/>
              </a:tblGrid>
              <a:tr h="428628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Максимальная урожайность, т/га</a:t>
                      </a: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Масса </a:t>
                      </a:r>
                      <a:r>
                        <a:rPr lang="ru-RU" sz="1400" b="1" u="sng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1000 зёрен, г</a:t>
                      </a:r>
                      <a:endParaRPr lang="ru-RU" sz="1400" b="1" u="sng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32-38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Натура, г/л</a:t>
                      </a: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530-580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Плёнчатость, %</a:t>
                      </a: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22-24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Содержание белка, %</a:t>
                      </a: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11-13</a:t>
                      </a:r>
                      <a:endParaRPr lang="ru-RU" sz="1400" b="1" u="sng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57224" y="5572140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Основные достоинства – </a:t>
            </a:r>
            <a:r>
              <a:rPr lang="ru-RU" b="1" dirty="0">
                <a:solidFill>
                  <a:srgbClr val="0033CC"/>
                </a:solidFill>
                <a:latin typeface="Bookman Old Style" pitchFamily="18" charset="0"/>
              </a:rPr>
              <a:t>высокая  засухоустойчивость, устойчивость к </a:t>
            </a:r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осыпанию</a:t>
            </a:r>
            <a:r>
              <a:rPr lang="ru-RU" b="1" dirty="0">
                <a:solidFill>
                  <a:srgbClr val="0033CC"/>
                </a:solidFill>
                <a:latin typeface="Bookman Old Style" pitchFamily="18" charset="0"/>
              </a:rPr>
              <a:t>.</a:t>
            </a:r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 По </a:t>
            </a:r>
            <a:r>
              <a:rPr lang="ru-RU" b="1" dirty="0">
                <a:solidFill>
                  <a:srgbClr val="0033CC"/>
                </a:solidFill>
                <a:latin typeface="Bookman Old Style" pitchFamily="18" charset="0"/>
              </a:rPr>
              <a:t>качеству зерна отнесён к ценным сортам.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рт овса Чалый обр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3071802" cy="51984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9256" y="1"/>
            <a:ext cx="1306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33CC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Чалый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28604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Год передачи на Государственное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сортоиспытание –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2011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286116" y="1071546"/>
            <a:ext cx="571504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7675" algn="just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Основное направление сорта  - зерновое.</a:t>
            </a:r>
            <a:r>
              <a:rPr lang="ru-RU" sz="1600" b="1" dirty="0" smtClean="0">
                <a:latin typeface="Bookman Old Style" pitchFamily="18" charset="0"/>
              </a:rPr>
              <a:t> </a:t>
            </a:r>
          </a:p>
          <a:p>
            <a:pPr indent="447675" algn="just"/>
            <a:r>
              <a:rPr lang="ru-RU" sz="1600" b="1" dirty="0" smtClean="0">
                <a:latin typeface="Bookman Old Style" pitchFamily="18" charset="0"/>
              </a:rPr>
              <a:t>Показатели </a:t>
            </a:r>
            <a:r>
              <a:rPr lang="ru-RU" sz="1600" b="1" dirty="0">
                <a:latin typeface="Bookman Old Style" pitchFamily="18" charset="0"/>
              </a:rPr>
              <a:t>качества зерна  </a:t>
            </a:r>
            <a:r>
              <a:rPr lang="ru-RU" sz="1600" b="1" dirty="0" smtClean="0">
                <a:latin typeface="Bookman Old Style" pitchFamily="18" charset="0"/>
              </a:rPr>
              <a:t>соответствуют </a:t>
            </a:r>
            <a:r>
              <a:rPr lang="ru-RU" sz="1600" b="1" dirty="0">
                <a:latin typeface="Bookman Old Style" pitchFamily="18" charset="0"/>
              </a:rPr>
              <a:t>требованиям, предъявляемым к ценным сортам: натура </a:t>
            </a:r>
            <a:r>
              <a:rPr lang="ru-RU" sz="1600" b="1" u="sng" dirty="0">
                <a:solidFill>
                  <a:srgbClr val="FF0000"/>
                </a:solidFill>
                <a:latin typeface="Bookman Old Style" pitchFamily="18" charset="0"/>
              </a:rPr>
              <a:t>500 – 548 </a:t>
            </a:r>
            <a:r>
              <a:rPr lang="ru-RU" sz="1600" b="1" dirty="0">
                <a:latin typeface="Bookman Old Style" pitchFamily="18" charset="0"/>
              </a:rPr>
              <a:t>г/л, </a:t>
            </a:r>
            <a:r>
              <a:rPr lang="ru-RU" sz="1600" b="1" dirty="0" smtClean="0">
                <a:latin typeface="Bookman Old Style" pitchFamily="18" charset="0"/>
              </a:rPr>
              <a:t>пленчатость </a:t>
            </a:r>
            <a:r>
              <a:rPr lang="ru-RU" sz="1600" b="1" u="sng" dirty="0">
                <a:solidFill>
                  <a:srgbClr val="FF0000"/>
                </a:solidFill>
                <a:latin typeface="Bookman Old Style" pitchFamily="18" charset="0"/>
              </a:rPr>
              <a:t>23 – 28</a:t>
            </a:r>
            <a:r>
              <a:rPr lang="ru-RU" sz="1600" b="1" dirty="0">
                <a:latin typeface="Bookman Old Style" pitchFamily="18" charset="0"/>
              </a:rPr>
              <a:t>%, </a:t>
            </a:r>
            <a:r>
              <a:rPr lang="ru-RU" sz="1600" b="1" dirty="0" smtClean="0">
                <a:latin typeface="Bookman Old Style" pitchFamily="18" charset="0"/>
              </a:rPr>
              <a:t>содержание </a:t>
            </a:r>
            <a:r>
              <a:rPr lang="ru-RU" sz="1600" b="1" dirty="0">
                <a:latin typeface="Bookman Old Style" pitchFamily="18" charset="0"/>
              </a:rPr>
              <a:t>сырого протеина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11,5 – 14,6</a:t>
            </a:r>
            <a:r>
              <a:rPr lang="ru-RU" sz="1600" b="1" dirty="0">
                <a:latin typeface="Bookman Old Style" pitchFamily="18" charset="0"/>
              </a:rPr>
              <a:t>%.  </a:t>
            </a:r>
          </a:p>
          <a:p>
            <a:pPr indent="447675" algn="just"/>
            <a:r>
              <a:rPr lang="ru-RU" sz="1600" b="1" dirty="0">
                <a:latin typeface="Bookman Old Style" pitchFamily="18" charset="0"/>
              </a:rPr>
              <a:t>П</a:t>
            </a:r>
            <a:r>
              <a:rPr lang="ru-RU" sz="1600" b="1" dirty="0" smtClean="0">
                <a:latin typeface="Bookman Old Style" pitchFamily="18" charset="0"/>
              </a:rPr>
              <a:t>рактически </a:t>
            </a:r>
            <a:r>
              <a:rPr lang="ru-RU" sz="1600" b="1" dirty="0">
                <a:latin typeface="Bookman Old Style" pitchFamily="18" charset="0"/>
              </a:rPr>
              <a:t>устойчив к поражению </a:t>
            </a:r>
            <a:r>
              <a:rPr lang="ru-RU" sz="1600" b="1" dirty="0" smtClean="0">
                <a:latin typeface="Bookman Old Style" pitchFamily="18" charset="0"/>
              </a:rPr>
              <a:t>пыльной головнёй,  за </a:t>
            </a:r>
            <a:r>
              <a:rPr lang="ru-RU" sz="1600" b="1" dirty="0">
                <a:latin typeface="Bookman Old Style" pitchFamily="18" charset="0"/>
              </a:rPr>
              <a:t>годы оценки на искусственном инфекционном фоне </a:t>
            </a:r>
            <a:r>
              <a:rPr lang="ru-RU" sz="1400" b="1" dirty="0">
                <a:latin typeface="Bookman Old Style" pitchFamily="18" charset="0"/>
              </a:rPr>
              <a:t>(2009-2011 гг.)</a:t>
            </a:r>
            <a:r>
              <a:rPr lang="ru-RU" sz="1600" b="1" dirty="0">
                <a:latin typeface="Bookman Old Style" pitchFamily="18" charset="0"/>
              </a:rPr>
              <a:t> поражение составило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1,9</a:t>
            </a:r>
            <a:r>
              <a:rPr lang="ru-RU" sz="1600" b="1" dirty="0">
                <a:latin typeface="Bookman Old Style" pitchFamily="18" charset="0"/>
              </a:rPr>
              <a:t>%. </a:t>
            </a:r>
          </a:p>
          <a:p>
            <a:pPr indent="447675" algn="just"/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2012 году Чалый испытывался в пяти регионах РФ (5, 6, 7, 9, 10), на 86 ГСУ. </a:t>
            </a:r>
          </a:p>
          <a:p>
            <a:pPr indent="447675" algn="just"/>
            <a:r>
              <a:rPr lang="ru-RU" sz="1600" b="1" dirty="0">
                <a:latin typeface="Bookman Old Style" pitchFamily="18" charset="0"/>
              </a:rPr>
              <a:t>Достоверно новый сорт превзошёл стандартные сорта на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37</a:t>
            </a:r>
            <a:r>
              <a:rPr lang="ru-RU" sz="1600" b="1" dirty="0">
                <a:latin typeface="Bookman Old Style" pitchFamily="18" charset="0"/>
              </a:rPr>
              <a:t> ГСУ. Максимальная урожайность </a:t>
            </a:r>
            <a:r>
              <a:rPr lang="ru-RU" sz="1600" b="1" dirty="0" smtClean="0">
                <a:latin typeface="Bookman Old Style" pitchFamily="18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6,35</a:t>
            </a:r>
            <a:r>
              <a:rPr lang="ru-RU" sz="1600" b="1" dirty="0" smtClean="0">
                <a:latin typeface="Bookman Old Style" pitchFamily="18" charset="0"/>
              </a:rPr>
              <a:t> </a:t>
            </a:r>
            <a:r>
              <a:rPr lang="ru-RU" sz="1600" b="1" dirty="0">
                <a:latin typeface="Bookman Old Style" pitchFamily="18" charset="0"/>
              </a:rPr>
              <a:t>т/га была получена на </a:t>
            </a:r>
            <a:r>
              <a:rPr lang="ru-RU" sz="1600" b="1" dirty="0" err="1">
                <a:latin typeface="Bookman Old Style" pitchFamily="18" charset="0"/>
              </a:rPr>
              <a:t>Щигровском</a:t>
            </a:r>
            <a:r>
              <a:rPr lang="ru-RU" sz="1600" b="1" dirty="0">
                <a:latin typeface="Bookman Old Style" pitchFamily="18" charset="0"/>
              </a:rPr>
              <a:t> ГСУ Курской области, при урожайности стандартного сорта Скакун –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5,55</a:t>
            </a:r>
            <a:r>
              <a:rPr lang="ru-RU" sz="1600" b="1" dirty="0">
                <a:latin typeface="Bookman Old Style" pitchFamily="18" charset="0"/>
              </a:rPr>
              <a:t> т/га. Наибольшая прибавка над стандартным сортом (Козырь)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0,97</a:t>
            </a:r>
            <a:r>
              <a:rPr lang="ru-RU" sz="1600" b="1" dirty="0">
                <a:latin typeface="Bookman Old Style" pitchFamily="18" charset="0"/>
              </a:rPr>
              <a:t> т/га получена на </a:t>
            </a:r>
            <a:r>
              <a:rPr lang="ru-RU" sz="1600" b="1" dirty="0" err="1">
                <a:latin typeface="Bookman Old Style" pitchFamily="18" charset="0"/>
              </a:rPr>
              <a:t>Новооскольском</a:t>
            </a:r>
            <a:r>
              <a:rPr lang="ru-RU" sz="1600" b="1" dirty="0">
                <a:latin typeface="Bookman Old Style" pitchFamily="18" charset="0"/>
              </a:rPr>
              <a:t> ГСУ в Нижегородской области.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2933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600" b="1" dirty="0" smtClean="0">
                <a:latin typeface="Bookman Old Style" pitchFamily="18" charset="0"/>
              </a:rPr>
              <a:t>По данным ГСИ наилучшие результаты сорт Чалый показал в 5 (Центрально –  Чернозёмном) и  10 (Западно – Сибирском) регионах РФ.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82a2_72e53217_XL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2786058"/>
            <a:ext cx="628652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latin typeface="Bookman Old Style" pitchFamily="18" charset="0"/>
              </a:rPr>
              <a:t>Доклад окончен.</a:t>
            </a:r>
          </a:p>
          <a:p>
            <a:pPr algn="ctr"/>
            <a:r>
              <a:rPr lang="ru-RU" sz="3600" b="1" i="1" dirty="0">
                <a:solidFill>
                  <a:srgbClr val="0070C0"/>
                </a:solidFill>
                <a:latin typeface="Bookman Old Style" pitchFamily="18" charset="0"/>
              </a:rPr>
              <a:t> Спасибо за внимание!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292</TotalTime>
  <Words>481</Words>
  <Application>Microsoft Office PowerPoint</Application>
  <PresentationFormat>Экран (4:3)</PresentationFormat>
  <Paragraphs>81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ГНУ Ульяновский НИИСХ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Мишенькина О.Г.</dc:creator>
  <cp:lastModifiedBy>Мишенькина О.Г.</cp:lastModifiedBy>
  <cp:revision>31</cp:revision>
  <dcterms:created xsi:type="dcterms:W3CDTF">2012-12-13T09:20:35Z</dcterms:created>
  <dcterms:modified xsi:type="dcterms:W3CDTF">2013-06-27T06:22:46Z</dcterms:modified>
</cp:coreProperties>
</file>