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71" r:id="rId2"/>
    <p:sldId id="309" r:id="rId3"/>
    <p:sldId id="278" r:id="rId4"/>
    <p:sldId id="319" r:id="rId5"/>
    <p:sldId id="390" r:id="rId6"/>
    <p:sldId id="325" r:id="rId7"/>
    <p:sldId id="370" r:id="rId8"/>
    <p:sldId id="332" r:id="rId9"/>
    <p:sldId id="371" r:id="rId10"/>
    <p:sldId id="372" r:id="rId11"/>
    <p:sldId id="394" r:id="rId12"/>
    <p:sldId id="393" r:id="rId13"/>
    <p:sldId id="373" r:id="rId14"/>
    <p:sldId id="375" r:id="rId15"/>
    <p:sldId id="396" r:id="rId16"/>
    <p:sldId id="385" r:id="rId17"/>
    <p:sldId id="386" r:id="rId18"/>
    <p:sldId id="387" r:id="rId19"/>
    <p:sldId id="395" r:id="rId20"/>
    <p:sldId id="388" r:id="rId21"/>
    <p:sldId id="381" r:id="rId22"/>
    <p:sldId id="383" r:id="rId23"/>
    <p:sldId id="382" r:id="rId24"/>
    <p:sldId id="342" r:id="rId25"/>
    <p:sldId id="343" r:id="rId26"/>
    <p:sldId id="355" r:id="rId27"/>
    <p:sldId id="347" r:id="rId28"/>
    <p:sldId id="391" r:id="rId29"/>
    <p:sldId id="392" r:id="rId30"/>
  </p:sldIdLst>
  <p:sldSz cx="9144000" cy="6858000" type="screen4x3"/>
  <p:notesSz cx="6761163" cy="9942513"/>
  <p:embeddedFontLst>
    <p:embeddedFont>
      <p:font typeface="Wingdings 2" panose="05020102010507070707" pitchFamily="18" charset="2"/>
      <p:regular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mpir Deco" panose="020B0604020202020204" charset="0"/>
      <p:regular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CC"/>
    <a:srgbClr val="800000"/>
    <a:srgbClr val="FFCCCC"/>
    <a:srgbClr val="008000"/>
    <a:srgbClr val="009900"/>
    <a:srgbClr val="00CC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4387" autoAdjust="0"/>
  </p:normalViewPr>
  <p:slideViewPr>
    <p:cSldViewPr>
      <p:cViewPr varScale="1">
        <p:scale>
          <a:sx n="83" d="100"/>
          <a:sy n="83" d="100"/>
        </p:scale>
        <p:origin x="152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Белок, %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Булочка с добавкой сорта "Оливковая"</c:v>
                </c:pt>
                <c:pt idx="1">
                  <c:v>Булочка с добавкой сорта "Сибаковская"</c:v>
                </c:pt>
                <c:pt idx="2">
                  <c:v> Булочка с добавкой сорта "Лукерья"</c:v>
                </c:pt>
                <c:pt idx="3">
                  <c:v> Булочка с добавкой сорта "Омичка"</c:v>
                </c:pt>
                <c:pt idx="4">
                  <c:v>Булочка "Московская"</c:v>
                </c:pt>
                <c:pt idx="5">
                  <c:v>Булочка "Сайка"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9.8000000000000007</c:v>
                </c:pt>
                <c:pt idx="1">
                  <c:v>9.8000000000000007</c:v>
                </c:pt>
                <c:pt idx="2">
                  <c:v>9.7000000000000011</c:v>
                </c:pt>
                <c:pt idx="3">
                  <c:v>9.4</c:v>
                </c:pt>
                <c:pt idx="4">
                  <c:v>7.6</c:v>
                </c:pt>
                <c:pt idx="5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DA-4389-8047-0A431FC36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438912"/>
        <c:axId val="183728000"/>
      </c:barChart>
      <c:catAx>
        <c:axId val="18243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rebuchet MS" pitchFamily="34" charset="0"/>
                <a:cs typeface="Times New Roman" pitchFamily="18" charset="0"/>
              </a:defRPr>
            </a:pPr>
            <a:endParaRPr lang="ru-RU"/>
          </a:p>
        </c:txPr>
        <c:crossAx val="183728000"/>
        <c:crosses val="autoZero"/>
        <c:auto val="1"/>
        <c:lblAlgn val="ctr"/>
        <c:lblOffset val="100"/>
        <c:noMultiLvlLbl val="0"/>
      </c:catAx>
      <c:valAx>
        <c:axId val="183728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rebuchet MS" pitchFamily="34" charset="0"/>
                <a:cs typeface="Times New Roman" pitchFamily="18" charset="0"/>
              </a:defRPr>
            </a:pPr>
            <a:endParaRPr lang="ru-RU"/>
          </a:p>
        </c:txPr>
        <c:crossAx val="1824389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>
              <a:latin typeface="Trebuchet MS" pitchFamily="34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4B59E-AEFE-42D7-9112-6A15E6C9F06E}" type="doc">
      <dgm:prSet loTypeId="urn:microsoft.com/office/officeart/2005/8/layout/lProcess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6AC1B74-7DF2-4456-A942-7FBCB7FD96F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+mn-lt"/>
              <a:cs typeface="Times New Roman" pitchFamily="18" charset="0"/>
            </a:rPr>
            <a:t>Продовольственное 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+mn-lt"/>
              <a:cs typeface="Times New Roman" pitchFamily="18" charset="0"/>
            </a:rPr>
            <a:t>кормовое значение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1FDFA90B-8F5A-46E1-960E-70BDC158CC09}" type="parTrans" cxnId="{1211AB76-00DC-4A53-9A3E-BA889E96FB0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144920B-3511-4946-9742-4B8F43292BB8}" type="sibTrans" cxnId="{1211AB76-00DC-4A53-9A3E-BA889E96FB0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4BF6A32B-C439-41AB-85C2-8A9623211FE8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b="0" dirty="0" smtClean="0">
              <a:latin typeface="+mn-lt"/>
              <a:cs typeface="Times New Roman" pitchFamily="18" charset="0"/>
            </a:rPr>
            <a:t>Белок (до 30%)</a:t>
          </a:r>
          <a:endParaRPr lang="ru-RU" sz="1600" b="0" dirty="0">
            <a:latin typeface="+mn-lt"/>
            <a:cs typeface="Times New Roman" pitchFamily="18" charset="0"/>
          </a:endParaRPr>
        </a:p>
      </dgm:t>
    </dgm:pt>
    <dgm:pt modelId="{B47EC086-89FC-4C0D-A481-A6A54421E926}" type="parTrans" cxnId="{81BDB836-46D5-4928-A596-5AF9475D1B1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B299D0BE-CB50-4CA6-95CB-B1696D00823B}" type="sibTrans" cxnId="{81BDB836-46D5-4928-A596-5AF9475D1B13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4CC9AB6-983E-4FA9-9257-8DF40E8E9943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b="0" dirty="0" smtClean="0">
              <a:latin typeface="+mn-lt"/>
              <a:cs typeface="Times New Roman" pitchFamily="18" charset="0"/>
            </a:rPr>
            <a:t>Аминокислоты (лизин, триптофан и др.)</a:t>
          </a:r>
          <a:endParaRPr lang="ru-RU" sz="1600" b="0" dirty="0">
            <a:latin typeface="+mn-lt"/>
            <a:cs typeface="Times New Roman" pitchFamily="18" charset="0"/>
          </a:endParaRPr>
        </a:p>
      </dgm:t>
    </dgm:pt>
    <dgm:pt modelId="{2533D749-B657-4E82-84FD-8161D75C3EB5}" type="parTrans" cxnId="{B4E46BB7-72DB-4BB0-B644-51E348DC8194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B71E94F4-9E77-4CD4-923E-BC8E284EA15B}" type="sibTrans" cxnId="{B4E46BB7-72DB-4BB0-B644-51E348DC8194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99E63EE-8B91-4458-99F8-DF8DF0890641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Пудры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D89771FC-7B2A-4BA8-AEF3-C5B6C9A3106E}" type="parTrans" cxnId="{EF8DFAC4-4F0E-4265-8517-C9776910D7D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38A8852-E2D3-4A1B-B1B9-5CDAC35C2FB4}" type="sibTrans" cxnId="{EF8DFAC4-4F0E-4265-8517-C9776910D7D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C127A3ED-CBB9-492D-BC26-878238B912A9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Крема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B41B9D7D-A3A5-49AA-9D3B-A5ED74A2DAC3}" type="parTrans" cxnId="{2C647022-3B64-4AB7-A1F3-DFA3DA8029C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8C76633-9B6B-4969-99C7-CA6F32112E60}" type="sibTrans" cxnId="{2C647022-3B64-4AB7-A1F3-DFA3DA8029C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CD0C05E-ED93-4272-8C11-BABF033E3751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itchFamily="18" charset="0"/>
            </a:rPr>
            <a:t>Экологический объект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5EC185B-71F3-4938-8AA9-BCDC2AAF13FF}" type="parTrans" cxnId="{9F0178F2-485A-4F91-A640-CFC0798F3E2C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DE11BF61-B374-4E84-8F77-9CD933FDC2F0}" type="sibTrans" cxnId="{9F0178F2-485A-4F91-A640-CFC0798F3E2C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43377CA-CEB0-4480-A619-8254DF638E6F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itchFamily="18" charset="0"/>
            </a:rPr>
            <a:t>Медицина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0F68FF33-753B-451B-9C12-3C5D91532BCA}" type="parTrans" cxnId="{33D8E403-D872-4120-B6B0-B2428298545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DDBCF7A6-7763-4D8C-9F5F-11444EC09DEF}" type="sibTrans" cxnId="{33D8E403-D872-4120-B6B0-B24282985450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6CF1FB91-7654-4AC2-9238-D77E13FF320D}">
      <dgm:prSet phldrT="[Текст]"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itchFamily="18" charset="0"/>
            </a:rPr>
            <a:t>Косметология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DEEE7E6A-8F4A-4216-A6C2-353C288EB1F7}" type="sibTrans" cxnId="{6C10457E-36E2-4186-9EC4-62461701F13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48F61936-C4A8-46E3-B498-BC78E7B8B221}" type="parTrans" cxnId="{6C10457E-36E2-4186-9EC4-62461701F13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2400EA3-7904-4604-A33B-FDA17026C08B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b="0" dirty="0" smtClean="0">
              <a:latin typeface="+mn-lt"/>
              <a:cs typeface="Times New Roman" pitchFamily="18" charset="0"/>
            </a:rPr>
            <a:t>Витамины (С,А, В1,В2,РР)</a:t>
          </a:r>
          <a:endParaRPr lang="ru-RU" sz="1600" b="0" dirty="0">
            <a:latin typeface="+mn-lt"/>
            <a:cs typeface="Times New Roman" pitchFamily="18" charset="0"/>
          </a:endParaRPr>
        </a:p>
      </dgm:t>
    </dgm:pt>
    <dgm:pt modelId="{F5D1BBB3-EEF2-4D8C-99CE-C5EBB02AF8AB}" type="parTrans" cxnId="{959F3B35-45A5-4AA6-8E40-524C64524D5A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95F3105-4755-4236-A19F-ED0D104C0673}" type="sibTrans" cxnId="{959F3B35-45A5-4AA6-8E40-524C64524D5A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103338C-2DF7-4581-BA63-A58900F4574D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b="0" dirty="0" smtClean="0">
              <a:latin typeface="+mn-lt"/>
              <a:cs typeface="Times New Roman" pitchFamily="18" charset="0"/>
            </a:rPr>
            <a:t>Минеральные вещества (К,</a:t>
          </a:r>
          <a:r>
            <a:rPr lang="en-US" sz="1600" b="0" dirty="0" smtClean="0">
              <a:latin typeface="+mn-lt"/>
              <a:cs typeface="Times New Roman" pitchFamily="18" charset="0"/>
            </a:rPr>
            <a:t>Cu</a:t>
          </a:r>
          <a:r>
            <a:rPr lang="ru-RU" sz="1600" b="0" dirty="0" smtClean="0">
              <a:latin typeface="+mn-lt"/>
              <a:cs typeface="Times New Roman" pitchFamily="18" charset="0"/>
            </a:rPr>
            <a:t>,</a:t>
          </a:r>
          <a:r>
            <a:rPr lang="en-US" sz="1600" b="0" dirty="0" smtClean="0">
              <a:latin typeface="+mn-lt"/>
              <a:cs typeface="Times New Roman" pitchFamily="18" charset="0"/>
            </a:rPr>
            <a:t>Zn</a:t>
          </a:r>
          <a:r>
            <a:rPr lang="ru-RU" sz="1600" b="0" dirty="0" smtClean="0">
              <a:latin typeface="+mn-lt"/>
              <a:cs typeface="Times New Roman" pitchFamily="18" charset="0"/>
            </a:rPr>
            <a:t>)</a:t>
          </a:r>
          <a:endParaRPr lang="ru-RU" sz="1600" b="0" dirty="0">
            <a:latin typeface="+mn-lt"/>
            <a:cs typeface="Times New Roman" pitchFamily="18" charset="0"/>
          </a:endParaRPr>
        </a:p>
      </dgm:t>
    </dgm:pt>
    <dgm:pt modelId="{08381CCF-E196-44A9-9357-52E0167D0F8F}" type="parTrans" cxnId="{A8BE3332-ADF2-4540-B27A-BA892286393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21A256D-F3BC-4AA7-A6AD-35E202DB7A60}" type="sibTrans" cxnId="{A8BE3332-ADF2-4540-B27A-BA892286393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88C457A-493E-4D25-AA56-C95D04F5F119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Сохранение и воспроизводство естественного плодородия почвы за счет симбиотической активности растений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9F5C8600-7B25-4186-AA08-EC9FB2EDE054}" type="parTrans" cxnId="{814AA12D-A6E9-4478-BE57-16CA0202399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CD28A94-6651-4205-9380-BB58DCD583DF}" type="sibTrans" cxnId="{814AA12D-A6E9-4478-BE57-16CA0202399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5C11D7F-2F5D-4CEF-A863-8348A5525572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600" b="0" dirty="0" smtClean="0">
              <a:latin typeface="+mn-lt"/>
              <a:cs typeface="Times New Roman" pitchFamily="18" charset="0"/>
            </a:rPr>
            <a:t>Зеленое удобрение          </a:t>
          </a:r>
          <a:endParaRPr lang="ru-RU" sz="1600" b="0" dirty="0">
            <a:latin typeface="+mn-lt"/>
            <a:cs typeface="Times New Roman" pitchFamily="18" charset="0"/>
          </a:endParaRPr>
        </a:p>
      </dgm:t>
    </dgm:pt>
    <dgm:pt modelId="{A673FCA9-B7D8-442E-AF0A-763BD3544295}" type="parTrans" cxnId="{DB8ED6AE-A467-45BA-8F47-96B0BF71166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26701A0-DD19-417A-B143-06B759CD64E6}" type="sibTrans" cxnId="{DB8ED6AE-A467-45BA-8F47-96B0BF711661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B3260F94-0AF6-4A40-BCD8-806E4781A377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Лечение сахарного диабета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B5CD7582-8DDB-4205-BB4F-E52F55DBF52F}" type="parTrans" cxnId="{D16D5C72-046E-4B3D-BBBB-CA3078BD982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5A20E5C0-15B2-40E0-A3B1-D1786E005438}" type="sibTrans" cxnId="{D16D5C72-046E-4B3D-BBBB-CA3078BD982B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43F2C6E0-B018-4B4E-9FFB-858F469AF915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Укрепляет иммунитет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EDFF95D1-38EC-436B-80F5-2EBF27831DB7}" type="parTrans" cxnId="{DD6E8FC2-B887-4F19-87A2-D53E937D9E1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9EB3796-C3E7-4F09-90A7-9E0F0BF99CFD}" type="sibTrans" cxnId="{DD6E8FC2-B887-4F19-87A2-D53E937D9E1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CC5C0297-6369-40A6-9CFD-4F3BD4A30D35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Используется при лечении </a:t>
          </a:r>
          <a:r>
            <a:rPr lang="ru-RU" sz="1400" b="0" dirty="0" err="1" smtClean="0">
              <a:latin typeface="+mn-lt"/>
              <a:cs typeface="Times New Roman" pitchFamily="18" charset="0"/>
            </a:rPr>
            <a:t>онкозаболеваний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20CE4995-7378-4104-B8B2-B1F6FFB647D0}" type="parTrans" cxnId="{78A14C66-E1E7-4A10-8C8C-742F5B3AAB5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2EDC6834-FCF5-4782-A660-5BC2C99C237A}" type="sibTrans" cxnId="{78A14C66-E1E7-4A10-8C8C-742F5B3AAB5D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9BDA8C44-8598-4490-9E51-E35BE37A3886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Мочегонное средство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92EE0255-4115-468E-A273-CB205CF72F68}" type="parTrans" cxnId="{C2F042FF-090C-4DCB-B7A3-352BD97C4D4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B48E8D0-EED1-4165-ABCC-DDF690E5D419}" type="sibTrans" cxnId="{C2F042FF-090C-4DCB-B7A3-352BD97C4D4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D3C36B19-D5EF-49BF-A058-D830B0A9EE9B}">
      <dgm:prSet phldrT="[Текст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ru-RU" sz="1400" b="0" dirty="0" smtClean="0">
              <a:latin typeface="+mn-lt"/>
              <a:cs typeface="Times New Roman" pitchFamily="18" charset="0"/>
            </a:rPr>
            <a:t>Лечение заболеваний сердца (гипертония) </a:t>
          </a:r>
          <a:endParaRPr lang="ru-RU" sz="1400" b="0" dirty="0">
            <a:latin typeface="+mn-lt"/>
            <a:cs typeface="Times New Roman" pitchFamily="18" charset="0"/>
          </a:endParaRPr>
        </a:p>
      </dgm:t>
    </dgm:pt>
    <dgm:pt modelId="{33C4F63D-52B4-4D52-91D2-9B7A3F5ADD99}" type="parTrans" cxnId="{87BB1FB8-ABC0-4F6F-9E6C-C7C6FAEC6069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24B7D22-A4CE-4D36-BFE1-74329F87DB56}" type="sibTrans" cxnId="{87BB1FB8-ABC0-4F6F-9E6C-C7C6FAEC6069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65EC990-3489-4E6F-8E5D-157BAE19BD6F}" type="pres">
      <dgm:prSet presAssocID="{1E04B59E-AEFE-42D7-9112-6A15E6C9F0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5477C2-64E6-4754-9C88-652F36FFA89C}" type="pres">
      <dgm:prSet presAssocID="{D6AC1B74-7DF2-4456-A942-7FBCB7FD96F9}" presName="vertFlow" presStyleCnt="0"/>
      <dgm:spPr/>
      <dgm:t>
        <a:bodyPr/>
        <a:lstStyle/>
        <a:p>
          <a:endParaRPr lang="ru-RU"/>
        </a:p>
      </dgm:t>
    </dgm:pt>
    <dgm:pt modelId="{7E36E369-5F1A-411F-9F2D-3C1452B9604F}" type="pres">
      <dgm:prSet presAssocID="{D6AC1B74-7DF2-4456-A942-7FBCB7FD96F9}" presName="header" presStyleLbl="node1" presStyleIdx="0" presStyleCnt="4" custScaleX="157384" custScaleY="250063"/>
      <dgm:spPr/>
      <dgm:t>
        <a:bodyPr/>
        <a:lstStyle/>
        <a:p>
          <a:endParaRPr lang="ru-RU"/>
        </a:p>
      </dgm:t>
    </dgm:pt>
    <dgm:pt modelId="{057B330D-CA77-4898-99E4-657ACAD36568}" type="pres">
      <dgm:prSet presAssocID="{B47EC086-89FC-4C0D-A481-A6A54421E926}" presName="parTrans" presStyleLbl="sibTrans2D1" presStyleIdx="0" presStyleCnt="13"/>
      <dgm:spPr/>
      <dgm:t>
        <a:bodyPr/>
        <a:lstStyle/>
        <a:p>
          <a:endParaRPr lang="ru-RU"/>
        </a:p>
      </dgm:t>
    </dgm:pt>
    <dgm:pt modelId="{832F785C-FA4E-4E3A-9FCC-F053B84ABCA4}" type="pres">
      <dgm:prSet presAssocID="{4BF6A32B-C439-41AB-85C2-8A9623211FE8}" presName="child" presStyleLbl="alignAccFollowNode1" presStyleIdx="0" presStyleCnt="13" custScaleX="141626" custLinFactNeighborY="-142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11F64-A436-4C92-9B86-2B53596724E0}" type="pres">
      <dgm:prSet presAssocID="{B299D0BE-CB50-4CA6-95CB-B1696D00823B}" presName="sibTrans" presStyleLbl="sibTrans2D1" presStyleIdx="1" presStyleCnt="13"/>
      <dgm:spPr/>
      <dgm:t>
        <a:bodyPr/>
        <a:lstStyle/>
        <a:p>
          <a:endParaRPr lang="ru-RU"/>
        </a:p>
      </dgm:t>
    </dgm:pt>
    <dgm:pt modelId="{BF60C642-2930-4770-9E9B-CDE6E641CDAC}" type="pres">
      <dgm:prSet presAssocID="{04CC9AB6-983E-4FA9-9257-8DF40E8E9943}" presName="child" presStyleLbl="alignAccFollowNode1" presStyleIdx="1" presStyleCnt="13" custScaleX="139476" custScaleY="160026" custLinFactNeighborX="-1188" custLinFactNeighborY="177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75171-23DA-48C4-9EA0-1648DF6E5CBA}" type="pres">
      <dgm:prSet presAssocID="{B71E94F4-9E77-4CD4-923E-BC8E284EA15B}" presName="sibTrans" presStyleLbl="sibTrans2D1" presStyleIdx="2" presStyleCnt="13"/>
      <dgm:spPr/>
      <dgm:t>
        <a:bodyPr/>
        <a:lstStyle/>
        <a:p>
          <a:endParaRPr lang="ru-RU"/>
        </a:p>
      </dgm:t>
    </dgm:pt>
    <dgm:pt modelId="{B2996D83-31A8-444E-B987-14BBAFEBE8A2}" type="pres">
      <dgm:prSet presAssocID="{92400EA3-7904-4604-A33B-FDA17026C08B}" presName="child" presStyleLbl="alignAccFollowNode1" presStyleIdx="2" presStyleCnt="13" custScaleX="139476" custScaleY="187282" custLinFactNeighborX="-1188" custLinFactNeighborY="471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9ECEF-438B-422A-A5CA-6362EB043F52}" type="pres">
      <dgm:prSet presAssocID="{195F3105-4755-4236-A19F-ED0D104C0673}" presName="sibTrans" presStyleLbl="sibTrans2D1" presStyleIdx="3" presStyleCnt="13"/>
      <dgm:spPr/>
      <dgm:t>
        <a:bodyPr/>
        <a:lstStyle/>
        <a:p>
          <a:endParaRPr lang="ru-RU"/>
        </a:p>
      </dgm:t>
    </dgm:pt>
    <dgm:pt modelId="{0C6C6BDC-429E-412C-8504-FAF0F440ABF2}" type="pres">
      <dgm:prSet presAssocID="{1103338C-2DF7-4581-BA63-A58900F4574D}" presName="child" presStyleLbl="alignAccFollowNode1" presStyleIdx="3" presStyleCnt="13" custScaleX="139476" custScaleY="159669" custLinFactY="53465" custLinFactNeighborX="-118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0353C-C499-4274-AB07-81359E1C8AAC}" type="pres">
      <dgm:prSet presAssocID="{D6AC1B74-7DF2-4456-A942-7FBCB7FD96F9}" presName="hSp" presStyleCnt="0"/>
      <dgm:spPr/>
      <dgm:t>
        <a:bodyPr/>
        <a:lstStyle/>
        <a:p>
          <a:endParaRPr lang="ru-RU"/>
        </a:p>
      </dgm:t>
    </dgm:pt>
    <dgm:pt modelId="{A83D739A-B536-4662-AB77-76361FF00166}" type="pres">
      <dgm:prSet presAssocID="{5CD0C05E-ED93-4272-8C11-BABF033E3751}" presName="vertFlow" presStyleCnt="0"/>
      <dgm:spPr/>
      <dgm:t>
        <a:bodyPr/>
        <a:lstStyle/>
        <a:p>
          <a:endParaRPr lang="ru-RU"/>
        </a:p>
      </dgm:t>
    </dgm:pt>
    <dgm:pt modelId="{25EEEB37-DDCF-448B-B08D-D1BC0F29721C}" type="pres">
      <dgm:prSet presAssocID="{5CD0C05E-ED93-4272-8C11-BABF033E3751}" presName="header" presStyleLbl="node1" presStyleIdx="1" presStyleCnt="4" custScaleX="129361" custScaleY="250666" custLinFactNeighborX="-3487"/>
      <dgm:spPr/>
      <dgm:t>
        <a:bodyPr/>
        <a:lstStyle/>
        <a:p>
          <a:endParaRPr lang="ru-RU"/>
        </a:p>
      </dgm:t>
    </dgm:pt>
    <dgm:pt modelId="{B42E8608-BE5D-49E3-BAF5-6350483B7263}" type="pres">
      <dgm:prSet presAssocID="{9F5C8600-7B25-4186-AA08-EC9FB2EDE054}" presName="parTrans" presStyleLbl="sibTrans2D1" presStyleIdx="4" presStyleCnt="13"/>
      <dgm:spPr/>
      <dgm:t>
        <a:bodyPr/>
        <a:lstStyle/>
        <a:p>
          <a:endParaRPr lang="ru-RU"/>
        </a:p>
      </dgm:t>
    </dgm:pt>
    <dgm:pt modelId="{11C9C7F1-18AE-46B0-AF73-6D7F2ED40A36}" type="pres">
      <dgm:prSet presAssocID="{088C457A-493E-4D25-AA56-C95D04F5F119}" presName="child" presStyleLbl="alignAccFollowNode1" presStyleIdx="4" presStyleCnt="13" custScaleX="116733" custScaleY="454861" custLinFactY="1461" custLinFactNeighborX="-740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35EA5-E42F-4DB0-9708-BECD4497D9B6}" type="pres">
      <dgm:prSet presAssocID="{5CD28A94-6651-4205-9380-BB58DCD583DF}" presName="sibTrans" presStyleLbl="sibTrans2D1" presStyleIdx="5" presStyleCnt="13"/>
      <dgm:spPr/>
      <dgm:t>
        <a:bodyPr/>
        <a:lstStyle/>
        <a:p>
          <a:endParaRPr lang="ru-RU"/>
        </a:p>
      </dgm:t>
    </dgm:pt>
    <dgm:pt modelId="{B6030FD2-658A-4193-B6C0-25A30E2C8392}" type="pres">
      <dgm:prSet presAssocID="{15C11D7F-2F5D-4CEF-A863-8348A5525572}" presName="child" presStyleLbl="alignAccFollowNode1" presStyleIdx="5" presStyleCnt="13" custScaleX="120700" custScaleY="227258" custLinFactY="55905" custLinFactNeighborX="-270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759FC-F810-4135-88CE-66EAFC687E06}" type="pres">
      <dgm:prSet presAssocID="{5CD0C05E-ED93-4272-8C11-BABF033E3751}" presName="hSp" presStyleCnt="0"/>
      <dgm:spPr/>
      <dgm:t>
        <a:bodyPr/>
        <a:lstStyle/>
        <a:p>
          <a:endParaRPr lang="ru-RU"/>
        </a:p>
      </dgm:t>
    </dgm:pt>
    <dgm:pt modelId="{B9229D16-FA93-44E1-80C2-C8A4274FE0C3}" type="pres">
      <dgm:prSet presAssocID="{143377CA-CEB0-4480-A619-8254DF638E6F}" presName="vertFlow" presStyleCnt="0"/>
      <dgm:spPr/>
      <dgm:t>
        <a:bodyPr/>
        <a:lstStyle/>
        <a:p>
          <a:endParaRPr lang="ru-RU"/>
        </a:p>
      </dgm:t>
    </dgm:pt>
    <dgm:pt modelId="{CFB38710-E7F6-4851-8D2D-CD78AA4AD8CC}" type="pres">
      <dgm:prSet presAssocID="{143377CA-CEB0-4480-A619-8254DF638E6F}" presName="header" presStyleLbl="node1" presStyleIdx="2" presStyleCnt="4" custScaleX="120984" custScaleY="256546" custLinFactNeighborX="-5189"/>
      <dgm:spPr/>
      <dgm:t>
        <a:bodyPr/>
        <a:lstStyle/>
        <a:p>
          <a:endParaRPr lang="ru-RU"/>
        </a:p>
      </dgm:t>
    </dgm:pt>
    <dgm:pt modelId="{A0A5225C-3D3C-41D6-BF57-BE5205136E18}" type="pres">
      <dgm:prSet presAssocID="{B5CD7582-8DDB-4205-BB4F-E52F55DBF52F}" presName="parTrans" presStyleLbl="sibTrans2D1" presStyleIdx="6" presStyleCnt="13"/>
      <dgm:spPr/>
      <dgm:t>
        <a:bodyPr/>
        <a:lstStyle/>
        <a:p>
          <a:endParaRPr lang="ru-RU"/>
        </a:p>
      </dgm:t>
    </dgm:pt>
    <dgm:pt modelId="{C6C19A1B-A2BF-4028-8069-B54E7EA3FC6B}" type="pres">
      <dgm:prSet presAssocID="{B3260F94-0AF6-4A40-BCD8-806E4781A377}" presName="child" presStyleLbl="alignAccFollowNode1" presStyleIdx="6" presStyleCnt="13" custScaleX="114507" custScaleY="189666" custLinFactNeighborX="-51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DE052-7196-4664-A253-389FDB7034A6}" type="pres">
      <dgm:prSet presAssocID="{5A20E5C0-15B2-40E0-A3B1-D1786E005438}" presName="sibTrans" presStyleLbl="sibTrans2D1" presStyleIdx="7" presStyleCnt="13"/>
      <dgm:spPr/>
      <dgm:t>
        <a:bodyPr/>
        <a:lstStyle/>
        <a:p>
          <a:endParaRPr lang="ru-RU"/>
        </a:p>
      </dgm:t>
    </dgm:pt>
    <dgm:pt modelId="{AEBA056C-8BD5-4ECC-8CB9-CE05A29A6276}" type="pres">
      <dgm:prSet presAssocID="{43F2C6E0-B018-4B4E-9FFB-858F469AF915}" presName="child" presStyleLbl="alignAccFollowNode1" presStyleIdx="7" presStyleCnt="13" custScaleX="104814" custScaleY="128823" custLinFactNeighborX="-10035" custLinFactNeighborY="-434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9C29E-34EF-4378-BAB8-6C1FC9BC9A14}" type="pres">
      <dgm:prSet presAssocID="{09EB3796-C3E7-4F09-90A7-9E0F0BF99CFD}" presName="sibTrans" presStyleLbl="sibTrans2D1" presStyleIdx="8" presStyleCnt="13"/>
      <dgm:spPr/>
      <dgm:t>
        <a:bodyPr/>
        <a:lstStyle/>
        <a:p>
          <a:endParaRPr lang="ru-RU"/>
        </a:p>
      </dgm:t>
    </dgm:pt>
    <dgm:pt modelId="{88921416-6F22-49E3-AC8B-C8B19A02CF0F}" type="pres">
      <dgm:prSet presAssocID="{CC5C0297-6369-40A6-9CFD-4F3BD4A30D35}" presName="child" presStyleLbl="alignAccFollowNode1" presStyleIdx="8" presStyleCnt="13" custScaleX="115104" custScaleY="192870" custLinFactNeighborX="-4890" custLinFactNeighborY="-17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8C227-8BF5-4B68-BBB7-1DDA3B65516B}" type="pres">
      <dgm:prSet presAssocID="{2EDC6834-FCF5-4782-A660-5BC2C99C237A}" presName="sibTrans" presStyleLbl="sibTrans2D1" presStyleIdx="9" presStyleCnt="13"/>
      <dgm:spPr/>
      <dgm:t>
        <a:bodyPr/>
        <a:lstStyle/>
        <a:p>
          <a:endParaRPr lang="ru-RU"/>
        </a:p>
      </dgm:t>
    </dgm:pt>
    <dgm:pt modelId="{3327E0A7-AD4A-42CB-8D13-7DC00D2C2E33}" type="pres">
      <dgm:prSet presAssocID="{9BDA8C44-8598-4490-9E51-E35BE37A3886}" presName="child" presStyleLbl="alignAccFollowNode1" presStyleIdx="9" presStyleCnt="13" custScaleX="115104" custLinFactNeighborX="-4890" custLinFactNeighborY="-271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A7E16-5C28-4D01-B021-24696C471ED2}" type="pres">
      <dgm:prSet presAssocID="{EB48E8D0-EED1-4165-ABCC-DDF690E5D419}" presName="sibTrans" presStyleLbl="sibTrans2D1" presStyleIdx="10" presStyleCnt="13"/>
      <dgm:spPr/>
      <dgm:t>
        <a:bodyPr/>
        <a:lstStyle/>
        <a:p>
          <a:endParaRPr lang="ru-RU"/>
        </a:p>
      </dgm:t>
    </dgm:pt>
    <dgm:pt modelId="{A97D2D3E-8C19-44B5-869A-0B7BE507C972}" type="pres">
      <dgm:prSet presAssocID="{D3C36B19-D5EF-49BF-A058-D830B0A9EE9B}" presName="child" presStyleLbl="alignAccFollowNode1" presStyleIdx="10" presStyleCnt="13" custScaleX="115104" custScaleY="220917" custLinFactNeighborX="-4890" custLinFactNeighborY="-362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E882D-33DF-4581-8859-96CBEF0A9D1D}" type="pres">
      <dgm:prSet presAssocID="{143377CA-CEB0-4480-A619-8254DF638E6F}" presName="hSp" presStyleCnt="0"/>
      <dgm:spPr/>
      <dgm:t>
        <a:bodyPr/>
        <a:lstStyle/>
        <a:p>
          <a:endParaRPr lang="ru-RU"/>
        </a:p>
      </dgm:t>
    </dgm:pt>
    <dgm:pt modelId="{D5B521EA-4E76-4F5C-869F-9AE613689B73}" type="pres">
      <dgm:prSet presAssocID="{6CF1FB91-7654-4AC2-9238-D77E13FF320D}" presName="vertFlow" presStyleCnt="0"/>
      <dgm:spPr/>
      <dgm:t>
        <a:bodyPr/>
        <a:lstStyle/>
        <a:p>
          <a:endParaRPr lang="ru-RU"/>
        </a:p>
      </dgm:t>
    </dgm:pt>
    <dgm:pt modelId="{FFCC7840-9204-42C0-AF78-88C09221E540}" type="pres">
      <dgm:prSet presAssocID="{6CF1FB91-7654-4AC2-9238-D77E13FF320D}" presName="header" presStyleLbl="node1" presStyleIdx="3" presStyleCnt="4" custScaleX="147904" custScaleY="254362" custLinFactNeighborX="-7865"/>
      <dgm:spPr/>
      <dgm:t>
        <a:bodyPr/>
        <a:lstStyle/>
        <a:p>
          <a:endParaRPr lang="ru-RU"/>
        </a:p>
      </dgm:t>
    </dgm:pt>
    <dgm:pt modelId="{9A6799E3-E7C9-4C19-9C26-387519E86C4B}" type="pres">
      <dgm:prSet presAssocID="{D89771FC-7B2A-4BA8-AEF3-C5B6C9A3106E}" presName="parTrans" presStyleLbl="sibTrans2D1" presStyleIdx="11" presStyleCnt="13"/>
      <dgm:spPr/>
      <dgm:t>
        <a:bodyPr/>
        <a:lstStyle/>
        <a:p>
          <a:endParaRPr lang="ru-RU"/>
        </a:p>
      </dgm:t>
    </dgm:pt>
    <dgm:pt modelId="{EB69540F-D19C-4828-A3A0-D4CF5A3E5005}" type="pres">
      <dgm:prSet presAssocID="{999E63EE-8B91-4458-99F8-DF8DF0890641}" presName="child" presStyleLbl="alignAccFollowNode1" presStyleIdx="11" presStyleCnt="13" custLinFactNeighborX="-78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DDDA87-6EB7-4CEC-B42F-26D2D0A9ACD7}" type="pres">
      <dgm:prSet presAssocID="{538A8852-E2D3-4A1B-B1B9-5CDAC35C2FB4}" presName="sibTrans" presStyleLbl="sibTrans2D1" presStyleIdx="12" presStyleCnt="13"/>
      <dgm:spPr/>
      <dgm:t>
        <a:bodyPr/>
        <a:lstStyle/>
        <a:p>
          <a:endParaRPr lang="ru-RU"/>
        </a:p>
      </dgm:t>
    </dgm:pt>
    <dgm:pt modelId="{72C5BE3F-4BFD-49E5-9557-B92AA425DF3F}" type="pres">
      <dgm:prSet presAssocID="{C127A3ED-CBB9-492D-BC26-878238B912A9}" presName="child" presStyleLbl="alignAccFollowNode1" presStyleIdx="12" presStyleCnt="13" custLinFactNeighborX="-7865" custLinFactNeighborY="-55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EF3420-4E02-4710-A8FD-BF418F440791}" type="presOf" srcId="{43F2C6E0-B018-4B4E-9FFB-858F469AF915}" destId="{AEBA056C-8BD5-4ECC-8CB9-CE05A29A6276}" srcOrd="0" destOrd="0" presId="urn:microsoft.com/office/officeart/2005/8/layout/lProcess1"/>
    <dgm:cxn modelId="{D16D5C72-046E-4B3D-BBBB-CA3078BD982B}" srcId="{143377CA-CEB0-4480-A619-8254DF638E6F}" destId="{B3260F94-0AF6-4A40-BCD8-806E4781A377}" srcOrd="0" destOrd="0" parTransId="{B5CD7582-8DDB-4205-BB4F-E52F55DBF52F}" sibTransId="{5A20E5C0-15B2-40E0-A3B1-D1786E005438}"/>
    <dgm:cxn modelId="{D27DF55C-ADCC-452A-96EE-B7DF823B517A}" type="presOf" srcId="{D6AC1B74-7DF2-4456-A942-7FBCB7FD96F9}" destId="{7E36E369-5F1A-411F-9F2D-3C1452B9604F}" srcOrd="0" destOrd="0" presId="urn:microsoft.com/office/officeart/2005/8/layout/lProcess1"/>
    <dgm:cxn modelId="{849D2508-DAF9-4F66-897F-DF34C8492CBE}" type="presOf" srcId="{09EB3796-C3E7-4F09-90A7-9E0F0BF99CFD}" destId="{0319C29E-34EF-4378-BAB8-6C1FC9BC9A14}" srcOrd="0" destOrd="0" presId="urn:microsoft.com/office/officeart/2005/8/layout/lProcess1"/>
    <dgm:cxn modelId="{959F3B35-45A5-4AA6-8E40-524C64524D5A}" srcId="{D6AC1B74-7DF2-4456-A942-7FBCB7FD96F9}" destId="{92400EA3-7904-4604-A33B-FDA17026C08B}" srcOrd="2" destOrd="0" parTransId="{F5D1BBB3-EEF2-4D8C-99CE-C5EBB02AF8AB}" sibTransId="{195F3105-4755-4236-A19F-ED0D104C0673}"/>
    <dgm:cxn modelId="{9F0178F2-485A-4F91-A640-CFC0798F3E2C}" srcId="{1E04B59E-AEFE-42D7-9112-6A15E6C9F06E}" destId="{5CD0C05E-ED93-4272-8C11-BABF033E3751}" srcOrd="1" destOrd="0" parTransId="{A5EC185B-71F3-4938-8AA9-BCDC2AAF13FF}" sibTransId="{DE11BF61-B374-4E84-8F77-9CD933FDC2F0}"/>
    <dgm:cxn modelId="{0C74DDEB-5191-4873-8F1D-A3EDF06230FD}" type="presOf" srcId="{195F3105-4755-4236-A19F-ED0D104C0673}" destId="{A8E9ECEF-438B-422A-A5CA-6362EB043F52}" srcOrd="0" destOrd="0" presId="urn:microsoft.com/office/officeart/2005/8/layout/lProcess1"/>
    <dgm:cxn modelId="{87BB1FB8-ABC0-4F6F-9E6C-C7C6FAEC6069}" srcId="{143377CA-CEB0-4480-A619-8254DF638E6F}" destId="{D3C36B19-D5EF-49BF-A058-D830B0A9EE9B}" srcOrd="4" destOrd="0" parTransId="{33C4F63D-52B4-4D52-91D2-9B7A3F5ADD99}" sibTransId="{E24B7D22-A4CE-4D36-BFE1-74329F87DB56}"/>
    <dgm:cxn modelId="{DD6E8FC2-B887-4F19-87A2-D53E937D9E12}" srcId="{143377CA-CEB0-4480-A619-8254DF638E6F}" destId="{43F2C6E0-B018-4B4E-9FFB-858F469AF915}" srcOrd="1" destOrd="0" parTransId="{EDFF95D1-38EC-436B-80F5-2EBF27831DB7}" sibTransId="{09EB3796-C3E7-4F09-90A7-9E0F0BF99CFD}"/>
    <dgm:cxn modelId="{40D8EA7F-C0B3-4BC1-B07B-A3C463FA1892}" type="presOf" srcId="{EB48E8D0-EED1-4165-ABCC-DDF690E5D419}" destId="{F69A7E16-5C28-4D01-B021-24696C471ED2}" srcOrd="0" destOrd="0" presId="urn:microsoft.com/office/officeart/2005/8/layout/lProcess1"/>
    <dgm:cxn modelId="{2674C216-1577-45BE-8A94-A92CE44C9270}" type="presOf" srcId="{1103338C-2DF7-4581-BA63-A58900F4574D}" destId="{0C6C6BDC-429E-412C-8504-FAF0F440ABF2}" srcOrd="0" destOrd="0" presId="urn:microsoft.com/office/officeart/2005/8/layout/lProcess1"/>
    <dgm:cxn modelId="{A5D83A53-6124-4F46-A35A-FD0AFFFC72EC}" type="presOf" srcId="{B3260F94-0AF6-4A40-BCD8-806E4781A377}" destId="{C6C19A1B-A2BF-4028-8069-B54E7EA3FC6B}" srcOrd="0" destOrd="0" presId="urn:microsoft.com/office/officeart/2005/8/layout/lProcess1"/>
    <dgm:cxn modelId="{2CC42B7A-18AC-4ACF-B5A6-E9E03EFCC785}" type="presOf" srcId="{1E04B59E-AEFE-42D7-9112-6A15E6C9F06E}" destId="{865EC990-3489-4E6F-8E5D-157BAE19BD6F}" srcOrd="0" destOrd="0" presId="urn:microsoft.com/office/officeart/2005/8/layout/lProcess1"/>
    <dgm:cxn modelId="{78A14C66-E1E7-4A10-8C8C-742F5B3AAB5D}" srcId="{143377CA-CEB0-4480-A619-8254DF638E6F}" destId="{CC5C0297-6369-40A6-9CFD-4F3BD4A30D35}" srcOrd="2" destOrd="0" parTransId="{20CE4995-7378-4104-B8B2-B1F6FFB647D0}" sibTransId="{2EDC6834-FCF5-4782-A660-5BC2C99C237A}"/>
    <dgm:cxn modelId="{098CFAA1-1CDD-4524-A907-CE7DA043EC10}" type="presOf" srcId="{B47EC086-89FC-4C0D-A481-A6A54421E926}" destId="{057B330D-CA77-4898-99E4-657ACAD36568}" srcOrd="0" destOrd="0" presId="urn:microsoft.com/office/officeart/2005/8/layout/lProcess1"/>
    <dgm:cxn modelId="{E6CD0798-2D6D-4D3A-8780-DBA64A7140D8}" type="presOf" srcId="{9BDA8C44-8598-4490-9E51-E35BE37A3886}" destId="{3327E0A7-AD4A-42CB-8D13-7DC00D2C2E33}" srcOrd="0" destOrd="0" presId="urn:microsoft.com/office/officeart/2005/8/layout/lProcess1"/>
    <dgm:cxn modelId="{9589FD1D-BCE7-441D-B7D5-A2F282C4EF8B}" type="presOf" srcId="{9F5C8600-7B25-4186-AA08-EC9FB2EDE054}" destId="{B42E8608-BE5D-49E3-BAF5-6350483B7263}" srcOrd="0" destOrd="0" presId="urn:microsoft.com/office/officeart/2005/8/layout/lProcess1"/>
    <dgm:cxn modelId="{4A3BFF19-E84B-46D9-9297-22B1B183FD72}" type="presOf" srcId="{5CD28A94-6651-4205-9380-BB58DCD583DF}" destId="{2C835EA5-E42F-4DB0-9708-BECD4497D9B6}" srcOrd="0" destOrd="0" presId="urn:microsoft.com/office/officeart/2005/8/layout/lProcess1"/>
    <dgm:cxn modelId="{6C10457E-36E2-4186-9EC4-62461701F13B}" srcId="{1E04B59E-AEFE-42D7-9112-6A15E6C9F06E}" destId="{6CF1FB91-7654-4AC2-9238-D77E13FF320D}" srcOrd="3" destOrd="0" parTransId="{48F61936-C4A8-46E3-B498-BC78E7B8B221}" sibTransId="{DEEE7E6A-8F4A-4216-A6C2-353C288EB1F7}"/>
    <dgm:cxn modelId="{33D8E403-D872-4120-B6B0-B24282985450}" srcId="{1E04B59E-AEFE-42D7-9112-6A15E6C9F06E}" destId="{143377CA-CEB0-4480-A619-8254DF638E6F}" srcOrd="2" destOrd="0" parTransId="{0F68FF33-753B-451B-9C12-3C5D91532BCA}" sibTransId="{DDBCF7A6-7763-4D8C-9F5F-11444EC09DEF}"/>
    <dgm:cxn modelId="{92C614FD-04FE-44B3-A23F-1BFAF5191170}" type="presOf" srcId="{15C11D7F-2F5D-4CEF-A863-8348A5525572}" destId="{B6030FD2-658A-4193-B6C0-25A30E2C8392}" srcOrd="0" destOrd="0" presId="urn:microsoft.com/office/officeart/2005/8/layout/lProcess1"/>
    <dgm:cxn modelId="{3D373486-E73C-4F90-A36C-34BA51E9C177}" type="presOf" srcId="{999E63EE-8B91-4458-99F8-DF8DF0890641}" destId="{EB69540F-D19C-4828-A3A0-D4CF5A3E5005}" srcOrd="0" destOrd="0" presId="urn:microsoft.com/office/officeart/2005/8/layout/lProcess1"/>
    <dgm:cxn modelId="{B4E46BB7-72DB-4BB0-B644-51E348DC8194}" srcId="{D6AC1B74-7DF2-4456-A942-7FBCB7FD96F9}" destId="{04CC9AB6-983E-4FA9-9257-8DF40E8E9943}" srcOrd="1" destOrd="0" parTransId="{2533D749-B657-4E82-84FD-8161D75C3EB5}" sibTransId="{B71E94F4-9E77-4CD4-923E-BC8E284EA15B}"/>
    <dgm:cxn modelId="{31288915-7D17-41EE-9046-6F6DAF56BA70}" type="presOf" srcId="{B5CD7582-8DDB-4205-BB4F-E52F55DBF52F}" destId="{A0A5225C-3D3C-41D6-BF57-BE5205136E18}" srcOrd="0" destOrd="0" presId="urn:microsoft.com/office/officeart/2005/8/layout/lProcess1"/>
    <dgm:cxn modelId="{18088909-1DD6-4016-8225-D77F92FC5A2E}" type="presOf" srcId="{CC5C0297-6369-40A6-9CFD-4F3BD4A30D35}" destId="{88921416-6F22-49E3-AC8B-C8B19A02CF0F}" srcOrd="0" destOrd="0" presId="urn:microsoft.com/office/officeart/2005/8/layout/lProcess1"/>
    <dgm:cxn modelId="{81BDB836-46D5-4928-A596-5AF9475D1B13}" srcId="{D6AC1B74-7DF2-4456-A942-7FBCB7FD96F9}" destId="{4BF6A32B-C439-41AB-85C2-8A9623211FE8}" srcOrd="0" destOrd="0" parTransId="{B47EC086-89FC-4C0D-A481-A6A54421E926}" sibTransId="{B299D0BE-CB50-4CA6-95CB-B1696D00823B}"/>
    <dgm:cxn modelId="{814AA12D-A6E9-4478-BE57-16CA02023991}" srcId="{5CD0C05E-ED93-4272-8C11-BABF033E3751}" destId="{088C457A-493E-4D25-AA56-C95D04F5F119}" srcOrd="0" destOrd="0" parTransId="{9F5C8600-7B25-4186-AA08-EC9FB2EDE054}" sibTransId="{5CD28A94-6651-4205-9380-BB58DCD583DF}"/>
    <dgm:cxn modelId="{75D82FE1-EFF8-49E2-9F66-86E9AFFD1E5D}" type="presOf" srcId="{B71E94F4-9E77-4CD4-923E-BC8E284EA15B}" destId="{55275171-23DA-48C4-9EA0-1648DF6E5CBA}" srcOrd="0" destOrd="0" presId="urn:microsoft.com/office/officeart/2005/8/layout/lProcess1"/>
    <dgm:cxn modelId="{64B47577-E413-4EE0-A3C3-3D374E538365}" type="presOf" srcId="{143377CA-CEB0-4480-A619-8254DF638E6F}" destId="{CFB38710-E7F6-4851-8D2D-CD78AA4AD8CC}" srcOrd="0" destOrd="0" presId="urn:microsoft.com/office/officeart/2005/8/layout/lProcess1"/>
    <dgm:cxn modelId="{C542FD1D-1C4B-43D2-900B-038487FF840A}" type="presOf" srcId="{5CD0C05E-ED93-4272-8C11-BABF033E3751}" destId="{25EEEB37-DDCF-448B-B08D-D1BC0F29721C}" srcOrd="0" destOrd="0" presId="urn:microsoft.com/office/officeart/2005/8/layout/lProcess1"/>
    <dgm:cxn modelId="{DB8ED6AE-A467-45BA-8F47-96B0BF711661}" srcId="{5CD0C05E-ED93-4272-8C11-BABF033E3751}" destId="{15C11D7F-2F5D-4CEF-A863-8348A5525572}" srcOrd="1" destOrd="0" parTransId="{A673FCA9-B7D8-442E-AF0A-763BD3544295}" sibTransId="{F26701A0-DD19-417A-B143-06B759CD64E6}"/>
    <dgm:cxn modelId="{C2F042FF-090C-4DCB-B7A3-352BD97C4D46}" srcId="{143377CA-CEB0-4480-A619-8254DF638E6F}" destId="{9BDA8C44-8598-4490-9E51-E35BE37A3886}" srcOrd="3" destOrd="0" parTransId="{92EE0255-4115-468E-A273-CB205CF72F68}" sibTransId="{EB48E8D0-EED1-4165-ABCC-DDF690E5D419}"/>
    <dgm:cxn modelId="{FAD907B5-5855-4120-8D49-905EF3DBF3BB}" type="presOf" srcId="{04CC9AB6-983E-4FA9-9257-8DF40E8E9943}" destId="{BF60C642-2930-4770-9E9B-CDE6E641CDAC}" srcOrd="0" destOrd="0" presId="urn:microsoft.com/office/officeart/2005/8/layout/lProcess1"/>
    <dgm:cxn modelId="{89DFA1C6-36E9-4636-BA1E-49BBA02F30BA}" type="presOf" srcId="{D89771FC-7B2A-4BA8-AEF3-C5B6C9A3106E}" destId="{9A6799E3-E7C9-4C19-9C26-387519E86C4B}" srcOrd="0" destOrd="0" presId="urn:microsoft.com/office/officeart/2005/8/layout/lProcess1"/>
    <dgm:cxn modelId="{644EABAC-B25F-4F10-9ECE-53EB7842F9D1}" type="presOf" srcId="{4BF6A32B-C439-41AB-85C2-8A9623211FE8}" destId="{832F785C-FA4E-4E3A-9FCC-F053B84ABCA4}" srcOrd="0" destOrd="0" presId="urn:microsoft.com/office/officeart/2005/8/layout/lProcess1"/>
    <dgm:cxn modelId="{EF8DFAC4-4F0E-4265-8517-C9776910D7D2}" srcId="{6CF1FB91-7654-4AC2-9238-D77E13FF320D}" destId="{999E63EE-8B91-4458-99F8-DF8DF0890641}" srcOrd="0" destOrd="0" parTransId="{D89771FC-7B2A-4BA8-AEF3-C5B6C9A3106E}" sibTransId="{538A8852-E2D3-4A1B-B1B9-5CDAC35C2FB4}"/>
    <dgm:cxn modelId="{19C5D870-8646-40D6-9867-C3797553A6E1}" type="presOf" srcId="{088C457A-493E-4D25-AA56-C95D04F5F119}" destId="{11C9C7F1-18AE-46B0-AF73-6D7F2ED40A36}" srcOrd="0" destOrd="0" presId="urn:microsoft.com/office/officeart/2005/8/layout/lProcess1"/>
    <dgm:cxn modelId="{EFB12F78-87DD-48D1-9ADA-37F143B690B9}" type="presOf" srcId="{6CF1FB91-7654-4AC2-9238-D77E13FF320D}" destId="{FFCC7840-9204-42C0-AF78-88C09221E540}" srcOrd="0" destOrd="0" presId="urn:microsoft.com/office/officeart/2005/8/layout/lProcess1"/>
    <dgm:cxn modelId="{959F60B2-8C18-4A95-823C-2256D6F1C5EA}" type="presOf" srcId="{538A8852-E2D3-4A1B-B1B9-5CDAC35C2FB4}" destId="{0EDDDA87-6EB7-4CEC-B42F-26D2D0A9ACD7}" srcOrd="0" destOrd="0" presId="urn:microsoft.com/office/officeart/2005/8/layout/lProcess1"/>
    <dgm:cxn modelId="{1211AB76-00DC-4A53-9A3E-BA889E96FB01}" srcId="{1E04B59E-AEFE-42D7-9112-6A15E6C9F06E}" destId="{D6AC1B74-7DF2-4456-A942-7FBCB7FD96F9}" srcOrd="0" destOrd="0" parTransId="{1FDFA90B-8F5A-46E1-960E-70BDC158CC09}" sibTransId="{9144920B-3511-4946-9742-4B8F43292BB8}"/>
    <dgm:cxn modelId="{E47002CE-44E1-41D6-B5A3-DE47B918CE8F}" type="presOf" srcId="{5A20E5C0-15B2-40E0-A3B1-D1786E005438}" destId="{D62DE052-7196-4664-A253-389FDB7034A6}" srcOrd="0" destOrd="0" presId="urn:microsoft.com/office/officeart/2005/8/layout/lProcess1"/>
    <dgm:cxn modelId="{FCDCD83E-E24D-413A-ACD0-7E82EE5AC39A}" type="presOf" srcId="{D3C36B19-D5EF-49BF-A058-D830B0A9EE9B}" destId="{A97D2D3E-8C19-44B5-869A-0B7BE507C972}" srcOrd="0" destOrd="0" presId="urn:microsoft.com/office/officeart/2005/8/layout/lProcess1"/>
    <dgm:cxn modelId="{A8BE3332-ADF2-4540-B27A-BA8922863936}" srcId="{D6AC1B74-7DF2-4456-A942-7FBCB7FD96F9}" destId="{1103338C-2DF7-4581-BA63-A58900F4574D}" srcOrd="3" destOrd="0" parTransId="{08381CCF-E196-44A9-9357-52E0167D0F8F}" sibTransId="{821A256D-F3BC-4AA7-A6AD-35E202DB7A60}"/>
    <dgm:cxn modelId="{263029CB-8DA0-4480-BC7D-606233E7EE3D}" type="presOf" srcId="{2EDC6834-FCF5-4782-A660-5BC2C99C237A}" destId="{5758C227-8BF5-4B68-BBB7-1DDA3B65516B}" srcOrd="0" destOrd="0" presId="urn:microsoft.com/office/officeart/2005/8/layout/lProcess1"/>
    <dgm:cxn modelId="{71DA52FC-523D-406E-B0AC-3D91F01C7948}" type="presOf" srcId="{C127A3ED-CBB9-492D-BC26-878238B912A9}" destId="{72C5BE3F-4BFD-49E5-9557-B92AA425DF3F}" srcOrd="0" destOrd="0" presId="urn:microsoft.com/office/officeart/2005/8/layout/lProcess1"/>
    <dgm:cxn modelId="{93859F32-1293-4F03-A434-1175F0899E39}" type="presOf" srcId="{92400EA3-7904-4604-A33B-FDA17026C08B}" destId="{B2996D83-31A8-444E-B987-14BBAFEBE8A2}" srcOrd="0" destOrd="0" presId="urn:microsoft.com/office/officeart/2005/8/layout/lProcess1"/>
    <dgm:cxn modelId="{2C647022-3B64-4AB7-A1F3-DFA3DA8029C0}" srcId="{6CF1FB91-7654-4AC2-9238-D77E13FF320D}" destId="{C127A3ED-CBB9-492D-BC26-878238B912A9}" srcOrd="1" destOrd="0" parTransId="{B41B9D7D-A3A5-49AA-9D3B-A5ED74A2DAC3}" sibTransId="{88C76633-9B6B-4969-99C7-CA6F32112E60}"/>
    <dgm:cxn modelId="{EF364DF0-68AB-43D6-A13F-47367C2EFBC7}" type="presOf" srcId="{B299D0BE-CB50-4CA6-95CB-B1696D00823B}" destId="{88011F64-A436-4C92-9B86-2B53596724E0}" srcOrd="0" destOrd="0" presId="urn:microsoft.com/office/officeart/2005/8/layout/lProcess1"/>
    <dgm:cxn modelId="{FD0D0035-54C4-45A0-A778-B5C3ADCFBBC9}" type="presParOf" srcId="{865EC990-3489-4E6F-8E5D-157BAE19BD6F}" destId="{155477C2-64E6-4754-9C88-652F36FFA89C}" srcOrd="0" destOrd="0" presId="urn:microsoft.com/office/officeart/2005/8/layout/lProcess1"/>
    <dgm:cxn modelId="{EFA07EEC-0EDC-4BBC-B38B-FA8406992194}" type="presParOf" srcId="{155477C2-64E6-4754-9C88-652F36FFA89C}" destId="{7E36E369-5F1A-411F-9F2D-3C1452B9604F}" srcOrd="0" destOrd="0" presId="urn:microsoft.com/office/officeart/2005/8/layout/lProcess1"/>
    <dgm:cxn modelId="{36F658B0-2A9C-4FA4-91C2-F785582F1C2C}" type="presParOf" srcId="{155477C2-64E6-4754-9C88-652F36FFA89C}" destId="{057B330D-CA77-4898-99E4-657ACAD36568}" srcOrd="1" destOrd="0" presId="urn:microsoft.com/office/officeart/2005/8/layout/lProcess1"/>
    <dgm:cxn modelId="{3EEE4802-1E4B-47E2-BA0C-DDDA2C7EB7FD}" type="presParOf" srcId="{155477C2-64E6-4754-9C88-652F36FFA89C}" destId="{832F785C-FA4E-4E3A-9FCC-F053B84ABCA4}" srcOrd="2" destOrd="0" presId="urn:microsoft.com/office/officeart/2005/8/layout/lProcess1"/>
    <dgm:cxn modelId="{D9B68973-7129-4FCD-93DA-28EC410509E4}" type="presParOf" srcId="{155477C2-64E6-4754-9C88-652F36FFA89C}" destId="{88011F64-A436-4C92-9B86-2B53596724E0}" srcOrd="3" destOrd="0" presId="urn:microsoft.com/office/officeart/2005/8/layout/lProcess1"/>
    <dgm:cxn modelId="{A848B49D-6E7C-41FC-9A0E-8A98FEB9B445}" type="presParOf" srcId="{155477C2-64E6-4754-9C88-652F36FFA89C}" destId="{BF60C642-2930-4770-9E9B-CDE6E641CDAC}" srcOrd="4" destOrd="0" presId="urn:microsoft.com/office/officeart/2005/8/layout/lProcess1"/>
    <dgm:cxn modelId="{DAA42579-62EE-4FF8-B390-5F63FB584A0D}" type="presParOf" srcId="{155477C2-64E6-4754-9C88-652F36FFA89C}" destId="{55275171-23DA-48C4-9EA0-1648DF6E5CBA}" srcOrd="5" destOrd="0" presId="urn:microsoft.com/office/officeart/2005/8/layout/lProcess1"/>
    <dgm:cxn modelId="{D589173B-206B-4848-A262-54924678A391}" type="presParOf" srcId="{155477C2-64E6-4754-9C88-652F36FFA89C}" destId="{B2996D83-31A8-444E-B987-14BBAFEBE8A2}" srcOrd="6" destOrd="0" presId="urn:microsoft.com/office/officeart/2005/8/layout/lProcess1"/>
    <dgm:cxn modelId="{63CE55D9-3112-4E19-9AA8-54F4A76E206A}" type="presParOf" srcId="{155477C2-64E6-4754-9C88-652F36FFA89C}" destId="{A8E9ECEF-438B-422A-A5CA-6362EB043F52}" srcOrd="7" destOrd="0" presId="urn:microsoft.com/office/officeart/2005/8/layout/lProcess1"/>
    <dgm:cxn modelId="{7DAED0E0-A8CE-446F-809F-DE10253D5C63}" type="presParOf" srcId="{155477C2-64E6-4754-9C88-652F36FFA89C}" destId="{0C6C6BDC-429E-412C-8504-FAF0F440ABF2}" srcOrd="8" destOrd="0" presId="urn:microsoft.com/office/officeart/2005/8/layout/lProcess1"/>
    <dgm:cxn modelId="{CF7CB838-8C0C-40A6-9C37-C70E7B72E377}" type="presParOf" srcId="{865EC990-3489-4E6F-8E5D-157BAE19BD6F}" destId="{64D0353C-C499-4274-AB07-81359E1C8AAC}" srcOrd="1" destOrd="0" presId="urn:microsoft.com/office/officeart/2005/8/layout/lProcess1"/>
    <dgm:cxn modelId="{53C9B367-4A68-426D-9479-B099A21B4DE9}" type="presParOf" srcId="{865EC990-3489-4E6F-8E5D-157BAE19BD6F}" destId="{A83D739A-B536-4662-AB77-76361FF00166}" srcOrd="2" destOrd="0" presId="urn:microsoft.com/office/officeart/2005/8/layout/lProcess1"/>
    <dgm:cxn modelId="{D9867276-6811-47E7-806D-01EB58B13E7F}" type="presParOf" srcId="{A83D739A-B536-4662-AB77-76361FF00166}" destId="{25EEEB37-DDCF-448B-B08D-D1BC0F29721C}" srcOrd="0" destOrd="0" presId="urn:microsoft.com/office/officeart/2005/8/layout/lProcess1"/>
    <dgm:cxn modelId="{12C5D4C0-1326-4B4C-BC7B-BBBAA667A100}" type="presParOf" srcId="{A83D739A-B536-4662-AB77-76361FF00166}" destId="{B42E8608-BE5D-49E3-BAF5-6350483B7263}" srcOrd="1" destOrd="0" presId="urn:microsoft.com/office/officeart/2005/8/layout/lProcess1"/>
    <dgm:cxn modelId="{204810F1-0A08-4C3F-B026-40FA6DE57E08}" type="presParOf" srcId="{A83D739A-B536-4662-AB77-76361FF00166}" destId="{11C9C7F1-18AE-46B0-AF73-6D7F2ED40A36}" srcOrd="2" destOrd="0" presId="urn:microsoft.com/office/officeart/2005/8/layout/lProcess1"/>
    <dgm:cxn modelId="{AF1F606E-09C0-48B4-AEE9-48F609946494}" type="presParOf" srcId="{A83D739A-B536-4662-AB77-76361FF00166}" destId="{2C835EA5-E42F-4DB0-9708-BECD4497D9B6}" srcOrd="3" destOrd="0" presId="urn:microsoft.com/office/officeart/2005/8/layout/lProcess1"/>
    <dgm:cxn modelId="{915086C0-6D75-4EF4-826A-AAB4306B6102}" type="presParOf" srcId="{A83D739A-B536-4662-AB77-76361FF00166}" destId="{B6030FD2-658A-4193-B6C0-25A30E2C8392}" srcOrd="4" destOrd="0" presId="urn:microsoft.com/office/officeart/2005/8/layout/lProcess1"/>
    <dgm:cxn modelId="{9363C454-FEFD-45E2-8714-EC719189EB04}" type="presParOf" srcId="{865EC990-3489-4E6F-8E5D-157BAE19BD6F}" destId="{D8B759FC-F810-4135-88CE-66EAFC687E06}" srcOrd="3" destOrd="0" presId="urn:microsoft.com/office/officeart/2005/8/layout/lProcess1"/>
    <dgm:cxn modelId="{FF271669-12D6-4BD1-ADD7-561FB00CA6A6}" type="presParOf" srcId="{865EC990-3489-4E6F-8E5D-157BAE19BD6F}" destId="{B9229D16-FA93-44E1-80C2-C8A4274FE0C3}" srcOrd="4" destOrd="0" presId="urn:microsoft.com/office/officeart/2005/8/layout/lProcess1"/>
    <dgm:cxn modelId="{70122236-3841-4D7A-9DBD-3FCA51CD3C3C}" type="presParOf" srcId="{B9229D16-FA93-44E1-80C2-C8A4274FE0C3}" destId="{CFB38710-E7F6-4851-8D2D-CD78AA4AD8CC}" srcOrd="0" destOrd="0" presId="urn:microsoft.com/office/officeart/2005/8/layout/lProcess1"/>
    <dgm:cxn modelId="{43B57EA0-425A-4C66-B159-BADB7E7CAD4A}" type="presParOf" srcId="{B9229D16-FA93-44E1-80C2-C8A4274FE0C3}" destId="{A0A5225C-3D3C-41D6-BF57-BE5205136E18}" srcOrd="1" destOrd="0" presId="urn:microsoft.com/office/officeart/2005/8/layout/lProcess1"/>
    <dgm:cxn modelId="{DB3D9359-B52E-4DB2-9FC2-649EDAE6C511}" type="presParOf" srcId="{B9229D16-FA93-44E1-80C2-C8A4274FE0C3}" destId="{C6C19A1B-A2BF-4028-8069-B54E7EA3FC6B}" srcOrd="2" destOrd="0" presId="urn:microsoft.com/office/officeart/2005/8/layout/lProcess1"/>
    <dgm:cxn modelId="{100E188F-8362-453E-91D5-55B3CDE3D469}" type="presParOf" srcId="{B9229D16-FA93-44E1-80C2-C8A4274FE0C3}" destId="{D62DE052-7196-4664-A253-389FDB7034A6}" srcOrd="3" destOrd="0" presId="urn:microsoft.com/office/officeart/2005/8/layout/lProcess1"/>
    <dgm:cxn modelId="{E339AAEB-15A9-44C9-BD8C-E7B7C05CD21F}" type="presParOf" srcId="{B9229D16-FA93-44E1-80C2-C8A4274FE0C3}" destId="{AEBA056C-8BD5-4ECC-8CB9-CE05A29A6276}" srcOrd="4" destOrd="0" presId="urn:microsoft.com/office/officeart/2005/8/layout/lProcess1"/>
    <dgm:cxn modelId="{593A8A0F-9A4E-44A9-9351-38042CE6AA09}" type="presParOf" srcId="{B9229D16-FA93-44E1-80C2-C8A4274FE0C3}" destId="{0319C29E-34EF-4378-BAB8-6C1FC9BC9A14}" srcOrd="5" destOrd="0" presId="urn:microsoft.com/office/officeart/2005/8/layout/lProcess1"/>
    <dgm:cxn modelId="{5FC41DC3-E6A3-421A-BEF4-1BE8278F53AD}" type="presParOf" srcId="{B9229D16-FA93-44E1-80C2-C8A4274FE0C3}" destId="{88921416-6F22-49E3-AC8B-C8B19A02CF0F}" srcOrd="6" destOrd="0" presId="urn:microsoft.com/office/officeart/2005/8/layout/lProcess1"/>
    <dgm:cxn modelId="{F57C09A8-90F5-4F80-A1C1-C79821165E01}" type="presParOf" srcId="{B9229D16-FA93-44E1-80C2-C8A4274FE0C3}" destId="{5758C227-8BF5-4B68-BBB7-1DDA3B65516B}" srcOrd="7" destOrd="0" presId="urn:microsoft.com/office/officeart/2005/8/layout/lProcess1"/>
    <dgm:cxn modelId="{97F49237-1805-40BA-B12F-BED5B6B7AC4A}" type="presParOf" srcId="{B9229D16-FA93-44E1-80C2-C8A4274FE0C3}" destId="{3327E0A7-AD4A-42CB-8D13-7DC00D2C2E33}" srcOrd="8" destOrd="0" presId="urn:microsoft.com/office/officeart/2005/8/layout/lProcess1"/>
    <dgm:cxn modelId="{586C0133-3052-4262-BB2D-6590FF2483A0}" type="presParOf" srcId="{B9229D16-FA93-44E1-80C2-C8A4274FE0C3}" destId="{F69A7E16-5C28-4D01-B021-24696C471ED2}" srcOrd="9" destOrd="0" presId="urn:microsoft.com/office/officeart/2005/8/layout/lProcess1"/>
    <dgm:cxn modelId="{37CF4446-6BC2-4C16-909B-DFF4B43B228C}" type="presParOf" srcId="{B9229D16-FA93-44E1-80C2-C8A4274FE0C3}" destId="{A97D2D3E-8C19-44B5-869A-0B7BE507C972}" srcOrd="10" destOrd="0" presId="urn:microsoft.com/office/officeart/2005/8/layout/lProcess1"/>
    <dgm:cxn modelId="{5E6D2307-A032-4CB3-83A4-73B86D5D845A}" type="presParOf" srcId="{865EC990-3489-4E6F-8E5D-157BAE19BD6F}" destId="{94BE882D-33DF-4581-8859-96CBEF0A9D1D}" srcOrd="5" destOrd="0" presId="urn:microsoft.com/office/officeart/2005/8/layout/lProcess1"/>
    <dgm:cxn modelId="{31A9EE46-56CC-4820-9394-02D171D05AD8}" type="presParOf" srcId="{865EC990-3489-4E6F-8E5D-157BAE19BD6F}" destId="{D5B521EA-4E76-4F5C-869F-9AE613689B73}" srcOrd="6" destOrd="0" presId="urn:microsoft.com/office/officeart/2005/8/layout/lProcess1"/>
    <dgm:cxn modelId="{FF827E92-28A3-4711-A09D-7926A17C39F6}" type="presParOf" srcId="{D5B521EA-4E76-4F5C-869F-9AE613689B73}" destId="{FFCC7840-9204-42C0-AF78-88C09221E540}" srcOrd="0" destOrd="0" presId="urn:microsoft.com/office/officeart/2005/8/layout/lProcess1"/>
    <dgm:cxn modelId="{057A99E4-0E9B-4A19-A230-9BB5D4CA3A28}" type="presParOf" srcId="{D5B521EA-4E76-4F5C-869F-9AE613689B73}" destId="{9A6799E3-E7C9-4C19-9C26-387519E86C4B}" srcOrd="1" destOrd="0" presId="urn:microsoft.com/office/officeart/2005/8/layout/lProcess1"/>
    <dgm:cxn modelId="{C27455FB-810C-4C07-9521-6BE36FC97C76}" type="presParOf" srcId="{D5B521EA-4E76-4F5C-869F-9AE613689B73}" destId="{EB69540F-D19C-4828-A3A0-D4CF5A3E5005}" srcOrd="2" destOrd="0" presId="urn:microsoft.com/office/officeart/2005/8/layout/lProcess1"/>
    <dgm:cxn modelId="{D04FA4B4-BBF3-4A82-B677-7691E7D14E5B}" type="presParOf" srcId="{D5B521EA-4E76-4F5C-869F-9AE613689B73}" destId="{0EDDDA87-6EB7-4CEC-B42F-26D2D0A9ACD7}" srcOrd="3" destOrd="0" presId="urn:microsoft.com/office/officeart/2005/8/layout/lProcess1"/>
    <dgm:cxn modelId="{766946B8-D29B-4313-BAB2-03F878FD3AB2}" type="presParOf" srcId="{D5B521EA-4E76-4F5C-869F-9AE613689B73}" destId="{72C5BE3F-4BFD-49E5-9557-B92AA425DF3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6E369-5F1A-411F-9F2D-3C1452B9604F}">
      <dsp:nvSpPr>
        <dsp:cNvPr id="0" name=""/>
        <dsp:cNvSpPr/>
      </dsp:nvSpPr>
      <dsp:spPr>
        <a:xfrm>
          <a:off x="4322" y="216367"/>
          <a:ext cx="2144885" cy="8519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+mn-lt"/>
              <a:cs typeface="Times New Roman" pitchFamily="18" charset="0"/>
            </a:rPr>
            <a:t>Продовольственное и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+mn-lt"/>
              <a:cs typeface="Times New Roman" pitchFamily="18" charset="0"/>
            </a:rPr>
            <a:t>кормовое значение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29276" y="241321"/>
        <a:ext cx="2094977" cy="802078"/>
      </dsp:txXfrm>
    </dsp:sp>
    <dsp:sp modelId="{057B330D-CA77-4898-99E4-657ACAD36568}">
      <dsp:nvSpPr>
        <dsp:cNvPr id="0" name=""/>
        <dsp:cNvSpPr/>
      </dsp:nvSpPr>
      <dsp:spPr>
        <a:xfrm rot="5400000">
          <a:off x="1051197" y="1089677"/>
          <a:ext cx="51135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2F785C-FA4E-4E3A-9FCC-F053B84ABCA4}">
      <dsp:nvSpPr>
        <dsp:cNvPr id="0" name=""/>
        <dsp:cNvSpPr/>
      </dsp:nvSpPr>
      <dsp:spPr>
        <a:xfrm>
          <a:off x="111700" y="1170624"/>
          <a:ext cx="1930129" cy="3407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itchFamily="18" charset="0"/>
            </a:rPr>
            <a:t>Белок (до 30%)</a:t>
          </a:r>
          <a:endParaRPr lang="ru-RU" sz="1600" b="0" kern="1200" dirty="0">
            <a:latin typeface="+mn-lt"/>
            <a:cs typeface="Times New Roman" pitchFamily="18" charset="0"/>
          </a:endParaRPr>
        </a:p>
      </dsp:txBody>
      <dsp:txXfrm>
        <a:off x="121679" y="1180603"/>
        <a:ext cx="1910171" cy="320750"/>
      </dsp:txXfrm>
    </dsp:sp>
    <dsp:sp modelId="{88011F64-A436-4C92-9B86-2B53596724E0}">
      <dsp:nvSpPr>
        <dsp:cNvPr id="0" name=""/>
        <dsp:cNvSpPr/>
      </dsp:nvSpPr>
      <dsp:spPr>
        <a:xfrm rot="5492678">
          <a:off x="1021107" y="1560245"/>
          <a:ext cx="97881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60C642-2930-4770-9E9B-CDE6E641CDAC}">
      <dsp:nvSpPr>
        <dsp:cNvPr id="0" name=""/>
        <dsp:cNvSpPr/>
      </dsp:nvSpPr>
      <dsp:spPr>
        <a:xfrm>
          <a:off x="110160" y="1668781"/>
          <a:ext cx="1900828" cy="54522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itchFamily="18" charset="0"/>
            </a:rPr>
            <a:t>Аминокислоты (лизин, триптофан и др.)</a:t>
          </a:r>
          <a:endParaRPr lang="ru-RU" sz="1600" b="0" kern="1200" dirty="0">
            <a:latin typeface="+mn-lt"/>
            <a:cs typeface="Times New Roman" pitchFamily="18" charset="0"/>
          </a:endParaRPr>
        </a:p>
      </dsp:txBody>
      <dsp:txXfrm>
        <a:off x="126129" y="1684750"/>
        <a:ext cx="1868890" cy="513284"/>
      </dsp:txXfrm>
    </dsp:sp>
    <dsp:sp modelId="{55275171-23DA-48C4-9EA0-1648DF6E5CBA}">
      <dsp:nvSpPr>
        <dsp:cNvPr id="0" name=""/>
        <dsp:cNvSpPr/>
      </dsp:nvSpPr>
      <dsp:spPr>
        <a:xfrm rot="5400000">
          <a:off x="1013280" y="2261298"/>
          <a:ext cx="94587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996D83-31A8-444E-B987-14BBAFEBE8A2}">
      <dsp:nvSpPr>
        <dsp:cNvPr id="0" name=""/>
        <dsp:cNvSpPr/>
      </dsp:nvSpPr>
      <dsp:spPr>
        <a:xfrm>
          <a:off x="110160" y="2368216"/>
          <a:ext cx="1900828" cy="638086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itchFamily="18" charset="0"/>
            </a:rPr>
            <a:t>Витамины (С,А, В1,В2,РР)</a:t>
          </a:r>
          <a:endParaRPr lang="ru-RU" sz="1600" b="0" kern="1200" dirty="0">
            <a:latin typeface="+mn-lt"/>
            <a:cs typeface="Times New Roman" pitchFamily="18" charset="0"/>
          </a:endParaRPr>
        </a:p>
      </dsp:txBody>
      <dsp:txXfrm>
        <a:off x="128849" y="2386905"/>
        <a:ext cx="1863450" cy="600708"/>
      </dsp:txXfrm>
    </dsp:sp>
    <dsp:sp modelId="{A8E9ECEF-438B-422A-A5CA-6362EB043F52}">
      <dsp:nvSpPr>
        <dsp:cNvPr id="0" name=""/>
        <dsp:cNvSpPr/>
      </dsp:nvSpPr>
      <dsp:spPr>
        <a:xfrm rot="5400000">
          <a:off x="908151" y="3158725"/>
          <a:ext cx="304846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6C6BDC-429E-412C-8504-FAF0F440ABF2}">
      <dsp:nvSpPr>
        <dsp:cNvPr id="0" name=""/>
        <dsp:cNvSpPr/>
      </dsp:nvSpPr>
      <dsp:spPr>
        <a:xfrm>
          <a:off x="110160" y="3370772"/>
          <a:ext cx="1900828" cy="544006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itchFamily="18" charset="0"/>
            </a:rPr>
            <a:t>Минеральные вещества (К,</a:t>
          </a:r>
          <a:r>
            <a:rPr lang="en-US" sz="1600" b="0" kern="1200" dirty="0" smtClean="0">
              <a:latin typeface="+mn-lt"/>
              <a:cs typeface="Times New Roman" pitchFamily="18" charset="0"/>
            </a:rPr>
            <a:t>Cu</a:t>
          </a:r>
          <a:r>
            <a:rPr lang="ru-RU" sz="1600" b="0" kern="1200" dirty="0" smtClean="0">
              <a:latin typeface="+mn-lt"/>
              <a:cs typeface="Times New Roman" pitchFamily="18" charset="0"/>
            </a:rPr>
            <a:t>,</a:t>
          </a:r>
          <a:r>
            <a:rPr lang="en-US" sz="1600" b="0" kern="1200" dirty="0" smtClean="0">
              <a:latin typeface="+mn-lt"/>
              <a:cs typeface="Times New Roman" pitchFamily="18" charset="0"/>
            </a:rPr>
            <a:t>Zn</a:t>
          </a:r>
          <a:r>
            <a:rPr lang="ru-RU" sz="1600" b="0" kern="1200" dirty="0" smtClean="0">
              <a:latin typeface="+mn-lt"/>
              <a:cs typeface="Times New Roman" pitchFamily="18" charset="0"/>
            </a:rPr>
            <a:t>)</a:t>
          </a:r>
          <a:endParaRPr lang="ru-RU" sz="1600" b="0" kern="1200" dirty="0">
            <a:latin typeface="+mn-lt"/>
            <a:cs typeface="Times New Roman" pitchFamily="18" charset="0"/>
          </a:endParaRPr>
        </a:p>
      </dsp:txBody>
      <dsp:txXfrm>
        <a:off x="126093" y="3386705"/>
        <a:ext cx="1868962" cy="512140"/>
      </dsp:txXfrm>
    </dsp:sp>
    <dsp:sp modelId="{25EEEB37-DDCF-448B-B08D-D1BC0F29721C}">
      <dsp:nvSpPr>
        <dsp:cNvPr id="0" name=""/>
        <dsp:cNvSpPr/>
      </dsp:nvSpPr>
      <dsp:spPr>
        <a:xfrm>
          <a:off x="2292482" y="216367"/>
          <a:ext cx="1762977" cy="8540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itchFamily="18" charset="0"/>
            </a:rPr>
            <a:t>Экологический объект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2317496" y="241381"/>
        <a:ext cx="1712949" cy="804013"/>
      </dsp:txXfrm>
    </dsp:sp>
    <dsp:sp modelId="{B42E8608-BE5D-49E3-BAF5-6350483B7263}">
      <dsp:nvSpPr>
        <dsp:cNvPr id="0" name=""/>
        <dsp:cNvSpPr/>
      </dsp:nvSpPr>
      <dsp:spPr>
        <a:xfrm rot="5526877">
          <a:off x="3092799" y="1162333"/>
          <a:ext cx="121819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C9C7F1-18AE-46B0-AF73-6D7F2ED40A36}">
      <dsp:nvSpPr>
        <dsp:cNvPr id="0" name=""/>
        <dsp:cNvSpPr/>
      </dsp:nvSpPr>
      <dsp:spPr>
        <a:xfrm>
          <a:off x="2325163" y="1313882"/>
          <a:ext cx="1590878" cy="15497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Сохранение и воспроизводство естественного плодородия почвы за счет симбиотической активности растений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2370554" y="1359273"/>
        <a:ext cx="1500096" cy="1458969"/>
      </dsp:txXfrm>
    </dsp:sp>
    <dsp:sp modelId="{2C835EA5-E42F-4DB0-9708-BECD4497D9B6}">
      <dsp:nvSpPr>
        <dsp:cNvPr id="0" name=""/>
        <dsp:cNvSpPr/>
      </dsp:nvSpPr>
      <dsp:spPr>
        <a:xfrm rot="5249938">
          <a:off x="3038398" y="2986194"/>
          <a:ext cx="245410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030FD2-658A-4193-B6C0-25A30E2C8392}">
      <dsp:nvSpPr>
        <dsp:cNvPr id="0" name=""/>
        <dsp:cNvSpPr/>
      </dsp:nvSpPr>
      <dsp:spPr>
        <a:xfrm>
          <a:off x="2362198" y="3168377"/>
          <a:ext cx="1644942" cy="77428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itchFamily="18" charset="0"/>
            </a:rPr>
            <a:t>Зеленое удобрение          </a:t>
          </a:r>
          <a:endParaRPr lang="ru-RU" sz="1600" b="0" kern="1200" dirty="0">
            <a:latin typeface="+mn-lt"/>
            <a:cs typeface="Times New Roman" pitchFamily="18" charset="0"/>
          </a:endParaRPr>
        </a:p>
      </dsp:txBody>
      <dsp:txXfrm>
        <a:off x="2384876" y="3191055"/>
        <a:ext cx="1599586" cy="728932"/>
      </dsp:txXfrm>
    </dsp:sp>
    <dsp:sp modelId="{CFB38710-E7F6-4851-8D2D-CD78AA4AD8CC}">
      <dsp:nvSpPr>
        <dsp:cNvPr id="0" name=""/>
        <dsp:cNvSpPr/>
      </dsp:nvSpPr>
      <dsp:spPr>
        <a:xfrm>
          <a:off x="4223061" y="216367"/>
          <a:ext cx="1648812" cy="8740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itchFamily="18" charset="0"/>
            </a:rPr>
            <a:t>Медицина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4248662" y="241968"/>
        <a:ext cx="1597610" cy="822873"/>
      </dsp:txXfrm>
    </dsp:sp>
    <dsp:sp modelId="{A0A5225C-3D3C-41D6-BF57-BE5205136E18}">
      <dsp:nvSpPr>
        <dsp:cNvPr id="0" name=""/>
        <dsp:cNvSpPr/>
      </dsp:nvSpPr>
      <dsp:spPr>
        <a:xfrm rot="5400000">
          <a:off x="5017656" y="1120254"/>
          <a:ext cx="59624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C19A1B-A2BF-4028-8069-B54E7EA3FC6B}">
      <dsp:nvSpPr>
        <dsp:cNvPr id="0" name=""/>
        <dsp:cNvSpPr/>
      </dsp:nvSpPr>
      <dsp:spPr>
        <a:xfrm>
          <a:off x="4267197" y="1209690"/>
          <a:ext cx="1560542" cy="6462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Лечение сахарного диабета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4286124" y="1228617"/>
        <a:ext cx="1522688" cy="608354"/>
      </dsp:txXfrm>
    </dsp:sp>
    <dsp:sp modelId="{D62DE052-7196-4664-A253-389FDB7034A6}">
      <dsp:nvSpPr>
        <dsp:cNvPr id="0" name=""/>
        <dsp:cNvSpPr/>
      </dsp:nvSpPr>
      <dsp:spPr>
        <a:xfrm rot="5770782">
          <a:off x="5004755" y="1859781"/>
          <a:ext cx="8159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BA056C-8BD5-4ECC-8CB9-CE05A29A6276}">
      <dsp:nvSpPr>
        <dsp:cNvPr id="0" name=""/>
        <dsp:cNvSpPr/>
      </dsp:nvSpPr>
      <dsp:spPr>
        <a:xfrm>
          <a:off x="4267203" y="1923288"/>
          <a:ext cx="1428442" cy="43891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Укрепляет иммунитет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4280058" y="1936143"/>
        <a:ext cx="1402732" cy="413201"/>
      </dsp:txXfrm>
    </dsp:sp>
    <dsp:sp modelId="{0319C29E-34EF-4378-BAB8-6C1FC9BC9A14}">
      <dsp:nvSpPr>
        <dsp:cNvPr id="0" name=""/>
        <dsp:cNvSpPr/>
      </dsp:nvSpPr>
      <dsp:spPr>
        <a:xfrm rot="5055904">
          <a:off x="4965357" y="2407470"/>
          <a:ext cx="91295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921416-6F22-49E3-AC8B-C8B19A02CF0F}">
      <dsp:nvSpPr>
        <dsp:cNvPr id="0" name=""/>
        <dsp:cNvSpPr/>
      </dsp:nvSpPr>
      <dsp:spPr>
        <a:xfrm>
          <a:off x="4267203" y="2512364"/>
          <a:ext cx="1568678" cy="65712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Используется при лечении </a:t>
          </a:r>
          <a:r>
            <a:rPr lang="ru-RU" sz="1400" b="0" kern="1200" dirty="0" err="1" smtClean="0">
              <a:latin typeface="+mn-lt"/>
              <a:cs typeface="Times New Roman" pitchFamily="18" charset="0"/>
            </a:rPr>
            <a:t>онкозаболеваний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4286450" y="2531611"/>
        <a:ext cx="1530184" cy="618631"/>
      </dsp:txXfrm>
    </dsp:sp>
    <dsp:sp modelId="{5758C227-8BF5-4B68-BBB7-1DDA3B65516B}">
      <dsp:nvSpPr>
        <dsp:cNvPr id="0" name=""/>
        <dsp:cNvSpPr/>
      </dsp:nvSpPr>
      <dsp:spPr>
        <a:xfrm rot="5400000">
          <a:off x="5027430" y="3193602"/>
          <a:ext cx="48225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27E0A7-AD4A-42CB-8D13-7DC00D2C2E33}">
      <dsp:nvSpPr>
        <dsp:cNvPr id="0" name=""/>
        <dsp:cNvSpPr/>
      </dsp:nvSpPr>
      <dsp:spPr>
        <a:xfrm>
          <a:off x="4267203" y="3277338"/>
          <a:ext cx="1568678" cy="3407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Мочегонное средство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4277182" y="3287317"/>
        <a:ext cx="1548720" cy="320750"/>
      </dsp:txXfrm>
    </dsp:sp>
    <dsp:sp modelId="{F69A7E16-5C28-4D01-B021-24696C471ED2}">
      <dsp:nvSpPr>
        <dsp:cNvPr id="0" name=""/>
        <dsp:cNvSpPr/>
      </dsp:nvSpPr>
      <dsp:spPr>
        <a:xfrm rot="5400000">
          <a:off x="5027202" y="3642388"/>
          <a:ext cx="48680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7D2D3E-8C19-44B5-869A-0B7BE507C972}">
      <dsp:nvSpPr>
        <dsp:cNvPr id="0" name=""/>
        <dsp:cNvSpPr/>
      </dsp:nvSpPr>
      <dsp:spPr>
        <a:xfrm>
          <a:off x="4267203" y="3726352"/>
          <a:ext cx="1568678" cy="75268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+mn-lt"/>
              <a:cs typeface="Times New Roman" pitchFamily="18" charset="0"/>
            </a:rPr>
            <a:t>Лечение заболеваний сердца (гипертония) </a:t>
          </a:r>
          <a:endParaRPr lang="ru-RU" sz="1400" b="0" kern="1200" dirty="0">
            <a:latin typeface="+mn-lt"/>
            <a:cs typeface="Times New Roman" pitchFamily="18" charset="0"/>
          </a:endParaRPr>
        </a:p>
      </dsp:txBody>
      <dsp:txXfrm>
        <a:off x="4289248" y="3748397"/>
        <a:ext cx="1524588" cy="708593"/>
      </dsp:txXfrm>
    </dsp:sp>
    <dsp:sp modelId="{FFCC7840-9204-42C0-AF78-88C09221E540}">
      <dsp:nvSpPr>
        <dsp:cNvPr id="0" name=""/>
        <dsp:cNvSpPr/>
      </dsp:nvSpPr>
      <dsp:spPr>
        <a:xfrm>
          <a:off x="6026202" y="216367"/>
          <a:ext cx="2015688" cy="866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cs typeface="Times New Roman" pitchFamily="18" charset="0"/>
            </a:rPr>
            <a:t>Косметология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051585" y="241750"/>
        <a:ext cx="1964922" cy="815867"/>
      </dsp:txXfrm>
    </dsp:sp>
    <dsp:sp modelId="{9A6799E3-E7C9-4C19-9C26-387519E86C4B}">
      <dsp:nvSpPr>
        <dsp:cNvPr id="0" name=""/>
        <dsp:cNvSpPr/>
      </dsp:nvSpPr>
      <dsp:spPr>
        <a:xfrm rot="5400000">
          <a:off x="7004234" y="1112813"/>
          <a:ext cx="59624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69540F-D19C-4828-A3A0-D4CF5A3E5005}">
      <dsp:nvSpPr>
        <dsp:cNvPr id="0" name=""/>
        <dsp:cNvSpPr/>
      </dsp:nvSpPr>
      <dsp:spPr>
        <a:xfrm>
          <a:off x="6352628" y="1202249"/>
          <a:ext cx="1362835" cy="3407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Пудры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362607" y="1212228"/>
        <a:ext cx="1342877" cy="320750"/>
      </dsp:txXfrm>
    </dsp:sp>
    <dsp:sp modelId="{0EDDDA87-6EB7-4CEC-B42F-26D2D0A9ACD7}">
      <dsp:nvSpPr>
        <dsp:cNvPr id="0" name=""/>
        <dsp:cNvSpPr/>
      </dsp:nvSpPr>
      <dsp:spPr>
        <a:xfrm rot="5400000">
          <a:off x="7034046" y="1539521"/>
          <a:ext cx="0" cy="59624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C5BE3F-4BFD-49E5-9557-B92AA425DF3F}">
      <dsp:nvSpPr>
        <dsp:cNvPr id="0" name=""/>
        <dsp:cNvSpPr/>
      </dsp:nvSpPr>
      <dsp:spPr>
        <a:xfrm>
          <a:off x="6352628" y="1595709"/>
          <a:ext cx="1362835" cy="3407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Крема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362607" y="1605688"/>
        <a:ext cx="1342877" cy="320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6EBC-17B5-4106-89BF-FEF76C215524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2AEF-B5BB-4B73-A2E8-70DF3AE6E6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124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6D61D-77A4-49FC-8A9B-D586F0FDFDE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875D3-352A-4854-AE0D-EEC98CD1E2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1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875D3-352A-4854-AE0D-EEC98CD1E29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6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CEB11A-EC0D-42F5-9451-B8623511960A}" type="slidenum">
              <a:rPr kumimoji="0" lang="ru-RU" altLang="ru-RU" smtClean="0"/>
              <a:pPr eaLnBrk="1" hangingPunct="1">
                <a:spcBef>
                  <a:spcPct val="0"/>
                </a:spcBef>
              </a:pPr>
              <a:t>6</a:t>
            </a:fld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A41E8-FC7B-48BB-9C21-8287750285A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2657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792BA5-DEE9-46F7-BFF1-5D8E9F9DD0DC}" type="slidenum">
              <a:rPr kumimoji="0" lang="ru-RU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16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792BA5-DEE9-46F7-BFF1-5D8E9F9DD0DC}" type="slidenum">
              <a:rPr kumimoji="0" lang="ru-RU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792BA5-DEE9-46F7-BFF1-5D8E9F9DD0DC}" type="slidenum">
              <a:rPr kumimoji="0" lang="ru-RU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18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70E02C-CEF9-4D37-9C21-EB5EECFE79C4}" type="slidenum">
              <a:rPr kumimoji="0" lang="en-US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kumimoji="0" lang="en-US" altLang="ru-RU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2E5FF3C-525D-4223-8835-0A3D89D31B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238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665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8311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240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6555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9314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C30F-9A9C-44AA-B14E-085ECFEBDE2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617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47A0-7921-4FBF-A496-F52D8DD65F2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5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75502-525B-4A28-8858-BFD9C0A5B2F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59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6709AF8-D9B9-422C-8B4A-05F43A3BDD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4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4C6A235-08FF-4054-B882-74DF1D9E038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369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AB78CE8-E5AD-4F59-BF7E-B1CE58C444E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84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E584-EA20-41A0-AF95-79252992253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5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2C737-64F2-46B8-A59D-C3D2865718E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936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59B0-A64E-46E1-BC97-B20454E2A52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46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0962955-7F76-4082-8183-D04376C5B53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82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145926-4F1B-42F1-91DF-3B3E15B3707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66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0" Type="http://schemas.openxmlformats.org/officeDocument/2006/relationships/image" Target="../media/image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3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457199"/>
            <a:ext cx="6099704" cy="11334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ФГБОУ ВО Омский  ГАУ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агрономии, селекции и семеноводства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3400" y="2273808"/>
            <a:ext cx="8153400" cy="2679192"/>
          </a:xfrm>
          <a:prstGeom prst="rect">
            <a:avLst/>
          </a:prstGeom>
          <a:effectLst>
            <a:glow rad="609600">
              <a:schemeClr val="bg1">
                <a:alpha val="60000"/>
              </a:schemeClr>
            </a:glo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Результаты селекции фасоли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зерновой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Омского ГАУ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65" y="457199"/>
            <a:ext cx="981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68" y="5181600"/>
            <a:ext cx="2393272" cy="128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9459" y="5454214"/>
            <a:ext cx="3929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Доктор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с.-х. наук,  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Казыдуб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Н.Г.</a:t>
            </a:r>
          </a:p>
        </p:txBody>
      </p:sp>
    </p:spTree>
    <p:extLst>
      <p:ext uri="{BB962C8B-B14F-4D97-AF65-F5344CB8AC3E}">
        <p14:creationId xmlns:p14="http://schemas.microsoft.com/office/powerpoint/2010/main" val="2158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1828800" y="457200"/>
            <a:ext cx="5257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kern="10" dirty="0">
              <a:ln w="15875">
                <a:solidFill>
                  <a:srgbClr val="800000"/>
                </a:solidFill>
                <a:round/>
                <a:headEnd/>
                <a:tailEnd/>
              </a:ln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992" y="450027"/>
            <a:ext cx="6019800" cy="10413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Селекция зернобобовых культур в Омском ГАУ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776984"/>
            <a:ext cx="8458200" cy="1981200"/>
          </a:xfrm>
        </p:spPr>
        <p:txBody>
          <a:bodyPr>
            <a:normAutofit/>
          </a:bodyPr>
          <a:lstStyle/>
          <a:p>
            <a:pPr indent="357188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Селекционная работа по зернобобовым культурам  в Омском ГАУ  началась с культуры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фасоль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357188">
              <a:spcBef>
                <a:spcPts val="0"/>
              </a:spcBef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1998 г  были получены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первые образцы  фасоли из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ВИРа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(всего 10 образцов).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58184"/>
            <a:ext cx="3581400" cy="255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114800" y="3494429"/>
            <a:ext cx="48768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57188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Работу по изучению коллекции и созданию исходного материала фасоли в лаборатории селекции и семеноводства полевых культур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возлавила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Н.Г. Казыдуб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indent="357188">
              <a:spcBef>
                <a:spcPts val="0"/>
              </a:spcBef>
            </a:pPr>
            <a:r>
              <a:rPr lang="ru-RU" sz="2000" dirty="0" smtClean="0">
                <a:solidFill>
                  <a:srgbClr val="800000"/>
                </a:solidFill>
              </a:rPr>
              <a:t>Коллекция этой культуры </a:t>
            </a: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2016 г</a:t>
            </a:r>
            <a:r>
              <a:rPr lang="ru-RU" sz="2000" dirty="0" smtClean="0">
                <a:solidFill>
                  <a:srgbClr val="800000"/>
                </a:solidFill>
              </a:rPr>
              <a:t>. насчитывает </a:t>
            </a: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150  образцов </a:t>
            </a:r>
            <a:r>
              <a:rPr lang="ru-RU" sz="2000" dirty="0" smtClean="0">
                <a:solidFill>
                  <a:srgbClr val="800000"/>
                </a:solidFill>
              </a:rPr>
              <a:t>из различных стран мира.</a:t>
            </a:r>
            <a:endParaRPr lang="ru-RU" sz="2000" dirty="0">
              <a:solidFill>
                <a:srgbClr val="8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D:\фасолечка\IMG_22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4" b="34692"/>
          <a:stretch>
            <a:fillRect/>
          </a:stretch>
        </p:blipFill>
        <p:spPr>
          <a:xfrm>
            <a:off x="1828800" y="2286000"/>
            <a:ext cx="6288489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589199" cy="1280890"/>
          </a:xfrm>
        </p:spPr>
        <p:txBody>
          <a:bodyPr/>
          <a:lstStyle/>
          <a:p>
            <a:pPr algn="ctr"/>
            <a:r>
              <a:rPr lang="ru-RU" dirty="0" smtClean="0"/>
              <a:t>Опытное поле ФГБОУ ВО Омский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251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141663"/>
            <a:ext cx="9144000" cy="129698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sz="2200" b="1" dirty="0" smtClean="0">
                <a:cs typeface="Arial" charset="0"/>
              </a:rPr>
              <a:t>При изучении коллекции фасоли нами выявлено достаточно большое разнообразие образцов по морфологическому строению, технологичности, по качеству и биохимическому составу зерна и  устойчивости к неблагоприятным погодным условиям.</a:t>
            </a:r>
            <a:endParaRPr lang="ru-RU" sz="2200" b="1" dirty="0" smtClean="0"/>
          </a:p>
        </p:txBody>
      </p:sp>
      <p:sp>
        <p:nvSpPr>
          <p:cNvPr id="108547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FF"/>
                </a:solidFill>
              </a:rPr>
              <a:t>ИСХОДНЫЙ МАТЕРИАЛ ДЛЯ СЕЛЕКЦИИ ФАСОЛИ</a:t>
            </a:r>
          </a:p>
        </p:txBody>
      </p:sp>
      <p:sp>
        <p:nvSpPr>
          <p:cNvPr id="2560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43925" y="6296025"/>
            <a:ext cx="457200" cy="490538"/>
          </a:xfrm>
          <a:solidFill>
            <a:srgbClr val="CCFFFF"/>
          </a:solidFill>
        </p:spPr>
        <p:txBody>
          <a:bodyPr/>
          <a:lstStyle/>
          <a:p>
            <a:pPr>
              <a:defRPr/>
            </a:pPr>
            <a:fld id="{103F1CF9-D10B-42FF-91F1-1B977B42F6D5}" type="slidenum">
              <a:rPr lang="ru-RU" sz="2000" b="1" smtClean="0"/>
              <a:pPr>
                <a:defRPr/>
              </a:pPr>
              <a:t>12</a:t>
            </a:fld>
            <a:endParaRPr lang="ru-RU" sz="2000" b="1" dirty="0" smtClean="0"/>
          </a:p>
        </p:txBody>
      </p:sp>
      <p:pic>
        <p:nvPicPr>
          <p:cNvPr id="108549" name="Рисунок 2" descr="SI8554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196975"/>
            <a:ext cx="33718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24" descr="100_13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6094">
            <a:off x="4745038" y="404813"/>
            <a:ext cx="16319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Содержимое 4" descr="S70029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4600575"/>
            <a:ext cx="3371850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Documents and Settings\User\Рабочий стол\04_2010_Pikovskiy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600575"/>
            <a:ext cx="2889250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DSC002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400" y="396875"/>
            <a:ext cx="4195763" cy="255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рассада"/>
          <p:cNvPicPr>
            <a:picLocks noChangeAspect="1" noChangeArrowheads="1"/>
          </p:cNvPicPr>
          <p:nvPr/>
        </p:nvPicPr>
        <p:blipFill rotWithShape="1">
          <a:blip r:embed="rId7" cstate="print"/>
          <a:srcRect b="10608"/>
          <a:stretch/>
        </p:blipFill>
        <p:spPr bwMode="auto">
          <a:xfrm>
            <a:off x="0" y="4564063"/>
            <a:ext cx="2928938" cy="229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6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5410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30255"/>
            <a:ext cx="5867400" cy="128089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</a:rPr>
              <a:t>Исходный материал для селекции фасоли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200" y="1600200"/>
            <a:ext cx="5257800" cy="3200400"/>
          </a:xfrm>
        </p:spPr>
        <p:txBody>
          <a:bodyPr>
            <a:noAutofit/>
          </a:bodyPr>
          <a:lstStyle/>
          <a:p>
            <a:pPr indent="450850">
              <a:spcBef>
                <a:spcPts val="0"/>
              </a:spcBef>
            </a:pPr>
            <a:r>
              <a:rPr lang="ru-RU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276600" y="1657063"/>
            <a:ext cx="5715000" cy="3786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850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При изучении коллекции фасоли нами выявлено достаточно большое разнообразие образцов по морфологическому строению, технологичности, по качеству и биохимическому составу зерна и зеленых бобов, устойчивости к неблагоприятным погодным условиям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indent="450850"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Ценные источники для включения в гибридизацию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зоне южной лесостепи Омской области:</a:t>
            </a:r>
          </a:p>
          <a:p>
            <a:pPr marL="285750" indent="-285750"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фасоли зерновой – Большой Змей, Оран, Бело-коричневая,</a:t>
            </a:r>
            <a:r>
              <a:rPr lang="en-US" dirty="0" smtClean="0">
                <a:solidFill>
                  <a:schemeClr val="tx1"/>
                </a:solidFill>
              </a:rPr>
              <a:t> K</a:t>
            </a:r>
            <a:r>
              <a:rPr lang="ru-RU" dirty="0" smtClean="0">
                <a:solidFill>
                  <a:schemeClr val="tx1"/>
                </a:solidFill>
              </a:rPr>
              <a:t>14615, </a:t>
            </a:r>
            <a:r>
              <a:rPr lang="en-US" dirty="0" smtClean="0">
                <a:solidFill>
                  <a:schemeClr val="tx1"/>
                </a:solidFill>
              </a:rPr>
              <a:t>Romano bush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1" y="1676400"/>
            <a:ext cx="2548130" cy="155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5" y="3677481"/>
            <a:ext cx="2435461" cy="163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616161" y="5939028"/>
            <a:ext cx="4762500" cy="918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850">
              <a:spcBef>
                <a:spcPts val="0"/>
              </a:spcBef>
            </a:pPr>
            <a:r>
              <a:rPr lang="ru-RU" smtClean="0"/>
              <a:t> </a:t>
            </a:r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90728" y="5320616"/>
            <a:ext cx="8534400" cy="1366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850" algn="ctr">
              <a:spcBef>
                <a:spcPts val="0"/>
              </a:spcBef>
            </a:pPr>
            <a:r>
              <a:rPr lang="ru-RU" dirty="0" smtClean="0">
                <a:solidFill>
                  <a:srgbClr val="800000"/>
                </a:solidFill>
              </a:rPr>
              <a:t>В результате </a:t>
            </a:r>
            <a:r>
              <a:rPr lang="ru-RU" dirty="0">
                <a:solidFill>
                  <a:srgbClr val="800000"/>
                </a:solidFill>
              </a:rPr>
              <a:t> </a:t>
            </a:r>
            <a:r>
              <a:rPr lang="ru-RU" dirty="0" smtClean="0">
                <a:solidFill>
                  <a:srgbClr val="800000"/>
                </a:solidFill>
              </a:rPr>
              <a:t>многолетней научно-исследовательской работы разработана и предложена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сорта фасоли</a:t>
            </a:r>
            <a:r>
              <a:rPr lang="ru-RU" dirty="0" smtClean="0">
                <a:solidFill>
                  <a:srgbClr val="800000"/>
                </a:solidFill>
              </a:rPr>
              <a:t>  зернового использования для условий южной лесостепи Западной Сибири с учетом лимитирующих факторов: температуры и влаги, особенно их распределения по фазам развития растений.</a:t>
            </a:r>
            <a:endParaRPr lang="ru-RU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1" name="Line 21"/>
          <p:cNvSpPr>
            <a:spLocks noChangeShapeType="1"/>
          </p:cNvSpPr>
          <p:nvPr/>
        </p:nvSpPr>
        <p:spPr bwMode="auto">
          <a:xfrm flipH="1">
            <a:off x="3995738" y="4292600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2" name="Line 20"/>
          <p:cNvSpPr>
            <a:spLocks noChangeShapeType="1"/>
          </p:cNvSpPr>
          <p:nvPr/>
        </p:nvSpPr>
        <p:spPr bwMode="auto">
          <a:xfrm>
            <a:off x="3995738" y="3716338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4" name="Line 18"/>
          <p:cNvSpPr>
            <a:spLocks noChangeShapeType="1"/>
          </p:cNvSpPr>
          <p:nvPr/>
        </p:nvSpPr>
        <p:spPr bwMode="auto">
          <a:xfrm>
            <a:off x="3995738" y="2492375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3" name="Line 19"/>
          <p:cNvSpPr>
            <a:spLocks noChangeShapeType="1"/>
          </p:cNvSpPr>
          <p:nvPr/>
        </p:nvSpPr>
        <p:spPr bwMode="auto">
          <a:xfrm>
            <a:off x="3995738" y="2997200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5" name="Line 17"/>
          <p:cNvSpPr>
            <a:spLocks noChangeShapeType="1"/>
          </p:cNvSpPr>
          <p:nvPr/>
        </p:nvSpPr>
        <p:spPr bwMode="auto">
          <a:xfrm>
            <a:off x="3995738" y="1844675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6" name="Line 16"/>
          <p:cNvSpPr>
            <a:spLocks noChangeShapeType="1"/>
          </p:cNvSpPr>
          <p:nvPr/>
        </p:nvSpPr>
        <p:spPr bwMode="auto">
          <a:xfrm>
            <a:off x="3995738" y="1052513"/>
            <a:ext cx="3429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1" name="Line 15"/>
          <p:cNvSpPr>
            <a:spLocks noChangeShapeType="1"/>
          </p:cNvSpPr>
          <p:nvPr/>
        </p:nvSpPr>
        <p:spPr bwMode="auto">
          <a:xfrm>
            <a:off x="3870325" y="5084763"/>
            <a:ext cx="341313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Line 14"/>
          <p:cNvSpPr>
            <a:spLocks noChangeShapeType="1"/>
          </p:cNvSpPr>
          <p:nvPr/>
        </p:nvSpPr>
        <p:spPr bwMode="auto">
          <a:xfrm>
            <a:off x="4211638" y="5084763"/>
            <a:ext cx="0" cy="1296987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Line 13"/>
          <p:cNvSpPr>
            <a:spLocks noChangeShapeType="1"/>
          </p:cNvSpPr>
          <p:nvPr/>
        </p:nvSpPr>
        <p:spPr bwMode="auto">
          <a:xfrm flipH="1">
            <a:off x="3870325" y="6381750"/>
            <a:ext cx="341313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Line 12"/>
          <p:cNvSpPr>
            <a:spLocks noChangeShapeType="1"/>
          </p:cNvSpPr>
          <p:nvPr/>
        </p:nvSpPr>
        <p:spPr bwMode="auto">
          <a:xfrm>
            <a:off x="3870325" y="5732463"/>
            <a:ext cx="341313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9"/>
          <p:cNvSpPr>
            <a:spLocks noChangeArrowheads="1"/>
          </p:cNvSpPr>
          <p:nvPr/>
        </p:nvSpPr>
        <p:spPr bwMode="auto">
          <a:xfrm>
            <a:off x="395288" y="728663"/>
            <a:ext cx="3617912" cy="755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вегетационного периода 85–90 суток</a:t>
            </a:r>
          </a:p>
        </p:txBody>
      </p:sp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395288" y="1562100"/>
            <a:ext cx="3617912" cy="571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Устойчивость к</a:t>
            </a:r>
            <a:r>
              <a:rPr kumimoji="0" lang="en-US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болезням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z="1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4932363" y="630238"/>
            <a:ext cx="3671887" cy="495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Детерминантный тип роста</a:t>
            </a: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395288" y="2251075"/>
            <a:ext cx="361791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Засухоустойчивость</a:t>
            </a:r>
            <a:endParaRPr kumimoji="0" lang="ru-RU" altLang="ru-RU" smtClean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25" name="Rectangle 45"/>
          <p:cNvSpPr>
            <a:spLocks noChangeArrowheads="1"/>
          </p:cNvSpPr>
          <p:nvPr/>
        </p:nvSpPr>
        <p:spPr bwMode="auto">
          <a:xfrm>
            <a:off x="395288" y="2781300"/>
            <a:ext cx="3617912" cy="504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Холодостойкость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z="1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6" name="Rectangle 44"/>
          <p:cNvSpPr>
            <a:spLocks noChangeArrowheads="1"/>
          </p:cNvSpPr>
          <p:nvPr/>
        </p:nvSpPr>
        <p:spPr bwMode="auto">
          <a:xfrm>
            <a:off x="395288" y="3425825"/>
            <a:ext cx="3617912" cy="579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Хорошо развитая корневая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</a:t>
            </a:r>
          </a:p>
        </p:txBody>
      </p:sp>
      <p:sp>
        <p:nvSpPr>
          <p:cNvPr id="30727" name="Rectangle 43"/>
          <p:cNvSpPr>
            <a:spLocks noChangeArrowheads="1"/>
          </p:cNvSpPr>
          <p:nvPr/>
        </p:nvSpPr>
        <p:spPr bwMode="auto">
          <a:xfrm>
            <a:off x="395288" y="4075113"/>
            <a:ext cx="3617912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Высокая симбиотическая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</a:p>
        </p:txBody>
      </p:sp>
      <p:sp>
        <p:nvSpPr>
          <p:cNvPr id="30728" name="Rectangle 42"/>
          <p:cNvSpPr>
            <a:spLocks noChangeArrowheads="1"/>
          </p:cNvSpPr>
          <p:nvPr/>
        </p:nvSpPr>
        <p:spPr bwMode="auto">
          <a:xfrm>
            <a:off x="4932363" y="1195388"/>
            <a:ext cx="3671887" cy="504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Высота растений 40–60 см</a:t>
            </a:r>
          </a:p>
        </p:txBody>
      </p:sp>
      <p:sp>
        <p:nvSpPr>
          <p:cNvPr id="30729" name="Rectangle 41"/>
          <p:cNvSpPr>
            <a:spLocks noChangeArrowheads="1"/>
          </p:cNvSpPr>
          <p:nvPr/>
        </p:nvSpPr>
        <p:spPr bwMode="auto">
          <a:xfrm>
            <a:off x="4932363" y="1773238"/>
            <a:ext cx="3671887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Прикрепление нижнего боба (15–20)</a:t>
            </a:r>
          </a:p>
        </p:txBody>
      </p:sp>
      <p:sp>
        <p:nvSpPr>
          <p:cNvPr id="30730" name="Rectangle 40"/>
          <p:cNvSpPr>
            <a:spLocks noChangeArrowheads="1"/>
          </p:cNvSpPr>
          <p:nvPr/>
        </p:nvSpPr>
        <p:spPr bwMode="auto">
          <a:xfrm>
            <a:off x="4932363" y="2420938"/>
            <a:ext cx="3671887" cy="554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бобов на растении </a:t>
            </a:r>
            <a:endParaRPr kumimoji="0" lang="en-US" altLang="ru-RU" sz="1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(15–25 шт. и &gt;)</a:t>
            </a:r>
          </a:p>
        </p:txBody>
      </p:sp>
      <p:sp>
        <p:nvSpPr>
          <p:cNvPr id="30731" name="Rectangle 39"/>
          <p:cNvSpPr>
            <a:spLocks noChangeArrowheads="1"/>
          </p:cNvSpPr>
          <p:nvPr/>
        </p:nvSpPr>
        <p:spPr bwMode="auto">
          <a:xfrm>
            <a:off x="4932363" y="3043238"/>
            <a:ext cx="3671887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Число семян в бобе (4–6 шт.)</a:t>
            </a:r>
          </a:p>
        </p:txBody>
      </p:sp>
      <p:sp>
        <p:nvSpPr>
          <p:cNvPr id="30732" name="Rectangle 38"/>
          <p:cNvSpPr>
            <a:spLocks noChangeArrowheads="1"/>
          </p:cNvSpPr>
          <p:nvPr/>
        </p:nvSpPr>
        <p:spPr bwMode="auto">
          <a:xfrm>
            <a:off x="4932363" y="3600450"/>
            <a:ext cx="3671887" cy="549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Урожайность зеленых бобов </a:t>
            </a:r>
            <a:endParaRPr kumimoji="0" lang="en-US" altLang="ru-RU" sz="1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5,5–8,5 т/га</a:t>
            </a:r>
          </a:p>
        </p:txBody>
      </p:sp>
      <p:sp>
        <p:nvSpPr>
          <p:cNvPr id="30733" name="Rectangle 37"/>
          <p:cNvSpPr>
            <a:spLocks noChangeArrowheads="1"/>
          </p:cNvSpPr>
          <p:nvPr/>
        </p:nvSpPr>
        <p:spPr bwMode="auto">
          <a:xfrm>
            <a:off x="4932363" y="4221163"/>
            <a:ext cx="3671887" cy="361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Масса 1000 семян – 200-300 г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z="1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4" name="Rectangle 36"/>
          <p:cNvSpPr>
            <a:spLocks noChangeArrowheads="1"/>
          </p:cNvSpPr>
          <p:nvPr/>
        </p:nvSpPr>
        <p:spPr bwMode="auto">
          <a:xfrm>
            <a:off x="395288" y="6165850"/>
            <a:ext cx="3617912" cy="450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белка ≥ 24 %</a:t>
            </a:r>
          </a:p>
        </p:txBody>
      </p:sp>
      <p:sp>
        <p:nvSpPr>
          <p:cNvPr id="30735" name="Rectangle 35"/>
          <p:cNvSpPr>
            <a:spLocks noChangeArrowheads="1"/>
          </p:cNvSpPr>
          <p:nvPr/>
        </p:nvSpPr>
        <p:spPr bwMode="auto">
          <a:xfrm>
            <a:off x="395288" y="49387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Биохимические</a:t>
            </a:r>
          </a:p>
        </p:txBody>
      </p:sp>
      <p:sp>
        <p:nvSpPr>
          <p:cNvPr id="30736" name="Rectangle 34"/>
          <p:cNvSpPr>
            <a:spLocks noChangeArrowheads="1"/>
          </p:cNvSpPr>
          <p:nvPr/>
        </p:nvSpPr>
        <p:spPr bwMode="auto">
          <a:xfrm>
            <a:off x="395288" y="5486400"/>
            <a:ext cx="3617912" cy="534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Высокое содержание микроэлементов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(цинк, селен, йод)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7" name="Rectangle 33"/>
          <p:cNvSpPr>
            <a:spLocks noChangeArrowheads="1"/>
          </p:cNvSpPr>
          <p:nvPr/>
        </p:nvSpPr>
        <p:spPr bwMode="auto">
          <a:xfrm>
            <a:off x="4932363" y="6165850"/>
            <a:ext cx="3671887" cy="382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Хорошие вкусовые качества</a:t>
            </a:r>
          </a:p>
        </p:txBody>
      </p:sp>
      <p:sp>
        <p:nvSpPr>
          <p:cNvPr id="30738" name="Rectangle 32"/>
          <p:cNvSpPr>
            <a:spLocks noChangeArrowheads="1"/>
          </p:cNvSpPr>
          <p:nvPr/>
        </p:nvSpPr>
        <p:spPr bwMode="auto">
          <a:xfrm>
            <a:off x="4932363" y="4938713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Технологические</a:t>
            </a:r>
          </a:p>
        </p:txBody>
      </p:sp>
      <p:sp>
        <p:nvSpPr>
          <p:cNvPr id="30739" name="Rectangle 31"/>
          <p:cNvSpPr>
            <a:spLocks noChangeArrowheads="1"/>
          </p:cNvSpPr>
          <p:nvPr/>
        </p:nvSpPr>
        <p:spPr bwMode="auto">
          <a:xfrm>
            <a:off x="4932363" y="5445125"/>
            <a:ext cx="3671887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Отсутствие пергаментного слоя и волокна</a:t>
            </a:r>
          </a:p>
        </p:txBody>
      </p:sp>
      <p:cxnSp>
        <p:nvCxnSpPr>
          <p:cNvPr id="30744" name="AutoShape 28"/>
          <p:cNvCxnSpPr>
            <a:cxnSpLocks noChangeShapeType="1"/>
          </p:cNvCxnSpPr>
          <p:nvPr/>
        </p:nvCxnSpPr>
        <p:spPr bwMode="auto">
          <a:xfrm>
            <a:off x="4356100" y="836613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5" name="AutoShape 27"/>
          <p:cNvCxnSpPr>
            <a:cxnSpLocks noChangeShapeType="1"/>
          </p:cNvCxnSpPr>
          <p:nvPr/>
        </p:nvCxnSpPr>
        <p:spPr bwMode="auto">
          <a:xfrm>
            <a:off x="4356100" y="1989138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6" name="AutoShape 26"/>
          <p:cNvCxnSpPr>
            <a:cxnSpLocks noChangeShapeType="1"/>
          </p:cNvCxnSpPr>
          <p:nvPr/>
        </p:nvCxnSpPr>
        <p:spPr bwMode="auto">
          <a:xfrm>
            <a:off x="4356100" y="1412875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7" name="AutoShape 25"/>
          <p:cNvCxnSpPr>
            <a:cxnSpLocks noChangeShapeType="1"/>
          </p:cNvCxnSpPr>
          <p:nvPr/>
        </p:nvCxnSpPr>
        <p:spPr bwMode="auto">
          <a:xfrm>
            <a:off x="4356100" y="2636838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8" name="AutoShape 24"/>
          <p:cNvCxnSpPr>
            <a:cxnSpLocks noChangeShapeType="1"/>
          </p:cNvCxnSpPr>
          <p:nvPr/>
        </p:nvCxnSpPr>
        <p:spPr bwMode="auto">
          <a:xfrm>
            <a:off x="4356100" y="3213100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9" name="AutoShape 23"/>
          <p:cNvCxnSpPr>
            <a:cxnSpLocks noChangeShapeType="1"/>
          </p:cNvCxnSpPr>
          <p:nvPr/>
        </p:nvCxnSpPr>
        <p:spPr bwMode="auto">
          <a:xfrm>
            <a:off x="4356100" y="3860800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0" name="AutoShape 22"/>
          <p:cNvCxnSpPr>
            <a:cxnSpLocks noChangeShapeType="1"/>
          </p:cNvCxnSpPr>
          <p:nvPr/>
        </p:nvCxnSpPr>
        <p:spPr bwMode="auto">
          <a:xfrm>
            <a:off x="4356100" y="4365625"/>
            <a:ext cx="552450" cy="0"/>
          </a:xfrm>
          <a:prstGeom prst="straightConnector1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57" name="Line 11"/>
          <p:cNvSpPr>
            <a:spLocks noChangeShapeType="1"/>
          </p:cNvSpPr>
          <p:nvPr/>
        </p:nvSpPr>
        <p:spPr bwMode="auto">
          <a:xfrm flipH="1">
            <a:off x="4703763" y="5084763"/>
            <a:ext cx="2286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8" name="Line 10"/>
          <p:cNvSpPr>
            <a:spLocks noChangeShapeType="1"/>
          </p:cNvSpPr>
          <p:nvPr/>
        </p:nvSpPr>
        <p:spPr bwMode="auto">
          <a:xfrm>
            <a:off x="4716463" y="5084763"/>
            <a:ext cx="0" cy="1296987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9" name="Line 9"/>
          <p:cNvSpPr>
            <a:spLocks noChangeShapeType="1"/>
          </p:cNvSpPr>
          <p:nvPr/>
        </p:nvSpPr>
        <p:spPr bwMode="auto">
          <a:xfrm>
            <a:off x="4716463" y="6381750"/>
            <a:ext cx="2286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0" name="Line 8"/>
          <p:cNvSpPr>
            <a:spLocks noChangeShapeType="1"/>
          </p:cNvSpPr>
          <p:nvPr/>
        </p:nvSpPr>
        <p:spPr bwMode="auto">
          <a:xfrm>
            <a:off x="4716463" y="5732463"/>
            <a:ext cx="2286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1" name="Line 7"/>
          <p:cNvSpPr>
            <a:spLocks noChangeShapeType="1"/>
          </p:cNvSpPr>
          <p:nvPr/>
        </p:nvSpPr>
        <p:spPr bwMode="auto">
          <a:xfrm flipH="1">
            <a:off x="2984500" y="4724400"/>
            <a:ext cx="3175" cy="217488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2" name="Line 6"/>
          <p:cNvSpPr>
            <a:spLocks noChangeShapeType="1"/>
          </p:cNvSpPr>
          <p:nvPr/>
        </p:nvSpPr>
        <p:spPr bwMode="auto">
          <a:xfrm>
            <a:off x="2984500" y="4724400"/>
            <a:ext cx="36576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3" name="Line 5"/>
          <p:cNvSpPr>
            <a:spLocks noChangeShapeType="1"/>
          </p:cNvSpPr>
          <p:nvPr/>
        </p:nvSpPr>
        <p:spPr bwMode="auto">
          <a:xfrm>
            <a:off x="6659563" y="4724400"/>
            <a:ext cx="0" cy="217488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4" name="Line 4"/>
          <p:cNvSpPr>
            <a:spLocks noChangeShapeType="1"/>
          </p:cNvSpPr>
          <p:nvPr/>
        </p:nvSpPr>
        <p:spPr bwMode="auto">
          <a:xfrm>
            <a:off x="4356100" y="836613"/>
            <a:ext cx="0" cy="384810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6" name="Rectangle 75"/>
          <p:cNvSpPr>
            <a:spLocks noChangeArrowheads="1"/>
          </p:cNvSpPr>
          <p:nvPr/>
        </p:nvSpPr>
        <p:spPr bwMode="auto">
          <a:xfrm>
            <a:off x="395288" y="1889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r>
              <a:rPr kumimoji="0" lang="ru-RU" altLang="ru-RU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Биологические </a:t>
            </a:r>
          </a:p>
        </p:txBody>
      </p:sp>
      <p:sp>
        <p:nvSpPr>
          <p:cNvPr id="30767" name="Rectangle 76"/>
          <p:cNvSpPr>
            <a:spLocks noChangeArrowheads="1"/>
          </p:cNvSpPr>
          <p:nvPr/>
        </p:nvSpPr>
        <p:spPr bwMode="auto">
          <a:xfrm>
            <a:off x="4932363" y="187325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Морфологические</a:t>
            </a: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71475" y="728663"/>
            <a:ext cx="3617912" cy="755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Продолжительность вегетационного периода 85–90 суток</a:t>
            </a:r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371475" y="1562100"/>
            <a:ext cx="3617912" cy="571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Устойчивость к</a:t>
            </a:r>
            <a:r>
              <a:rPr kumimoji="0" lang="en-US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болезням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4908550" y="630238"/>
            <a:ext cx="3671887" cy="495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Детерминантный тип роста</a:t>
            </a:r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371475" y="2251075"/>
            <a:ext cx="361791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Засухоустойчивость</a:t>
            </a:r>
            <a:endParaRPr kumimoji="0" lang="ru-RU" altLang="ru-RU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>
            <a:off x="371475" y="2781300"/>
            <a:ext cx="3617912" cy="504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Холодостойкость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6" name="Rectangle 44"/>
          <p:cNvSpPr>
            <a:spLocks noChangeArrowheads="1"/>
          </p:cNvSpPr>
          <p:nvPr/>
        </p:nvSpPr>
        <p:spPr bwMode="auto">
          <a:xfrm>
            <a:off x="371475" y="3425825"/>
            <a:ext cx="3617912" cy="579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Хорошо развитая корневая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система</a:t>
            </a:r>
          </a:p>
        </p:txBody>
      </p:sp>
      <p:sp>
        <p:nvSpPr>
          <p:cNvPr id="57" name="Rectangle 43"/>
          <p:cNvSpPr>
            <a:spLocks noChangeArrowheads="1"/>
          </p:cNvSpPr>
          <p:nvPr/>
        </p:nvSpPr>
        <p:spPr bwMode="auto">
          <a:xfrm>
            <a:off x="371475" y="4075113"/>
            <a:ext cx="3617912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Высокая симбиотическая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активность</a:t>
            </a:r>
          </a:p>
        </p:txBody>
      </p:sp>
      <p:sp>
        <p:nvSpPr>
          <p:cNvPr id="58" name="Rectangle 42"/>
          <p:cNvSpPr>
            <a:spLocks noChangeArrowheads="1"/>
          </p:cNvSpPr>
          <p:nvPr/>
        </p:nvSpPr>
        <p:spPr bwMode="auto">
          <a:xfrm>
            <a:off x="4908550" y="1195388"/>
            <a:ext cx="3671887" cy="504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Высота растений </a:t>
            </a:r>
            <a:r>
              <a:rPr kumimoji="0" lang="ru-RU" altLang="ru-RU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/>
            </a:r>
            <a:br>
              <a:rPr kumimoji="0" lang="ru-RU" altLang="ru-RU" dirty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40–60 см</a:t>
            </a:r>
          </a:p>
        </p:txBody>
      </p:sp>
      <p:sp>
        <p:nvSpPr>
          <p:cNvPr id="59" name="Rectangle 41"/>
          <p:cNvSpPr>
            <a:spLocks noChangeArrowheads="1"/>
          </p:cNvSpPr>
          <p:nvPr/>
        </p:nvSpPr>
        <p:spPr bwMode="auto">
          <a:xfrm>
            <a:off x="4908550" y="1773238"/>
            <a:ext cx="3671887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Прикрепление нижнего боба </a:t>
            </a:r>
            <a:b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15–20 см</a:t>
            </a:r>
          </a:p>
        </p:txBody>
      </p:sp>
      <p:sp>
        <p:nvSpPr>
          <p:cNvPr id="60" name="Rectangle 40"/>
          <p:cNvSpPr>
            <a:spLocks noChangeArrowheads="1"/>
          </p:cNvSpPr>
          <p:nvPr/>
        </p:nvSpPr>
        <p:spPr bwMode="auto">
          <a:xfrm>
            <a:off x="4908550" y="2420938"/>
            <a:ext cx="3671887" cy="554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Количество бобов на растении </a:t>
            </a:r>
            <a:endParaRPr kumimoji="0" lang="en-US" altLang="ru-RU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endParaRPr kumimoji="0" lang="ru-RU" altLang="ru-RU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(15–25 шт. и &gt;)</a:t>
            </a:r>
          </a:p>
        </p:txBody>
      </p:sp>
      <p:sp>
        <p:nvSpPr>
          <p:cNvPr id="61" name="Rectangle 39"/>
          <p:cNvSpPr>
            <a:spLocks noChangeArrowheads="1"/>
          </p:cNvSpPr>
          <p:nvPr/>
        </p:nvSpPr>
        <p:spPr bwMode="auto">
          <a:xfrm>
            <a:off x="4908550" y="3043238"/>
            <a:ext cx="3671887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Число семян в бобе (4–6 шт.)</a:t>
            </a:r>
          </a:p>
        </p:txBody>
      </p:sp>
      <p:sp>
        <p:nvSpPr>
          <p:cNvPr id="62" name="Rectangle 38"/>
          <p:cNvSpPr>
            <a:spLocks noChangeArrowheads="1"/>
          </p:cNvSpPr>
          <p:nvPr/>
        </p:nvSpPr>
        <p:spPr bwMode="auto">
          <a:xfrm>
            <a:off x="4908550" y="3600450"/>
            <a:ext cx="3671887" cy="549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Урожайность зеленых бобов </a:t>
            </a:r>
            <a:endParaRPr kumimoji="0" lang="en-US" altLang="ru-RU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endParaRPr kumimoji="0" lang="ru-RU" altLang="ru-RU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algn="ctr" eaLnBrk="0" hangingPunct="0">
              <a:lnSpc>
                <a:spcPct val="6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5,5–8,5 т/га</a:t>
            </a:r>
          </a:p>
        </p:txBody>
      </p:sp>
      <p:sp>
        <p:nvSpPr>
          <p:cNvPr id="63" name="Rectangle 37"/>
          <p:cNvSpPr>
            <a:spLocks noChangeArrowheads="1"/>
          </p:cNvSpPr>
          <p:nvPr/>
        </p:nvSpPr>
        <p:spPr bwMode="auto">
          <a:xfrm>
            <a:off x="4908550" y="4221163"/>
            <a:ext cx="3671887" cy="361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Масса 1000 семян – 200-300 г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4" name="Rectangle 36"/>
          <p:cNvSpPr>
            <a:spLocks noChangeArrowheads="1"/>
          </p:cNvSpPr>
          <p:nvPr/>
        </p:nvSpPr>
        <p:spPr bwMode="auto">
          <a:xfrm>
            <a:off x="371475" y="6165850"/>
            <a:ext cx="3617912" cy="450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Содержание белка ≥ 24 %</a:t>
            </a:r>
          </a:p>
        </p:txBody>
      </p:sp>
      <p:sp>
        <p:nvSpPr>
          <p:cNvPr id="65" name="Rectangle 35"/>
          <p:cNvSpPr>
            <a:spLocks noChangeArrowheads="1"/>
          </p:cNvSpPr>
          <p:nvPr/>
        </p:nvSpPr>
        <p:spPr bwMode="auto">
          <a:xfrm>
            <a:off x="371475" y="49387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Биохимические</a:t>
            </a:r>
          </a:p>
        </p:txBody>
      </p:sp>
      <p:sp>
        <p:nvSpPr>
          <p:cNvPr id="66" name="Rectangle 34"/>
          <p:cNvSpPr>
            <a:spLocks noChangeArrowheads="1"/>
          </p:cNvSpPr>
          <p:nvPr/>
        </p:nvSpPr>
        <p:spPr bwMode="auto">
          <a:xfrm>
            <a:off x="371475" y="5486400"/>
            <a:ext cx="3617912" cy="534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Высокое содержание микроэлементов </a:t>
            </a: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4908550" y="4938713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Технологические</a:t>
            </a:r>
          </a:p>
        </p:txBody>
      </p:sp>
      <p:sp>
        <p:nvSpPr>
          <p:cNvPr id="68" name="Rectangle 31"/>
          <p:cNvSpPr>
            <a:spLocks noChangeArrowheads="1"/>
          </p:cNvSpPr>
          <p:nvPr/>
        </p:nvSpPr>
        <p:spPr bwMode="auto">
          <a:xfrm>
            <a:off x="4908550" y="5445125"/>
            <a:ext cx="3671887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Отсутствие пергаментного слоя и волокна</a:t>
            </a:r>
          </a:p>
        </p:txBody>
      </p:sp>
      <p:sp>
        <p:nvSpPr>
          <p:cNvPr id="69" name="Rectangle 75"/>
          <p:cNvSpPr>
            <a:spLocks noChangeArrowheads="1"/>
          </p:cNvSpPr>
          <p:nvPr/>
        </p:nvSpPr>
        <p:spPr bwMode="auto">
          <a:xfrm>
            <a:off x="371475" y="1889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Биологические </a:t>
            </a:r>
          </a:p>
        </p:txBody>
      </p:sp>
      <p:sp>
        <p:nvSpPr>
          <p:cNvPr id="70" name="Rectangle 76"/>
          <p:cNvSpPr>
            <a:spLocks noChangeArrowheads="1"/>
          </p:cNvSpPr>
          <p:nvPr/>
        </p:nvSpPr>
        <p:spPr bwMode="auto">
          <a:xfrm>
            <a:off x="4908550" y="187325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Морфологические</a:t>
            </a: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4932362" y="6165850"/>
            <a:ext cx="3671887" cy="382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Хорошие вкусовые качества</a:t>
            </a:r>
          </a:p>
        </p:txBody>
      </p:sp>
      <p:sp>
        <p:nvSpPr>
          <p:cNvPr id="72" name="Rectangle 49"/>
          <p:cNvSpPr>
            <a:spLocks noChangeArrowheads="1"/>
          </p:cNvSpPr>
          <p:nvPr/>
        </p:nvSpPr>
        <p:spPr bwMode="auto">
          <a:xfrm>
            <a:off x="371474" y="728663"/>
            <a:ext cx="3617912" cy="755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Продолжительность вегетационного периода 85–90 суток</a:t>
            </a:r>
          </a:p>
        </p:txBody>
      </p:sp>
      <p:sp>
        <p:nvSpPr>
          <p:cNvPr id="73" name="Rectangle 48"/>
          <p:cNvSpPr>
            <a:spLocks noChangeArrowheads="1"/>
          </p:cNvSpPr>
          <p:nvPr/>
        </p:nvSpPr>
        <p:spPr bwMode="auto">
          <a:xfrm>
            <a:off x="371474" y="1562100"/>
            <a:ext cx="3617912" cy="571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Устойчивость к</a:t>
            </a:r>
            <a:r>
              <a:rPr kumimoji="0" lang="en-US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болезням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4" name="Rectangle 46"/>
          <p:cNvSpPr>
            <a:spLocks noChangeArrowheads="1"/>
          </p:cNvSpPr>
          <p:nvPr/>
        </p:nvSpPr>
        <p:spPr bwMode="auto">
          <a:xfrm>
            <a:off x="371474" y="2251075"/>
            <a:ext cx="3617912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Засухоустойчивость</a:t>
            </a:r>
            <a:endParaRPr kumimoji="0" lang="ru-RU" altLang="ru-RU" smtClean="0">
              <a:solidFill>
                <a:srgbClr val="000000"/>
              </a:solidFill>
              <a:latin typeface="+mn-lt"/>
            </a:endParaRP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371474" y="2781300"/>
            <a:ext cx="3617912" cy="504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Холодостойкость</a:t>
            </a:r>
          </a:p>
          <a:p>
            <a:pPr eaLnBrk="0" hangingPunct="0">
              <a:spcBef>
                <a:spcPct val="0"/>
              </a:spcBef>
              <a:defRPr/>
            </a:pPr>
            <a:endParaRPr kumimoji="0" lang="ru-RU" altLang="ru-RU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6" name="Rectangle 44"/>
          <p:cNvSpPr>
            <a:spLocks noChangeArrowheads="1"/>
          </p:cNvSpPr>
          <p:nvPr/>
        </p:nvSpPr>
        <p:spPr bwMode="auto">
          <a:xfrm>
            <a:off x="371474" y="3425825"/>
            <a:ext cx="3617912" cy="579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Хорошо развитая корневая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система</a:t>
            </a: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371474" y="4075113"/>
            <a:ext cx="3617912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Высокая симбиотическая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активность</a:t>
            </a:r>
          </a:p>
        </p:txBody>
      </p:sp>
      <p:sp>
        <p:nvSpPr>
          <p:cNvPr id="78" name="Rectangle 35"/>
          <p:cNvSpPr>
            <a:spLocks noChangeArrowheads="1"/>
          </p:cNvSpPr>
          <p:nvPr/>
        </p:nvSpPr>
        <p:spPr bwMode="auto">
          <a:xfrm>
            <a:off x="371474" y="49387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Биохимические</a:t>
            </a: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371474" y="5486400"/>
            <a:ext cx="3617912" cy="534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Высокое содержание микроэлементов (цинк, селен, йод</a:t>
            </a:r>
            <a:r>
              <a:rPr kumimoji="0" lang="ru-RU" altLang="ru-RU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)</a:t>
            </a:r>
            <a:endParaRPr kumimoji="0" lang="ru-RU" altLang="ru-RU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0" name="Rectangle 32"/>
          <p:cNvSpPr>
            <a:spLocks noChangeArrowheads="1"/>
          </p:cNvSpPr>
          <p:nvPr/>
        </p:nvSpPr>
        <p:spPr bwMode="auto">
          <a:xfrm>
            <a:off x="4908549" y="4938713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Технологические</a:t>
            </a:r>
          </a:p>
        </p:txBody>
      </p:sp>
      <p:sp>
        <p:nvSpPr>
          <p:cNvPr id="81" name="Rectangle 31"/>
          <p:cNvSpPr>
            <a:spLocks noChangeArrowheads="1"/>
          </p:cNvSpPr>
          <p:nvPr/>
        </p:nvSpPr>
        <p:spPr bwMode="auto">
          <a:xfrm>
            <a:off x="4908549" y="5445125"/>
            <a:ext cx="3671887" cy="577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Отсутствие пергаментного слоя и волокна</a:t>
            </a:r>
          </a:p>
        </p:txBody>
      </p:sp>
      <p:sp>
        <p:nvSpPr>
          <p:cNvPr id="82" name="Rectangle 75"/>
          <p:cNvSpPr>
            <a:spLocks noChangeArrowheads="1"/>
          </p:cNvSpPr>
          <p:nvPr/>
        </p:nvSpPr>
        <p:spPr bwMode="auto">
          <a:xfrm>
            <a:off x="371474" y="188913"/>
            <a:ext cx="3600450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Биологические </a:t>
            </a:r>
          </a:p>
        </p:txBody>
      </p:sp>
      <p:sp>
        <p:nvSpPr>
          <p:cNvPr id="83" name="Rectangle 76"/>
          <p:cNvSpPr>
            <a:spLocks noChangeArrowheads="1"/>
          </p:cNvSpPr>
          <p:nvPr/>
        </p:nvSpPr>
        <p:spPr bwMode="auto">
          <a:xfrm>
            <a:off x="4908549" y="187325"/>
            <a:ext cx="3671887" cy="3619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kumimoji="0" lang="ru-RU" alt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Морфологические</a:t>
            </a:r>
          </a:p>
        </p:txBody>
      </p:sp>
    </p:spTree>
    <p:extLst>
      <p:ext uri="{BB962C8B-B14F-4D97-AF65-F5344CB8AC3E}">
        <p14:creationId xmlns:p14="http://schemas.microsoft.com/office/powerpoint/2010/main" val="30314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Изображение 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7646"/>
          <a:stretch>
            <a:fillRect/>
          </a:stretch>
        </p:blipFill>
        <p:spPr bwMode="auto">
          <a:xfrm>
            <a:off x="250825" y="2165350"/>
            <a:ext cx="8713788" cy="45497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468313" y="142875"/>
            <a:ext cx="8299450" cy="457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t>Логические связи между проведенными исследованиями</a:t>
            </a:r>
          </a:p>
        </p:txBody>
      </p:sp>
      <p:sp>
        <p:nvSpPr>
          <p:cNvPr id="113668" name="Номер слайда 1"/>
          <p:cNvSpPr txBox="1">
            <a:spLocks noGrp="1"/>
          </p:cNvSpPr>
          <p:nvPr/>
        </p:nvSpPr>
        <p:spPr bwMode="auto">
          <a:xfrm>
            <a:off x="8675688" y="6381750"/>
            <a:ext cx="396875" cy="3333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fld id="{E1A8D73F-044C-428D-94F2-25E645CACDAA}" type="slidenum"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buFontTx/>
                <a:buNone/>
              </a:pPr>
              <a:t>15</a:t>
            </a:fld>
            <a:endParaRPr lang="ru-RU" altLang="ru-RU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9" name="TextBox 4"/>
          <p:cNvSpPr txBox="1">
            <a:spLocks noChangeArrowheads="1"/>
          </p:cNvSpPr>
          <p:nvPr/>
        </p:nvSpPr>
        <p:spPr bwMode="auto">
          <a:xfrm>
            <a:off x="611188" y="1087438"/>
            <a:ext cx="2160587" cy="1077912"/>
          </a:xfrm>
          <a:prstGeom prst="rect">
            <a:avLst/>
          </a:prstGeom>
          <a:solidFill>
            <a:srgbClr val="0AF60A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</a:rPr>
              <a:t>Изучение и подбор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</a:rPr>
              <a:t>ценного исходного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</a:rPr>
              <a:t>материала  фасоли</a:t>
            </a:r>
          </a:p>
        </p:txBody>
      </p:sp>
      <p:sp>
        <p:nvSpPr>
          <p:cNvPr id="10" name="Овал 9"/>
          <p:cNvSpPr/>
          <p:nvPr/>
        </p:nvSpPr>
        <p:spPr>
          <a:xfrm>
            <a:off x="3414713" y="600075"/>
            <a:ext cx="2143125" cy="1785938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Изучение нового селекционного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материала фасоли</a:t>
            </a:r>
          </a:p>
        </p:txBody>
      </p:sp>
      <p:sp>
        <p:nvSpPr>
          <p:cNvPr id="113671" name="AutoShape 12"/>
          <p:cNvSpPr>
            <a:spLocks noChangeArrowheads="1"/>
          </p:cNvSpPr>
          <p:nvPr/>
        </p:nvSpPr>
        <p:spPr bwMode="auto">
          <a:xfrm>
            <a:off x="2771775" y="1427163"/>
            <a:ext cx="642938" cy="200025"/>
          </a:xfrm>
          <a:prstGeom prst="rightArrow">
            <a:avLst>
              <a:gd name="adj1" fmla="val 50000"/>
              <a:gd name="adj2" fmla="val 5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8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5" descr="DSC00763"/>
          <p:cNvPicPr>
            <a:picLocks noChangeAspect="1" noChangeArrowheads="1"/>
          </p:cNvPicPr>
          <p:nvPr/>
        </p:nvPicPr>
        <p:blipFill>
          <a:blip r:embed="rId3" cstate="print"/>
          <a:srcRect l="7565" r="12785"/>
          <a:stretch>
            <a:fillRect/>
          </a:stretch>
        </p:blipFill>
        <p:spPr bwMode="auto">
          <a:xfrm>
            <a:off x="3352800" y="1828800"/>
            <a:ext cx="2199953" cy="204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 descr="лукерь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828800"/>
            <a:ext cx="2117599" cy="205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Рисунок 1" descr="вот эта.JPG"/>
          <p:cNvPicPr>
            <a:picLocks noChangeAspect="1" noChangeArrowheads="1"/>
          </p:cNvPicPr>
          <p:nvPr/>
        </p:nvPicPr>
        <p:blipFill>
          <a:blip r:embed="rId5" cstate="print"/>
          <a:srcRect l="37753" t="37833" r="32690" b="9370"/>
          <a:stretch>
            <a:fillRect/>
          </a:stretch>
        </p:blipFill>
        <p:spPr bwMode="auto">
          <a:xfrm>
            <a:off x="1143000" y="4267200"/>
            <a:ext cx="1600200" cy="193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Рисунок 0" descr="PA220408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10150">
            <a:off x="3162703" y="4026171"/>
            <a:ext cx="2662259" cy="239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6248400" y="2654986"/>
            <a:ext cx="2303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3600" b="1" dirty="0">
                <a:latin typeface="+mn-lt"/>
                <a:cs typeface="+mn-cs"/>
              </a:rPr>
              <a:t>ЛУКЕРЬЯ</a:t>
            </a: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5867400" y="5019541"/>
            <a:ext cx="2917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ru-RU" altLang="ru-RU" sz="3600" b="1" dirty="0">
                <a:latin typeface="+mn-lt"/>
                <a:cs typeface="+mn-cs"/>
              </a:rPr>
              <a:t>ОЛИВКОВАЯ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Сорта фасоли зерновой, селекции Омского ГАУ</a:t>
            </a:r>
            <a:endParaRPr lang="ru-RU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9414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6172200" y="2438400"/>
            <a:ext cx="2667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3600" b="1" dirty="0" smtClean="0">
                <a:latin typeface="+mn-lt"/>
                <a:cs typeface="+mn-cs"/>
              </a:rPr>
              <a:t>  </a:t>
            </a:r>
            <a:r>
              <a:rPr lang="ru-RU" altLang="ru-RU" b="1" dirty="0" smtClean="0">
                <a:latin typeface="+mn-lt"/>
                <a:cs typeface="+mn-cs"/>
              </a:rPr>
              <a:t>Омская юбилейная</a:t>
            </a:r>
            <a:endParaRPr lang="ru-RU" altLang="ru-RU" b="1" dirty="0">
              <a:latin typeface="+mn-lt"/>
              <a:cs typeface="+mn-cs"/>
            </a:endParaRP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5943600" y="4724400"/>
            <a:ext cx="304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ru-RU" altLang="ru-RU" sz="3600" b="1" dirty="0" smtClean="0">
                <a:latin typeface="+mn-lt"/>
                <a:cs typeface="+mn-cs"/>
              </a:rPr>
              <a:t> </a:t>
            </a:r>
            <a:r>
              <a:rPr lang="ru-RU" altLang="ru-RU" sz="2800" b="1" dirty="0" smtClean="0">
                <a:latin typeface="+mn-lt"/>
                <a:cs typeface="+mn-cs"/>
              </a:rPr>
              <a:t>Сибаковская-100</a:t>
            </a:r>
            <a:endParaRPr lang="ru-RU" altLang="ru-RU" sz="2800" b="1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60198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Сорта фасоли зерновой, селекции Омского ГАУ</a:t>
            </a:r>
            <a:endParaRPr lang="ru-RU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pp.vk.me/c637819/v637819159/16a86/7VwBhAbqhws.jpg"/>
          <p:cNvPicPr>
            <a:picLocks noChangeAspect="1" noChangeArrowheads="1"/>
          </p:cNvPicPr>
          <p:nvPr/>
        </p:nvPicPr>
        <p:blipFill>
          <a:blip r:embed="rId4" cstate="print"/>
          <a:srcRect l="12094" t="4644" r="3248" b="23195"/>
          <a:stretch>
            <a:fillRect/>
          </a:stretch>
        </p:blipFill>
        <p:spPr bwMode="auto">
          <a:xfrm>
            <a:off x="3657600" y="4114800"/>
            <a:ext cx="20002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AutoShape 4" descr="https://apf.mail.ru/cgi-bin/readmsg/DSC_5542.JPG?id=14773942460000000393%3B0%3B1&amp;x-email=marishka_ka%40bk.ru&amp;exif=1&amp;bs=2451&amp;bl=1503656&amp;ct=image%2Fjpeg&amp;cn=DSC_554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s://apf.mail.ru/cgi-bin/readmsg/DSC_5542.JPG?id=14773942460000000393%3B0%3B1&amp;x-email=marishka_ka%40bk.ru&amp;exif=1&amp;bs=2451&amp;bl=1503656&amp;ct=image%2Fjpeg&amp;cn=DSC_554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s://apf.mail.ru/cgi-bin/readmsg/DSC_5539.JPG?id=14773942460000000393%3B0%3B3&amp;x-email=marishka_ka%40bk.ru&amp;exif=1&amp;bs=2961&amp;bl=995825&amp;ct=image%2Fjpeg&amp;cn=DSC_553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5" name="Picture 9" descr="C:\Users\Андрей\Desktop\DSC_5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267200"/>
            <a:ext cx="2057400" cy="214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6" name="Picture 10" descr="C:\Users\Андрей\Desktop\DSC_55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676400"/>
            <a:ext cx="1828800" cy="230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Администратор\Desktop\сорта в гос\фотки Омская юбилейн 2015\20151012_1507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5198"/>
          <a:stretch>
            <a:fillRect/>
          </a:stretch>
        </p:blipFill>
        <p:spPr bwMode="auto">
          <a:xfrm>
            <a:off x="3124200" y="1981200"/>
            <a:ext cx="2892776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07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6248400" y="2654986"/>
            <a:ext cx="2303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3600" b="1" dirty="0" smtClean="0">
                <a:latin typeface="+mn-lt"/>
                <a:cs typeface="+mn-cs"/>
              </a:rPr>
              <a:t>  </a:t>
            </a:r>
            <a:r>
              <a:rPr lang="ru-RU" altLang="ru-RU" b="1" dirty="0" smtClean="0">
                <a:latin typeface="+mn-lt"/>
                <a:cs typeface="+mn-cs"/>
              </a:rPr>
              <a:t> </a:t>
            </a:r>
            <a:r>
              <a:rPr lang="ru-RU" altLang="ru-RU" b="1" dirty="0" err="1" smtClean="0">
                <a:latin typeface="+mn-lt"/>
                <a:cs typeface="+mn-cs"/>
              </a:rPr>
              <a:t>Омичка</a:t>
            </a:r>
            <a:endParaRPr lang="ru-RU" altLang="ru-RU" sz="2800" b="1" dirty="0">
              <a:latin typeface="+mn-lt"/>
              <a:cs typeface="+mn-cs"/>
            </a:endParaRP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6400800" y="5029200"/>
            <a:ext cx="251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ru-RU" altLang="ru-RU" b="1" dirty="0" smtClean="0">
                <a:latin typeface="+mn-lt"/>
                <a:cs typeface="+mn-cs"/>
              </a:rPr>
              <a:t>Петух</a:t>
            </a:r>
            <a:r>
              <a:rPr lang="en-US" altLang="ru-RU" b="1" dirty="0" smtClean="0">
                <a:latin typeface="+mn-lt"/>
                <a:cs typeface="+mn-cs"/>
              </a:rPr>
              <a:t>,</a:t>
            </a:r>
            <a:r>
              <a:rPr lang="en-US" altLang="ru-RU" b="1" dirty="0" err="1" smtClean="0">
                <a:latin typeface="+mn-lt"/>
                <a:cs typeface="+mn-cs"/>
              </a:rPr>
              <a:t>st</a:t>
            </a:r>
            <a:endParaRPr lang="ru-RU" altLang="ru-RU" b="1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6019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Сорта фасоли зерновой, селекции Омского ГАУ</a:t>
            </a:r>
            <a:endParaRPr lang="ru-RU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F:\сорта\маруся семена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5405" r="6607" b="2253"/>
          <a:stretch/>
        </p:blipFill>
        <p:spPr bwMode="auto">
          <a:xfrm>
            <a:off x="3733800" y="1828800"/>
            <a:ext cx="22860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10" name="Picture 2" descr="http://ecodon.ru/wa-data/public/shop/products/89/00/89/images/101/101.750x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343400"/>
            <a:ext cx="20574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Администратор\Desktop\сорта в гос\фотки Омская юбилейн 2015\CUemujjR5Z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1649333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ндрей\Desktop\4 апреля\83_34837_rs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038600"/>
            <a:ext cx="1752600" cy="247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861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319" name="Group 183"/>
          <p:cNvGraphicFramePr>
            <a:graphicFrameLocks noGrp="1"/>
          </p:cNvGraphicFramePr>
          <p:nvPr>
            <p:extLst/>
          </p:nvPr>
        </p:nvGraphicFramePr>
        <p:xfrm>
          <a:off x="381000" y="1295400"/>
          <a:ext cx="8534400" cy="5432756"/>
        </p:xfrm>
        <a:graphic>
          <a:graphicData uri="http://schemas.openxmlformats.org/drawingml/2006/table">
            <a:tbl>
              <a:tblPr firstCol="1"/>
              <a:tblGrid>
                <a:gridCol w="251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1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0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Показатель </a:t>
                      </a: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Лукерья</a:t>
                      </a: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Оливковая</a:t>
                      </a: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Омская юбилейная</a:t>
                      </a: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Сибаковская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-100</a:t>
                      </a: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Петух, </a:t>
                      </a:r>
                      <a:r>
                        <a:rPr kumimoji="0" lang="en-US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7502" marR="4750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Урожайность, т/га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3.4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2.5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Вегетационный период,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сут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Масса 1000 семян, г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340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Длина растения, см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Высота прикрепления нижнего боба, см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Расстояние от кончика боба до почвы, см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семян в бобе,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шт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Длина боба, см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бобов на 1 растении,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шт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Растрескиваемость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Разваримость, мин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 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2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Содержание  сырого протеина, % 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24,5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24,4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20,9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4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Поражение антракнозом, %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502" marR="475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6831" name="Rectangle 4"/>
          <p:cNvSpPr>
            <a:spLocks noChangeArrowheads="1"/>
          </p:cNvSpPr>
          <p:nvPr/>
        </p:nvSpPr>
        <p:spPr bwMode="auto">
          <a:xfrm>
            <a:off x="1447800" y="457200"/>
            <a:ext cx="6324600" cy="63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+mj-lt"/>
                <a:ea typeface="+mj-ea"/>
                <a:cs typeface="+mj-cs"/>
              </a:rPr>
              <a:t>Сорта </a:t>
            </a:r>
            <a:r>
              <a:rPr lang="ru-RU" altLang="ru-RU" sz="2000" b="1" dirty="0">
                <a:latin typeface="+mj-lt"/>
                <a:ea typeface="+mj-ea"/>
                <a:cs typeface="+mj-cs"/>
              </a:rPr>
              <a:t>фасоли </a:t>
            </a:r>
            <a:r>
              <a:rPr lang="ru-RU" altLang="ru-RU" sz="2000" b="1" dirty="0" smtClean="0">
                <a:latin typeface="+mj-lt"/>
                <a:ea typeface="+mj-ea"/>
                <a:cs typeface="+mj-cs"/>
              </a:rPr>
              <a:t>зернового назначения селекции Омского ГАУ</a:t>
            </a:r>
            <a:endParaRPr lang="ru-RU" altLang="ru-RU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55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71600" y="381000"/>
            <a:ext cx="57912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dirty="0">
                <a:latin typeface="+mj-lt"/>
              </a:rPr>
              <a:t>2</a:t>
            </a:r>
            <a:r>
              <a:rPr lang="ru-RU" sz="3700" b="1" dirty="0" smtClean="0">
                <a:latin typeface="+mj-lt"/>
              </a:rPr>
              <a:t>016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год </a:t>
            </a:r>
            <a:r>
              <a:rPr lang="ru-RU" b="1" dirty="0" smtClean="0">
                <a:latin typeface="+mj-lt"/>
              </a:rPr>
              <a:t>- Межд</a:t>
            </a:r>
            <a:r>
              <a:rPr lang="ru-RU" sz="3700" b="1" dirty="0" smtClean="0">
                <a:latin typeface="+mj-lt"/>
              </a:rPr>
              <a:t>у</a:t>
            </a:r>
            <a:r>
              <a:rPr lang="ru-RU" b="1" dirty="0" smtClean="0">
                <a:latin typeface="+mj-lt"/>
              </a:rPr>
              <a:t>народный год </a:t>
            </a:r>
            <a:r>
              <a:rPr lang="ru-RU" b="1" dirty="0">
                <a:latin typeface="+mj-lt"/>
              </a:rPr>
              <a:t>зернобобовых </a:t>
            </a:r>
            <a:r>
              <a:rPr lang="ru-RU" b="1" dirty="0" smtClean="0">
                <a:latin typeface="+mj-lt"/>
              </a:rPr>
              <a:t>к</a:t>
            </a:r>
            <a:r>
              <a:rPr lang="ru-RU" sz="3700" b="1" dirty="0" smtClean="0">
                <a:latin typeface="+mj-lt"/>
              </a:rPr>
              <a:t>у</a:t>
            </a:r>
            <a:r>
              <a:rPr lang="ru-RU" b="1" dirty="0" smtClean="0">
                <a:latin typeface="+mj-lt"/>
              </a:rPr>
              <a:t>льт</a:t>
            </a:r>
            <a:r>
              <a:rPr lang="ru-RU" sz="3700" b="1" dirty="0" smtClean="0">
                <a:latin typeface="+mj-lt"/>
              </a:rPr>
              <a:t>у</a:t>
            </a:r>
            <a:r>
              <a:rPr lang="ru-RU" b="1" dirty="0" smtClean="0">
                <a:latin typeface="+mj-lt"/>
              </a:rPr>
              <a:t>р</a:t>
            </a:r>
            <a:endParaRPr lang="ru-RU" b="1" dirty="0">
              <a:latin typeface="+mj-lt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743200" y="2438400"/>
            <a:ext cx="6019800" cy="4038600"/>
          </a:xfrm>
        </p:spPr>
        <p:txBody>
          <a:bodyPr>
            <a:normAutofit fontScale="85000" lnSpcReduction="20000"/>
          </a:bodyPr>
          <a:lstStyle/>
          <a:p>
            <a:pPr indent="363538">
              <a:spcBef>
                <a:spcPts val="0"/>
              </a:spcBef>
            </a:pPr>
            <a:r>
              <a:rPr lang="ru-RU" sz="2200" dirty="0">
                <a:solidFill>
                  <a:schemeClr val="tx1"/>
                </a:solidFill>
              </a:rPr>
              <a:t>На </a:t>
            </a:r>
            <a:r>
              <a:rPr lang="ru-RU" sz="2200" b="1" dirty="0">
                <a:solidFill>
                  <a:schemeClr val="tx1"/>
                </a:solidFill>
              </a:rPr>
              <a:t>68-й сессии Генеральной Ассамблеи О</a:t>
            </a:r>
            <a:r>
              <a:rPr lang="ru-RU" sz="2200" dirty="0">
                <a:solidFill>
                  <a:schemeClr val="tx1"/>
                </a:solidFill>
              </a:rPr>
              <a:t>рганизации </a:t>
            </a:r>
            <a:r>
              <a:rPr lang="ru-RU" sz="2200" b="1" dirty="0">
                <a:solidFill>
                  <a:schemeClr val="tx1"/>
                </a:solidFill>
              </a:rPr>
              <a:t>О</a:t>
            </a:r>
            <a:r>
              <a:rPr lang="ru-RU" sz="2200" dirty="0">
                <a:solidFill>
                  <a:schemeClr val="tx1"/>
                </a:solidFill>
              </a:rPr>
              <a:t>бъединенных </a:t>
            </a:r>
            <a:r>
              <a:rPr lang="ru-RU" sz="2200" b="1" dirty="0">
                <a:solidFill>
                  <a:schemeClr val="tx1"/>
                </a:solidFill>
              </a:rPr>
              <a:t>Н</a:t>
            </a:r>
            <a:r>
              <a:rPr lang="ru-RU" sz="2200" dirty="0">
                <a:solidFill>
                  <a:schemeClr val="tx1"/>
                </a:solidFill>
              </a:rPr>
              <a:t>аций 2016 год провозглашен </a:t>
            </a:r>
            <a:r>
              <a:rPr lang="ru-RU" sz="2200" b="1" dirty="0">
                <a:solidFill>
                  <a:schemeClr val="tx1"/>
                </a:solidFill>
              </a:rPr>
              <a:t>Международным годом зернобобовых </a:t>
            </a:r>
            <a:r>
              <a:rPr lang="ru-RU" sz="2200" b="1" dirty="0" smtClean="0">
                <a:solidFill>
                  <a:schemeClr val="tx1"/>
                </a:solidFill>
              </a:rPr>
              <a:t>культур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en-US" sz="2200" dirty="0" smtClean="0">
                <a:solidFill>
                  <a:schemeClr val="tx1"/>
                </a:solidFill>
              </a:rPr>
              <a:t>A/RES/68/231)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</a:p>
          <a:p>
            <a:pPr indent="363538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Проводится с целью популяризации ценности зернобобовых культур </a:t>
            </a:r>
            <a:r>
              <a:rPr lang="ru-RU" sz="2200" dirty="0">
                <a:solidFill>
                  <a:schemeClr val="tx1"/>
                </a:solidFill>
              </a:rPr>
              <a:t>в рамках устойчивого производства продовольствия, направленного на обеспечение продовольственной безопасности и питания. </a:t>
            </a:r>
            <a:endParaRPr lang="ru-RU" sz="2200" dirty="0" smtClean="0">
              <a:solidFill>
                <a:schemeClr val="tx1"/>
              </a:solidFill>
            </a:endParaRPr>
          </a:p>
          <a:p>
            <a:pPr indent="363538">
              <a:spcBef>
                <a:spcPts val="0"/>
              </a:spcBef>
            </a:pPr>
            <a:r>
              <a:rPr lang="ru-RU" sz="2200" b="1" dirty="0" smtClean="0">
                <a:solidFill>
                  <a:schemeClr val="tx1"/>
                </a:solidFill>
              </a:rPr>
              <a:t>Это создание </a:t>
            </a:r>
            <a:r>
              <a:rPr lang="ru-RU" sz="2200" b="1" dirty="0">
                <a:solidFill>
                  <a:schemeClr val="tx1"/>
                </a:solidFill>
              </a:rPr>
              <a:t>уникальной возможности </a:t>
            </a:r>
            <a:r>
              <a:rPr lang="ru-RU" sz="2200" dirty="0">
                <a:solidFill>
                  <a:schemeClr val="tx1"/>
                </a:solidFill>
              </a:rPr>
              <a:t>по содействию расширению взаимодействия по всей </a:t>
            </a:r>
            <a:r>
              <a:rPr lang="ru-RU" sz="2200" dirty="0" smtClean="0">
                <a:solidFill>
                  <a:schemeClr val="tx1"/>
                </a:solidFill>
              </a:rPr>
              <a:t>продовольственной </a:t>
            </a:r>
            <a:r>
              <a:rPr lang="ru-RU" sz="2200" dirty="0">
                <a:solidFill>
                  <a:schemeClr val="tx1"/>
                </a:solidFill>
              </a:rPr>
              <a:t>цепи в целях более эффективного использования белков, </a:t>
            </a:r>
            <a:r>
              <a:rPr lang="ru-RU" sz="2200" dirty="0" smtClean="0">
                <a:solidFill>
                  <a:schemeClr val="tx1"/>
                </a:solidFill>
              </a:rPr>
              <a:t>получаемых </a:t>
            </a:r>
            <a:r>
              <a:rPr lang="ru-RU" sz="2200" dirty="0">
                <a:solidFill>
                  <a:schemeClr val="tx1"/>
                </a:solidFill>
              </a:rPr>
              <a:t>из зернобобовых культур, </a:t>
            </a:r>
            <a:r>
              <a:rPr lang="ru-RU" sz="2200" dirty="0" smtClean="0">
                <a:solidFill>
                  <a:schemeClr val="tx1"/>
                </a:solidFill>
              </a:rPr>
              <a:t>совершенствованию </a:t>
            </a:r>
            <a:r>
              <a:rPr lang="ru-RU" sz="2200" dirty="0">
                <a:solidFill>
                  <a:schemeClr val="tx1"/>
                </a:solidFill>
              </a:rPr>
              <a:t>севооборота, </a:t>
            </a:r>
            <a:r>
              <a:rPr lang="ru-RU" sz="2200" dirty="0" smtClean="0">
                <a:solidFill>
                  <a:schemeClr val="tx1"/>
                </a:solidFill>
              </a:rPr>
              <a:t>увеличению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мирового </a:t>
            </a:r>
            <a:r>
              <a:rPr lang="ru-RU" sz="2200" dirty="0">
                <a:solidFill>
                  <a:schemeClr val="tx1"/>
                </a:solidFill>
              </a:rPr>
              <a:t>производства и решению проблем </a:t>
            </a:r>
            <a:r>
              <a:rPr lang="ru-RU" sz="2200" dirty="0" smtClean="0">
                <a:solidFill>
                  <a:schemeClr val="tx1"/>
                </a:solidFill>
              </a:rPr>
              <a:t>торговли зернобобовыми культурами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9" name="Picture 3" descr="C:\Documents and Settings\User_2\Рабочий стол\Копылова\ФОРУМ 19 -22 июля\Презентациия История\fao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9496"/>
            <a:ext cx="1743005" cy="17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User_2\Рабочий стол\Копылова\ФОРУМ 19 -22 июля\Презентациия История\emblema_United_Nations_Abali-r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1743005" cy="14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97334"/>
              </p:ext>
            </p:extLst>
          </p:nvPr>
        </p:nvGraphicFramePr>
        <p:xfrm>
          <a:off x="762000" y="1905000"/>
          <a:ext cx="8001000" cy="437501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8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53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Образец</a:t>
                      </a:r>
                      <a:endParaRPr lang="ru-RU" sz="1600" dirty="0"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Массовая доля белка , %</a:t>
                      </a:r>
                      <a:endParaRPr lang="ru-RU" sz="1600" dirty="0"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 цинка, мг/кг</a:t>
                      </a:r>
                      <a:endParaRPr lang="ru-RU" sz="1600" dirty="0"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 железа, мг/кг</a:t>
                      </a:r>
                      <a:endParaRPr lang="ru-RU" sz="1600" dirty="0"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  йода, мг/кг</a:t>
                      </a:r>
                      <a:endParaRPr lang="ru-RU" sz="1600" dirty="0"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709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Петух </a:t>
                      </a:r>
                      <a:r>
                        <a:rPr lang="ru-RU" sz="1600" baseline="0" dirty="0" smtClean="0"/>
                        <a:t>- </a:t>
                      </a:r>
                      <a:r>
                        <a:rPr lang="en-US" sz="1600" baseline="0" dirty="0" smtClean="0"/>
                        <a:t>St</a:t>
                      </a:r>
                      <a:r>
                        <a:rPr lang="ru-RU" sz="1600" dirty="0" smtClean="0"/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22,17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20,72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16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Сибаковская</a:t>
                      </a:r>
                      <a:r>
                        <a:rPr lang="ru-RU" sz="1600" baseline="0" dirty="0" smtClean="0"/>
                        <a:t>-100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22,93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23,94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107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Сизая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27,84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29,49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709">
                <a:tc>
                  <a:txBody>
                    <a:bodyPr/>
                    <a:lstStyle/>
                    <a:p>
                      <a:pPr algn="just"/>
                      <a:r>
                        <a:rPr lang="ru-RU" sz="1600" baseline="0" dirty="0" smtClean="0"/>
                        <a:t>Лукерья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22,48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29,87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107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Омская</a:t>
                      </a:r>
                      <a:r>
                        <a:rPr lang="ru-RU" sz="1600" baseline="0" dirty="0" smtClean="0"/>
                        <a:t> юбилейная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24,27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24,85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709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Оливковая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6600"/>
                          </a:solidFill>
                        </a:rPr>
                        <a:t>27,04</a:t>
                      </a:r>
                      <a:endParaRPr lang="ru-RU" sz="1600" b="1" dirty="0">
                        <a:solidFill>
                          <a:srgbClr val="FF66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29,74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107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err="1" smtClean="0"/>
                        <a:t>Омичка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26,04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25,73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447800" y="457200"/>
            <a:ext cx="6003131" cy="1107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dirty="0" smtClean="0"/>
              <a:t>Химический состав зерна,  сортов селекции фасоли Омского ГАУ, 2013-2015 гг.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9259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13"/>
          <p:cNvSpPr txBox="1">
            <a:spLocks noChangeArrowheads="1"/>
          </p:cNvSpPr>
          <p:nvPr/>
        </p:nvSpPr>
        <p:spPr bwMode="auto">
          <a:xfrm>
            <a:off x="3014007" y="1639824"/>
            <a:ext cx="562627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altLang="ru-RU" sz="2000" dirty="0">
                <a:latin typeface="+mn-lt"/>
                <a:cs typeface="+mn-cs"/>
              </a:rPr>
              <a:t>Технология конвейерного производства зеленых бобов фасоли </a:t>
            </a:r>
            <a:r>
              <a:rPr lang="ru-RU" altLang="ru-RU" sz="2000" dirty="0" smtClean="0">
                <a:latin typeface="+mn-lt"/>
                <a:cs typeface="+mn-cs"/>
              </a:rPr>
              <a:t>овощной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altLang="ru-RU" sz="2000" dirty="0" smtClean="0">
                <a:latin typeface="+mn-lt"/>
                <a:cs typeface="+mn-cs"/>
              </a:rPr>
              <a:t>Хлебобулочные изделия с использованием муки фасоли зерновой (совместно с ФГБНУ «</a:t>
            </a:r>
            <a:r>
              <a:rPr lang="ru-RU" altLang="ru-RU" sz="2000" dirty="0" err="1" smtClean="0">
                <a:latin typeface="+mn-lt"/>
                <a:cs typeface="+mn-cs"/>
              </a:rPr>
              <a:t>СибНИИСХ</a:t>
            </a:r>
            <a:r>
              <a:rPr lang="ru-RU" altLang="ru-RU" sz="2000" dirty="0" smtClean="0">
                <a:latin typeface="+mn-lt"/>
                <a:cs typeface="+mn-cs"/>
              </a:rPr>
              <a:t>»)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altLang="ru-RU" sz="2000" dirty="0" smtClean="0">
                <a:latin typeface="+mn-lt"/>
                <a:cs typeface="+mn-cs"/>
              </a:rPr>
              <a:t>Рентгенография </a:t>
            </a:r>
            <a:r>
              <a:rPr lang="ru-RU" altLang="ru-RU" sz="2000" dirty="0">
                <a:latin typeface="+mn-lt"/>
                <a:cs typeface="+mn-cs"/>
              </a:rPr>
              <a:t>семян зернобобовых культур (</a:t>
            </a:r>
            <a:r>
              <a:rPr lang="ru-RU" altLang="ru-RU" sz="2000" dirty="0" err="1">
                <a:latin typeface="+mn-lt"/>
                <a:cs typeface="+mn-cs"/>
              </a:rPr>
              <a:t>СПбГЭТУ</a:t>
            </a:r>
            <a:r>
              <a:rPr lang="ru-RU" altLang="ru-RU" sz="2000" dirty="0">
                <a:latin typeface="+mn-lt"/>
                <a:cs typeface="+mn-cs"/>
              </a:rPr>
              <a:t> «ЛЭТИ</a:t>
            </a:r>
            <a:r>
              <a:rPr lang="ru-RU" altLang="ru-RU" sz="2000" dirty="0" smtClean="0">
                <a:latin typeface="+mn-lt"/>
                <a:cs typeface="+mn-cs"/>
              </a:rPr>
              <a:t>»)</a:t>
            </a:r>
            <a:endParaRPr lang="ru-RU" altLang="ru-RU" sz="2000" dirty="0">
              <a:latin typeface="+mn-lt"/>
              <a:cs typeface="+mn-cs"/>
            </a:endParaRPr>
          </a:p>
        </p:txBody>
      </p:sp>
      <p:sp>
        <p:nvSpPr>
          <p:cNvPr id="119814" name="Rectangle 9"/>
          <p:cNvSpPr>
            <a:spLocks noChangeArrowheads="1"/>
          </p:cNvSpPr>
          <p:nvPr/>
        </p:nvSpPr>
        <p:spPr bwMode="auto">
          <a:xfrm>
            <a:off x="3014007" y="5486400"/>
            <a:ext cx="4413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latin typeface="+mn-lt"/>
                <a:cs typeface="+mn-cs"/>
              </a:rPr>
              <a:t/>
            </a:r>
            <a:br>
              <a:rPr lang="ru-RU" altLang="ru-RU" sz="1800" dirty="0" smtClean="0">
                <a:latin typeface="+mn-lt"/>
                <a:cs typeface="+mn-cs"/>
              </a:rPr>
            </a:br>
            <a:endParaRPr lang="ru-RU" altLang="ru-RU" sz="1800" dirty="0">
              <a:latin typeface="+mn-lt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464163" y="375514"/>
            <a:ext cx="5622437" cy="122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+mj-lt"/>
                <a:ea typeface="+mj-ea"/>
                <a:cs typeface="+mj-cs"/>
              </a:rPr>
              <a:t>Новые направления работы</a:t>
            </a:r>
            <a:endParaRPr lang="ru-RU" altLang="ru-RU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 descr="1 CKFQLаа"/>
          <p:cNvPicPr>
            <a:picLocks noChangeAspect="1" noChangeArrowheads="1"/>
          </p:cNvPicPr>
          <p:nvPr/>
        </p:nvPicPr>
        <p:blipFill rotWithShape="1">
          <a:blip r:embed="rId3" cstate="print"/>
          <a:srcRect l="2770" r="2770"/>
          <a:stretch/>
        </p:blipFill>
        <p:spPr bwMode="auto">
          <a:xfrm>
            <a:off x="402163" y="1670304"/>
            <a:ext cx="2124000" cy="2124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26" name="Picture 2" descr="C:\Documents and Settings\User_2\Рабочий стол\Копылова\ФОРУМ 19 -22 июля\Презентациия История\Рентгенограмма признаков «травмированность» семя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4714" r="17675" b="20265"/>
          <a:stretch/>
        </p:blipFill>
        <p:spPr bwMode="auto">
          <a:xfrm>
            <a:off x="1828800" y="4194369"/>
            <a:ext cx="2124000" cy="2124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7" descr="images (19)"/>
          <p:cNvPicPr>
            <a:picLocks/>
          </p:cNvPicPr>
          <p:nvPr/>
        </p:nvPicPr>
        <p:blipFill rotWithShape="1">
          <a:blip r:embed="rId5" cstate="print"/>
          <a:srcRect l="11180" t="-1712" r="11180" b="1712"/>
          <a:stretch/>
        </p:blipFill>
        <p:spPr bwMode="auto">
          <a:xfrm>
            <a:off x="5374080" y="4465641"/>
            <a:ext cx="2124000" cy="2124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74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1219200" y="304800"/>
            <a:ext cx="68961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437388"/>
            <a:ext cx="5865299" cy="8889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Проекты (темы), в рамках которых выполняется работа по направлению зернобобовых культур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600200"/>
            <a:ext cx="8610600" cy="5029200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сельского хозяйства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800000"/>
                </a:solidFill>
              </a:rPr>
              <a:t>Тема</a:t>
            </a:r>
            <a:r>
              <a:rPr lang="ru-RU" dirty="0" smtClean="0">
                <a:solidFill>
                  <a:schemeClr val="tx1"/>
                </a:solidFill>
              </a:rPr>
              <a:t>: Создание высокоурожайных сортов зерновых и бобовых культур, устойчивых к биотическим и абиотическим факторам, в условиях южной лесостепи Западной Сибири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сельского хозяйства и продовольствия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мской области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>
                <a:solidFill>
                  <a:srgbClr val="800000"/>
                </a:solidFill>
              </a:rPr>
              <a:t>Тема: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Усовершенствование элементов технологии возделывания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фасоли на семена в условиях южной лесостепи Западной Сибири</a:t>
            </a:r>
          </a:p>
          <a:p>
            <a:pPr indent="804863">
              <a:lnSpc>
                <a:spcPct val="8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Гранты: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«УМНИК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dirty="0">
                <a:solidFill>
                  <a:schemeClr val="tx1"/>
                </a:solidFill>
              </a:rPr>
              <a:t>Фонд Содействия Развитию (молодежный научно-инновационный конкурс)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 err="1" smtClean="0">
                <a:solidFill>
                  <a:schemeClr val="tx1"/>
                </a:solidFill>
              </a:rPr>
              <a:t>Клинг</a:t>
            </a:r>
            <a:r>
              <a:rPr lang="ru-RU" dirty="0" smtClean="0">
                <a:solidFill>
                  <a:schemeClr val="tx1"/>
                </a:solidFill>
              </a:rPr>
              <a:t>  А.П., Маракаева Т.В., </a:t>
            </a:r>
            <a:r>
              <a:rPr lang="ru-RU" dirty="0" err="1" smtClean="0">
                <a:solidFill>
                  <a:schemeClr val="tx1"/>
                </a:solidFill>
              </a:rPr>
              <a:t>Коробейникова</a:t>
            </a:r>
            <a:r>
              <a:rPr lang="ru-RU" dirty="0" smtClean="0">
                <a:solidFill>
                  <a:schemeClr val="tx1"/>
                </a:solidFill>
              </a:rPr>
              <a:t> М.М.)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800000"/>
                </a:solidFill>
              </a:rPr>
              <a:t>Тема</a:t>
            </a:r>
            <a:r>
              <a:rPr lang="ru-RU" b="1" dirty="0">
                <a:solidFill>
                  <a:srgbClr val="800000"/>
                </a:solidFill>
              </a:rPr>
              <a:t>: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Получение сортов фасоли овощной высоких технологических качеств для условий южной лесостепи Западной Сибири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800000"/>
                </a:solidFill>
              </a:rPr>
              <a:t>Тема</a:t>
            </a:r>
            <a:r>
              <a:rPr lang="ru-RU" b="1" dirty="0">
                <a:solidFill>
                  <a:srgbClr val="800000"/>
                </a:solidFill>
              </a:rPr>
              <a:t>: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Повышение качества семян зернобобовых культур с помощью </a:t>
            </a:r>
            <a:r>
              <a:rPr lang="ru-RU" dirty="0" err="1">
                <a:solidFill>
                  <a:schemeClr val="tx1"/>
                </a:solidFill>
              </a:rPr>
              <a:t>микрофункциональной</a:t>
            </a: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dirty="0" err="1">
                <a:solidFill>
                  <a:schemeClr val="tx1"/>
                </a:solidFill>
              </a:rPr>
              <a:t>мягколучевой</a:t>
            </a:r>
            <a:r>
              <a:rPr lang="ru-RU" dirty="0">
                <a:solidFill>
                  <a:schemeClr val="tx1"/>
                </a:solidFill>
              </a:rPr>
              <a:t> рентгенографии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rgbClr val="800000"/>
                </a:solidFill>
              </a:rPr>
              <a:t>Тема:</a:t>
            </a:r>
            <a:r>
              <a:rPr lang="ru-RU" dirty="0">
                <a:solidFill>
                  <a:schemeClr val="tx1"/>
                </a:solidFill>
              </a:rPr>
              <a:t> Использование фасоли зерновой как функциональный процесс в питании населением Западно-Сибирского </a:t>
            </a:r>
            <a:r>
              <a:rPr lang="ru-RU" dirty="0" smtClean="0">
                <a:solidFill>
                  <a:schemeClr val="tx1"/>
                </a:solidFill>
              </a:rPr>
              <a:t>региона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Фонда Михаила Прохорова </a:t>
            </a:r>
            <a:r>
              <a:rPr lang="ru-RU" dirty="0">
                <a:solidFill>
                  <a:schemeClr val="tx1"/>
                </a:solidFill>
              </a:rPr>
              <a:t>(академическая мобильность;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Харьковский национальный аграрный университет имени В.В. Докучаева - Маракаева Т.В.; ФГБУН «ФИЦ питания и биотехнологии» (г</a:t>
            </a:r>
            <a:r>
              <a:rPr lang="ru-RU" dirty="0" smtClean="0">
                <a:solidFill>
                  <a:schemeClr val="tx1"/>
                </a:solidFill>
              </a:rPr>
              <a:t>. Москва</a:t>
            </a:r>
            <a:r>
              <a:rPr lang="ru-RU" dirty="0">
                <a:solidFill>
                  <a:schemeClr val="tx1"/>
                </a:solidFill>
              </a:rPr>
              <a:t>) –</a:t>
            </a:r>
            <a:r>
              <a:rPr lang="ru-RU" dirty="0" err="1">
                <a:solidFill>
                  <a:schemeClr val="tx1"/>
                </a:solidFill>
              </a:rPr>
              <a:t>Коробейникова</a:t>
            </a:r>
            <a:r>
              <a:rPr lang="ru-RU" dirty="0">
                <a:solidFill>
                  <a:schemeClr val="tx1"/>
                </a:solidFill>
              </a:rPr>
              <a:t> М.М.)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«Старт»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800000"/>
                </a:solidFill>
              </a:rPr>
              <a:t>Тема: </a:t>
            </a:r>
            <a:r>
              <a:rPr lang="ru-RU" dirty="0" smtClean="0">
                <a:solidFill>
                  <a:schemeClr val="tx1"/>
                </a:solidFill>
              </a:rPr>
              <a:t>Разработка </a:t>
            </a:r>
            <a:r>
              <a:rPr lang="ru-RU" dirty="0">
                <a:solidFill>
                  <a:schemeClr val="tx1"/>
                </a:solidFill>
              </a:rPr>
              <a:t>технологии возделывания фасоли на семена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1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1219200" y="304800"/>
            <a:ext cx="68961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330255"/>
            <a:ext cx="6589199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Наши партнеры: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6739" y="1143000"/>
            <a:ext cx="7422382" cy="4800600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ВИР (г. Санкт-Петербург);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ВНИИССОК </a:t>
            </a:r>
            <a:r>
              <a:rPr lang="ru-RU" sz="2400" dirty="0">
                <a:solidFill>
                  <a:schemeClr val="tx1"/>
                </a:solidFill>
              </a:rPr>
              <a:t>(г. Москва),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СПбГЭТУ</a:t>
            </a:r>
            <a:r>
              <a:rPr lang="ru-RU" sz="2400" dirty="0">
                <a:solidFill>
                  <a:schemeClr val="tx1"/>
                </a:solidFill>
              </a:rPr>
              <a:t> «ЛЭТИ» (г. Санкт-Петербург);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ВНИИЗБК (г. Орел); 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ФГБНУ «</a:t>
            </a:r>
            <a:r>
              <a:rPr lang="ru-RU" sz="2400" dirty="0" err="1">
                <a:solidFill>
                  <a:schemeClr val="tx1"/>
                </a:solidFill>
              </a:rPr>
              <a:t>СибНИИСХ</a:t>
            </a:r>
            <a:r>
              <a:rPr lang="ru-RU" sz="2400" dirty="0" smtClean="0">
                <a:solidFill>
                  <a:schemeClr val="tx1"/>
                </a:solidFill>
              </a:rPr>
              <a:t>»;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З</a:t>
            </a:r>
            <a:r>
              <a:rPr lang="ru-RU" sz="2400" dirty="0" smtClean="0">
                <a:solidFill>
                  <a:schemeClr val="tx1"/>
                </a:solidFill>
              </a:rPr>
              <a:t>арубежные </a:t>
            </a:r>
            <a:r>
              <a:rPr lang="ru-RU" sz="2400" dirty="0">
                <a:solidFill>
                  <a:schemeClr val="tx1"/>
                </a:solidFill>
              </a:rPr>
              <a:t>институты и фирмы (Беларусь, Казахстан, Кыргызстан, Польша, Германия, </a:t>
            </a:r>
            <a:r>
              <a:rPr lang="ru-RU" sz="2400" dirty="0" smtClean="0">
                <a:solidFill>
                  <a:schemeClr val="tx1"/>
                </a:solidFill>
              </a:rPr>
              <a:t>Хорватия);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ЗАО </a:t>
            </a:r>
            <a:r>
              <a:rPr lang="ru-RU" sz="2400" dirty="0">
                <a:solidFill>
                  <a:schemeClr val="tx1"/>
                </a:solidFill>
              </a:rPr>
              <a:t>«БАЙЕР</a:t>
            </a:r>
            <a:r>
              <a:rPr lang="ru-RU" sz="2400" dirty="0" smtClean="0">
                <a:solidFill>
                  <a:schemeClr val="tx1"/>
                </a:solidFill>
              </a:rPr>
              <a:t>»;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ФГУП «ОМСКИЙ ЭКСПЕРИМЕТАЛЬНЫЙ ЗАВОД</a:t>
            </a:r>
            <a:r>
              <a:rPr lang="ru-RU" sz="24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ООО «ТПК».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social-default-fb"/>
          <p:cNvPicPr>
            <a:picLocks noChangeAspect="1" noChangeArrowheads="1"/>
          </p:cNvPicPr>
          <p:nvPr/>
        </p:nvPicPr>
        <p:blipFill>
          <a:blip r:embed="rId3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19827" r="35838" b="20689"/>
          <a:stretch>
            <a:fillRect/>
          </a:stretch>
        </p:blipFill>
        <p:spPr bwMode="auto">
          <a:xfrm>
            <a:off x="5884164" y="5642028"/>
            <a:ext cx="990600" cy="9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5fc1bc0-090f-4917-948c-a21eba31bd9d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78" y="5943600"/>
            <a:ext cx="1587643" cy="65544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79032"/>
            <a:ext cx="1271016" cy="80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www.pniiss.ru/img/%D0%B7%D0%B1%D0%BA%20%D0%BB%D0%BE%D0%B3%D0%BE%D1%82%D0%B8%D0%BF%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32" y="5577969"/>
            <a:ext cx="1021080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0525" r="77017" b="78808"/>
          <a:stretch/>
        </p:blipFill>
        <p:spPr bwMode="auto">
          <a:xfrm>
            <a:off x="1530096" y="5684649"/>
            <a:ext cx="117157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Всероссийский институт растениеводств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" y="567857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012202" cy="1110952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000" b="1" dirty="0" smtClean="0"/>
              <a:t>Научный коллектив направления селекции и семеноводства зернобобовых культур  Омского ГАУ</a:t>
            </a:r>
            <a:br>
              <a:rPr lang="ru-RU" sz="2000" b="1" dirty="0" smtClean="0"/>
            </a:br>
            <a:endParaRPr lang="ru-RU" sz="1600" dirty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images-foto-kafedry-sel-pps-sel02-150x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630" y="1340849"/>
            <a:ext cx="105278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images-foto-kafedry-sel-pps-sel04-150x2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29" y="3052103"/>
            <a:ext cx="1072398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images-foto-kafedry-sel-marakaeva-149x2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630" y="4876800"/>
            <a:ext cx="1040352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AHD_01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5575" y="1303522"/>
            <a:ext cx="1040914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IMG_9370"/>
          <p:cNvPicPr>
            <a:picLocks noChangeAspect="1" noChangeArrowheads="1"/>
          </p:cNvPicPr>
          <p:nvPr/>
        </p:nvPicPr>
        <p:blipFill>
          <a:blip r:embed="rId6" cstate="print"/>
          <a:srcRect l="9848" r="10606"/>
          <a:stretch>
            <a:fillRect/>
          </a:stretch>
        </p:blipFill>
        <p:spPr bwMode="auto">
          <a:xfrm>
            <a:off x="3035575" y="4876800"/>
            <a:ext cx="1320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Рисунок 1" descr="https://pp.vk.me/c625230/v625230159/20a0f/vlRfnRWEhDg.jpg"/>
          <p:cNvPicPr>
            <a:picLocks noChangeAspect="1" noChangeArrowheads="1"/>
          </p:cNvPicPr>
          <p:nvPr/>
        </p:nvPicPr>
        <p:blipFill>
          <a:blip r:embed="rId7" cstate="print"/>
          <a:srcRect l="65974" t="12582" r="7532" b="58252"/>
          <a:stretch>
            <a:fillRect/>
          </a:stretch>
        </p:blipFill>
        <p:spPr bwMode="auto">
          <a:xfrm>
            <a:off x="5886501" y="1321647"/>
            <a:ext cx="1156194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123\Desktop\IMG_7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5575" y="3144910"/>
            <a:ext cx="1335173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03648" y="1628800"/>
            <a:ext cx="1577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Казыдуб Н. Г.</a:t>
            </a:r>
            <a:br>
              <a:rPr lang="ru-RU" sz="16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 smtClean="0">
                <a:latin typeface="+mn-lt"/>
                <a:cs typeface="Times New Roman" pitchFamily="18" charset="0"/>
              </a:rPr>
              <a:t>руководитель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3510161"/>
            <a:ext cx="1800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Кузьмина С.П. </a:t>
            </a:r>
            <a:r>
              <a:rPr lang="ru-RU" sz="1600" dirty="0" smtClean="0">
                <a:latin typeface="+mn-lt"/>
                <a:cs typeface="Times New Roman" pitchFamily="18" charset="0"/>
              </a:rPr>
              <a:t/>
            </a:r>
            <a:br>
              <a:rPr lang="ru-RU" sz="1600" dirty="0" smtClean="0">
                <a:latin typeface="+mn-lt"/>
                <a:cs typeface="Times New Roman" pitchFamily="18" charset="0"/>
              </a:rPr>
            </a:br>
            <a:r>
              <a:rPr lang="ru-RU" sz="1600" dirty="0" smtClean="0">
                <a:latin typeface="+mn-lt"/>
                <a:cs typeface="Times New Roman" pitchFamily="18" charset="0"/>
              </a:rPr>
              <a:t>Нут, горох, люпин</a:t>
            </a:r>
            <a:endParaRPr 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1933" y="5365036"/>
            <a:ext cx="1852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Маракаева Т.В.</a:t>
            </a:r>
            <a:b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</a:br>
            <a:r>
              <a:rPr lang="ru-RU" sz="1600" dirty="0">
                <a:latin typeface="+mn-lt"/>
                <a:cs typeface="Times New Roman" pitchFamily="18" charset="0"/>
              </a:rPr>
              <a:t>фасоль овощная, чечевица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91316" y="1367189"/>
            <a:ext cx="17392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Копылова М.А.</a:t>
            </a:r>
            <a:br>
              <a:rPr lang="ru-RU" sz="1600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</a:br>
            <a:r>
              <a:rPr lang="ru-RU" sz="1600" dirty="0" smtClean="0">
                <a:latin typeface="+mn-lt"/>
                <a:cs typeface="Times New Roman" pitchFamily="18" charset="0"/>
              </a:rPr>
              <a:t>фасоль овощная, зеленый конвейер</a:t>
            </a:r>
            <a:endParaRPr 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70748" y="5241926"/>
            <a:ext cx="1648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Шитиков Н.А.</a:t>
            </a:r>
          </a:p>
          <a:p>
            <a:pPr algn="ctr"/>
            <a:r>
              <a:rPr lang="ru-RU" sz="1600" dirty="0">
                <a:latin typeface="+mn-lt"/>
                <a:cs typeface="Times New Roman" pitchFamily="18" charset="0"/>
              </a:rPr>
              <a:t>фасоль зерновая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79887" y="1674965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800000"/>
                </a:solidFill>
                <a:latin typeface="+mn-lt"/>
                <a:cs typeface="Times New Roman" pitchFamily="18" charset="0"/>
              </a:rPr>
              <a:t>Коробейникова</a:t>
            </a:r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 М.М.</a:t>
            </a:r>
          </a:p>
          <a:p>
            <a:pPr algn="ctr"/>
            <a:r>
              <a:rPr lang="ru-RU" sz="1600" dirty="0">
                <a:latin typeface="+mn-lt"/>
                <a:cs typeface="Times New Roman" pitchFamily="18" charset="0"/>
              </a:rPr>
              <a:t>Фасоль зерновая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39563" y="3551714"/>
            <a:ext cx="159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Бурлаков А.А.</a:t>
            </a:r>
          </a:p>
          <a:p>
            <a:pPr algn="ctr"/>
            <a:r>
              <a:rPr lang="ru-RU" sz="1600" dirty="0">
                <a:latin typeface="+mn-lt"/>
                <a:cs typeface="Times New Roman" pitchFamily="18" charset="0"/>
              </a:rPr>
              <a:t>нут</a:t>
            </a:r>
          </a:p>
        </p:txBody>
      </p:sp>
      <p:pic>
        <p:nvPicPr>
          <p:cNvPr id="2057" name="Picture 9" descr="6DQaM9w6Uy8"/>
          <p:cNvPicPr>
            <a:picLocks noChangeAspect="1" noChangeArrowheads="1"/>
          </p:cNvPicPr>
          <p:nvPr/>
        </p:nvPicPr>
        <p:blipFill>
          <a:blip r:embed="rId9" cstate="print"/>
          <a:srcRect l="5725" t="14404" r="6000" b="17218"/>
          <a:stretch>
            <a:fillRect/>
          </a:stretch>
        </p:blipFill>
        <p:spPr bwMode="auto">
          <a:xfrm>
            <a:off x="5844830" y="3144910"/>
            <a:ext cx="1289139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175640" y="3844103"/>
            <a:ext cx="1877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Демьяненко К.А.</a:t>
            </a:r>
          </a:p>
          <a:p>
            <a:pPr algn="ctr"/>
            <a:r>
              <a:rPr lang="ru-RU" sz="1600" dirty="0">
                <a:latin typeface="+mn-lt"/>
                <a:cs typeface="Times New Roman" pitchFamily="18" charset="0"/>
              </a:rPr>
              <a:t>нут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 descr="C:\Documents and Settings\User\Рабочий стол\IMG_20160718_121124.jpg"/>
          <p:cNvPicPr/>
          <p:nvPr/>
        </p:nvPicPr>
        <p:blipFill>
          <a:blip r:embed="rId11" cstate="print"/>
          <a:srcRect l="17325" t="9721" r="12892" b="36092"/>
          <a:stretch>
            <a:fillRect/>
          </a:stretch>
        </p:blipFill>
        <p:spPr bwMode="auto">
          <a:xfrm>
            <a:off x="5886501" y="4865424"/>
            <a:ext cx="1170433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285891" y="5488148"/>
            <a:ext cx="1739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Безуглова Е.В.</a:t>
            </a:r>
            <a:r>
              <a:rPr lang="ru-RU" sz="1600" dirty="0">
                <a:latin typeface="+mn-lt"/>
                <a:cs typeface="Times New Roman" pitchFamily="18" charset="0"/>
              </a:rPr>
              <a:t/>
            </a:r>
            <a:br>
              <a:rPr lang="ru-RU" sz="1600" dirty="0">
                <a:latin typeface="+mn-lt"/>
                <a:cs typeface="Times New Roman" pitchFamily="18" charset="0"/>
              </a:rPr>
            </a:br>
            <a:r>
              <a:rPr lang="ru-RU" sz="1600" dirty="0">
                <a:latin typeface="+mn-lt"/>
                <a:cs typeface="Times New Roman" pitchFamily="18" charset="0"/>
              </a:rPr>
              <a:t>бобы овощные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58459" y="6511430"/>
            <a:ext cx="3594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800000"/>
                </a:solidFill>
              </a:rPr>
              <a:t>А также магистранты и аспиранты</a:t>
            </a:r>
            <a:endParaRPr lang="ru-RU" sz="1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1219200" y="304800"/>
            <a:ext cx="68961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0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6589199" cy="1280890"/>
          </a:xfrm>
        </p:spPr>
        <p:txBody>
          <a:bodyPr>
            <a:normAutofit/>
          </a:bodyPr>
          <a:lstStyle/>
          <a:p>
            <a:r>
              <a:rPr lang="ru-RU" b="1" dirty="0" smtClean="0"/>
              <a:t>Перспективы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315" y="1524000"/>
            <a:ext cx="6858685" cy="4648200"/>
          </a:xfrm>
        </p:spPr>
        <p:txBody>
          <a:bodyPr>
            <a:noAutofit/>
          </a:bodyPr>
          <a:lstStyle/>
          <a:p>
            <a:pPr indent="354013"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</a:rPr>
              <a:t>Несмотря на то, что мировое производство зернобобовых за последние 10 лет </a:t>
            </a:r>
            <a:r>
              <a:rPr lang="ru-RU" sz="2000" dirty="0">
                <a:solidFill>
                  <a:srgbClr val="FF0000"/>
                </a:solidFill>
              </a:rPr>
              <a:t>возросло более </a:t>
            </a:r>
            <a:r>
              <a:rPr lang="ru-RU" sz="2000" dirty="0">
                <a:solidFill>
                  <a:schemeClr val="tx1"/>
                </a:solidFill>
              </a:rPr>
              <a:t>чем на </a:t>
            </a:r>
            <a:r>
              <a:rPr lang="ru-RU" sz="2000" dirty="0">
                <a:solidFill>
                  <a:srgbClr val="FF0000"/>
                </a:solidFill>
              </a:rPr>
              <a:t>20 </a:t>
            </a:r>
            <a:r>
              <a:rPr lang="ru-RU" sz="2000" dirty="0" smtClean="0">
                <a:solidFill>
                  <a:srgbClr val="FF0000"/>
                </a:solidFill>
              </a:rPr>
              <a:t>%, </a:t>
            </a:r>
            <a:r>
              <a:rPr lang="ru-RU" sz="2000" dirty="0">
                <a:solidFill>
                  <a:schemeClr val="tx1"/>
                </a:solidFill>
              </a:rPr>
              <a:t>их потребление в тот же </a:t>
            </a:r>
            <a:r>
              <a:rPr lang="ru-RU" sz="2000" dirty="0">
                <a:solidFill>
                  <a:srgbClr val="FF0000"/>
                </a:solidFill>
              </a:rPr>
              <a:t>период медленно, но неуклонно снижалось </a:t>
            </a:r>
            <a:r>
              <a:rPr lang="ru-RU" sz="2000" dirty="0">
                <a:solidFill>
                  <a:schemeClr val="tx1"/>
                </a:solidFill>
              </a:rPr>
              <a:t>как в развитых, так и в развивающихся странах. Это может быть частично обусловлено </a:t>
            </a:r>
            <a:r>
              <a:rPr lang="ru-RU" sz="2000" b="1" dirty="0">
                <a:solidFill>
                  <a:schemeClr val="tx1"/>
                </a:solidFill>
              </a:rPr>
              <a:t>неспособностью производства </a:t>
            </a:r>
            <a:r>
              <a:rPr lang="ru-RU" sz="2000" dirty="0">
                <a:solidFill>
                  <a:schemeClr val="tx1"/>
                </a:solidFill>
              </a:rPr>
              <a:t>зернобобовых </a:t>
            </a:r>
            <a:r>
              <a:rPr lang="ru-RU" sz="2000" i="1" dirty="0">
                <a:solidFill>
                  <a:schemeClr val="tx1"/>
                </a:solidFill>
              </a:rPr>
              <a:t>поспеть за ростом населения</a:t>
            </a:r>
            <a:r>
              <a:rPr lang="ru-RU" sz="2000" dirty="0">
                <a:solidFill>
                  <a:schemeClr val="tx1"/>
                </a:solidFill>
              </a:rPr>
              <a:t>, а также изменением характера рациона во многих странах мира. </a:t>
            </a:r>
            <a:endParaRPr lang="ru-RU" sz="2000" dirty="0" smtClean="0">
              <a:solidFill>
                <a:schemeClr val="tx1"/>
              </a:solidFill>
            </a:endParaRPr>
          </a:p>
          <a:p>
            <a:pPr indent="354013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Главная цель Международного года  зернобобовых культур - повышение </a:t>
            </a:r>
            <a:r>
              <a:rPr lang="ru-RU" sz="2000" b="1" dirty="0">
                <a:solidFill>
                  <a:schemeClr val="tx1"/>
                </a:solidFill>
              </a:rPr>
              <a:t>информированности людей о пользе зернобобовых, содействие проведению научных исследований</a:t>
            </a:r>
            <a:r>
              <a:rPr lang="ru-RU" sz="2000" dirty="0">
                <a:solidFill>
                  <a:schemeClr val="tx1"/>
                </a:solidFill>
              </a:rPr>
              <a:t>, решение проблем в области торговли зернобобовыми и </a:t>
            </a:r>
            <a:r>
              <a:rPr lang="ru-RU" sz="2000" b="1" dirty="0">
                <a:solidFill>
                  <a:schemeClr val="tx1"/>
                </a:solidFill>
              </a:rPr>
              <a:t>пропаганда </a:t>
            </a:r>
            <a:r>
              <a:rPr lang="ru-RU" sz="2000" dirty="0">
                <a:solidFill>
                  <a:schemeClr val="tx1"/>
                </a:solidFill>
              </a:rPr>
              <a:t>более широкого использования этих культур в севооборотах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13"/>
          <p:cNvSpPr txBox="1">
            <a:spLocks noChangeArrowheads="1"/>
          </p:cNvSpPr>
          <p:nvPr/>
        </p:nvSpPr>
        <p:spPr bwMode="auto">
          <a:xfrm>
            <a:off x="1981660" y="1421614"/>
            <a:ext cx="70099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  <a:cs typeface="+mn-cs"/>
              </a:rPr>
              <a:t>Сорта фасоли </a:t>
            </a:r>
            <a:r>
              <a:rPr lang="ru-RU" altLang="ru-RU" sz="1600" dirty="0" smtClean="0">
                <a:latin typeface="+mn-lt"/>
                <a:cs typeface="+mn-cs"/>
              </a:rPr>
              <a:t> зерновой:  </a:t>
            </a:r>
            <a:r>
              <a:rPr lang="ru-RU" altLang="ru-RU" sz="1600" dirty="0">
                <a:latin typeface="+mn-lt"/>
                <a:cs typeface="+mn-cs"/>
              </a:rPr>
              <a:t>Л</a:t>
            </a:r>
            <a:r>
              <a:rPr lang="ru-RU" altLang="ru-RU" sz="1600" dirty="0" smtClean="0">
                <a:latin typeface="+mn-lt"/>
                <a:cs typeface="+mn-cs"/>
              </a:rPr>
              <a:t>укерья, Оливковая, Омская Юбилейная селекции </a:t>
            </a:r>
            <a:r>
              <a:rPr lang="ru-RU" altLang="ru-RU" sz="1600" dirty="0">
                <a:latin typeface="+mn-lt"/>
                <a:cs typeface="+mn-cs"/>
              </a:rPr>
              <a:t>Омского </a:t>
            </a:r>
            <a:r>
              <a:rPr lang="ru-RU" altLang="ru-RU" sz="1600" dirty="0" smtClean="0">
                <a:latin typeface="+mn-lt"/>
                <a:cs typeface="+mn-cs"/>
              </a:rPr>
              <a:t>ГАУ</a:t>
            </a:r>
            <a:r>
              <a:rPr lang="ru-RU" altLang="ru-RU" sz="1600" dirty="0">
                <a:latin typeface="+mn-lt"/>
                <a:cs typeface="+mn-cs"/>
              </a:rPr>
              <a:t> </a:t>
            </a:r>
            <a:r>
              <a:rPr lang="ru-RU" altLang="ru-RU" sz="1600" dirty="0" smtClean="0">
                <a:latin typeface="+mn-lt"/>
                <a:cs typeface="+mn-cs"/>
              </a:rPr>
              <a:t>-</a:t>
            </a:r>
            <a:endParaRPr lang="ru-RU" altLang="ru-RU" sz="1600" dirty="0">
              <a:latin typeface="+mn-lt"/>
              <a:cs typeface="+mn-c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  <a:cs typeface="+mn-cs"/>
              </a:rPr>
              <a:t>Лауреаты Всероссийского конкурса программы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  <a:cs typeface="+mn-cs"/>
              </a:rPr>
              <a:t>«100 лучших товаров России» и номинации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+mn-lt"/>
                <a:cs typeface="+mn-cs"/>
              </a:rPr>
              <a:t>«Новинка года» в </a:t>
            </a:r>
            <a:r>
              <a:rPr lang="ru-RU" altLang="ru-RU" sz="1600" dirty="0" smtClean="0">
                <a:latin typeface="+mn-lt"/>
                <a:cs typeface="+mn-cs"/>
              </a:rPr>
              <a:t> 2013, 2014 и 2015 гг.</a:t>
            </a:r>
            <a:endParaRPr lang="ru-RU" altLang="ru-RU" sz="1600" dirty="0">
              <a:latin typeface="+mn-lt"/>
              <a:cs typeface="+mn-cs"/>
            </a:endParaRPr>
          </a:p>
        </p:txBody>
      </p:sp>
      <p:pic>
        <p:nvPicPr>
          <p:cNvPr id="94212" name="Picture 15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12" y="1495402"/>
            <a:ext cx="1017247" cy="101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4" descr="IMG_047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672337" y="5069652"/>
            <a:ext cx="1252309" cy="170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9814" name="Rectangle 9"/>
          <p:cNvSpPr>
            <a:spLocks noChangeArrowheads="1"/>
          </p:cNvSpPr>
          <p:nvPr/>
        </p:nvSpPr>
        <p:spPr bwMode="auto">
          <a:xfrm>
            <a:off x="3014007" y="5486400"/>
            <a:ext cx="44136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dirty="0" smtClean="0">
                <a:latin typeface="+mn-lt"/>
                <a:cs typeface="+mn-cs"/>
              </a:rPr>
              <a:t>Сорт фасоли зерновой Лукерья –  </a:t>
            </a:r>
            <a:br>
              <a:rPr lang="ru-RU" altLang="ru-RU" sz="1800" dirty="0" smtClean="0">
                <a:latin typeface="+mn-lt"/>
                <a:cs typeface="+mn-cs"/>
              </a:rPr>
            </a:br>
            <a:r>
              <a:rPr lang="ru-RU" altLang="ru-RU" sz="1800" dirty="0" smtClean="0">
                <a:latin typeface="+mn-lt"/>
                <a:cs typeface="+mn-cs"/>
              </a:rPr>
              <a:t>победитель </a:t>
            </a:r>
            <a:r>
              <a:rPr lang="ru-RU" altLang="ru-RU" sz="1800" dirty="0">
                <a:latin typeface="+mn-lt"/>
                <a:cs typeface="+mn-cs"/>
              </a:rPr>
              <a:t>выставки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dirty="0">
                <a:latin typeface="+mn-lt"/>
                <a:cs typeface="+mn-cs"/>
              </a:rPr>
              <a:t>«Инновации года -2011» </a:t>
            </a:r>
            <a:r>
              <a:rPr lang="ru-RU" altLang="ru-RU" sz="1800" dirty="0" smtClean="0">
                <a:latin typeface="+mn-lt"/>
                <a:cs typeface="+mn-cs"/>
              </a:rPr>
              <a:t>(г</a:t>
            </a:r>
            <a:r>
              <a:rPr lang="ru-RU" altLang="ru-RU" sz="1800" dirty="0">
                <a:latin typeface="+mn-lt"/>
                <a:cs typeface="+mn-cs"/>
              </a:rPr>
              <a:t>. </a:t>
            </a:r>
            <a:r>
              <a:rPr lang="ru-RU" altLang="ru-RU" sz="1800" dirty="0" smtClean="0">
                <a:latin typeface="+mn-lt"/>
                <a:cs typeface="+mn-cs"/>
              </a:rPr>
              <a:t>Омск)</a:t>
            </a:r>
            <a:endParaRPr lang="ru-RU" altLang="ru-RU" sz="1800" dirty="0">
              <a:latin typeface="+mn-lt"/>
              <a:cs typeface="+mn-cs"/>
            </a:endParaRPr>
          </a:p>
        </p:txBody>
      </p:sp>
      <p:pic>
        <p:nvPicPr>
          <p:cNvPr id="94218" name="Picture 10" descr="F:\21.07.15\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85605" y="2891652"/>
            <a:ext cx="152646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4219" name="Picture 11" descr="F:\21.07.15\1 001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1515450" y="2891652"/>
            <a:ext cx="150177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4220" name="Picture 12" descr="F:\21.07.15\1 002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2596711" y="2891652"/>
            <a:ext cx="1532279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4221" name="Picture 13" descr="F:\21.07.15\1 005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3708887" y="2873652"/>
            <a:ext cx="153046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4222" name="Picture 14" descr="F:\21.07.15\1 003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4878802" y="2873652"/>
            <a:ext cx="1486830" cy="219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4223" name="Picture 15" descr="F:\21.07.15\1 004.jpg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/>
          <a:stretch>
            <a:fillRect/>
          </a:stretch>
        </p:blipFill>
        <p:spPr bwMode="auto">
          <a:xfrm>
            <a:off x="6085977" y="2855651"/>
            <a:ext cx="1551576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464163" y="375514"/>
            <a:ext cx="5334001" cy="10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+mj-lt"/>
                <a:ea typeface="+mj-ea"/>
                <a:cs typeface="+mj-cs"/>
              </a:rPr>
              <a:t>Награды за качество продукции</a:t>
            </a:r>
            <a:endParaRPr lang="ru-RU" altLang="ru-RU" sz="28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06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Мои документы\по учебе\фото фасоли\к конфер муриной\рокд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524150"/>
            <a:ext cx="1500166" cy="1368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документы\Мои документы\по учебе\фото фасоли\к конфер муриной\рыж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4024" y="5341139"/>
            <a:ext cx="1357322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документы\Мои документы\по учебе\фото фасоли\к конфер муриной\мах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16" y="5309388"/>
            <a:ext cx="1335087" cy="1214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910" name="TextBox 5"/>
          <p:cNvSpPr txBox="1">
            <a:spLocks noChangeArrowheads="1"/>
          </p:cNvSpPr>
          <p:nvPr/>
        </p:nvSpPr>
        <p:spPr bwMode="auto">
          <a:xfrm>
            <a:off x="1972557" y="571861"/>
            <a:ext cx="5177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  <p:pic>
        <p:nvPicPr>
          <p:cNvPr id="123913" name="Picture 7" descr="fasol_m"/>
          <p:cNvPicPr>
            <a:picLocks noChangeAspect="1" noChangeArrowheads="1"/>
          </p:cNvPicPr>
          <p:nvPr/>
        </p:nvPicPr>
        <p:blipFill>
          <a:blip r:embed="rId6" cstate="print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5845">
            <a:off x="679053" y="4089736"/>
            <a:ext cx="1448568" cy="241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1151" y="1981200"/>
            <a:ext cx="5522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r>
              <a:rPr lang="ru-RU" dirty="0">
                <a:latin typeface="+mn-lt"/>
              </a:rPr>
              <a:t>Зернобобовые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 </a:t>
            </a:r>
            <a:r>
              <a:rPr lang="ru-RU" dirty="0">
                <a:latin typeface="+mn-lt"/>
              </a:rPr>
              <a:t>для вашего здоровья, их выращивание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выгодно для фермеров </a:t>
            </a:r>
            <a:r>
              <a:rPr lang="ru-RU" dirty="0">
                <a:latin typeface="+mn-lt"/>
              </a:rPr>
              <a:t>и оказывает благоприятное воздействие на окружающую среду. </a:t>
            </a:r>
            <a:endParaRPr lang="ru-RU" dirty="0" smtClean="0">
              <a:latin typeface="+mn-lt"/>
            </a:endParaRPr>
          </a:p>
          <a:p>
            <a:pPr indent="354013"/>
            <a:r>
              <a:rPr lang="ru-RU" dirty="0" smtClean="0">
                <a:latin typeface="+mn-lt"/>
              </a:rPr>
              <a:t>И </a:t>
            </a:r>
            <a:r>
              <a:rPr lang="ru-RU" dirty="0">
                <a:latin typeface="+mn-lt"/>
              </a:rPr>
              <a:t>если фасоль, горох и чечевица растут на земле веками, то совершенно очевидно, что они будут играть основополагающую роль в создании нашего устойчивого будущего.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F:\пекарня\фасоль булочки\IMG_21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1069" y="4346349"/>
            <a:ext cx="2880320" cy="251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4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524000"/>
            <a:ext cx="7924800" cy="4983832"/>
          </a:xfrm>
        </p:spPr>
        <p:txBody>
          <a:bodyPr>
            <a:normAutofit/>
          </a:bodyPr>
          <a:lstStyle/>
          <a:p>
            <a:pPr indent="450850"/>
            <a:r>
              <a:rPr lang="ru-RU" sz="2200" dirty="0" smtClean="0">
                <a:solidFill>
                  <a:schemeClr val="tx1"/>
                </a:solidFill>
              </a:rPr>
              <a:t>Обогащение хлебобулочных изделий из пшеничной муки высшего сорта необходимо по причине ее достаточно бедного химического состава.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Для одновременного расширения ассортимента и создание новых функциональных продуктов обоснованным направлением является дополнительное  внесение в традиционные рецептуры хлебобулочных изделий  </a:t>
            </a:r>
            <a:r>
              <a:rPr lang="ru-RU" sz="2200" b="1" dirty="0" smtClean="0">
                <a:solidFill>
                  <a:schemeClr val="tx1"/>
                </a:solidFill>
              </a:rPr>
              <a:t>продуктов переработки зернобобовых культур</a:t>
            </a:r>
            <a:r>
              <a:rPr lang="ru-RU" sz="2200" dirty="0" smtClean="0">
                <a:solidFill>
                  <a:schemeClr val="tx1"/>
                </a:solidFill>
              </a:rPr>
              <a:t> . </a:t>
            </a:r>
          </a:p>
          <a:p>
            <a:pPr indent="450850"/>
            <a:r>
              <a:rPr lang="ru-RU" sz="2200" dirty="0" smtClean="0">
                <a:solidFill>
                  <a:schemeClr val="tx1"/>
                </a:solidFill>
              </a:rPr>
              <a:t>Каждый вид муки из сортов фасоли  (селекции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Омского ГАУ) обладает определенными функциональными свойствами, а так же способностью оказывать различное влияние на органолептическое и физико-химические характеристики хлеба.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3464999" cy="823690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/>
              <a:t>Технология</a:t>
            </a:r>
            <a:endParaRPr lang="ru-RU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10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477000" cy="1447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Сравнительный анализ </a:t>
            </a:r>
            <a:r>
              <a:rPr lang="ru-RU" sz="2800" b="1" dirty="0"/>
              <a:t>хлебобулочных изделий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i="1" dirty="0" smtClean="0"/>
              <a:t>с </a:t>
            </a:r>
            <a:r>
              <a:rPr lang="ru-RU" sz="2800" b="1" i="1" dirty="0"/>
              <a:t>добавкой </a:t>
            </a:r>
            <a:r>
              <a:rPr lang="ru-RU" sz="2800" b="1" i="1" dirty="0" smtClean="0"/>
              <a:t>фасолевой муки</a:t>
            </a:r>
            <a:r>
              <a:rPr lang="ru-RU" sz="2800" b="1" dirty="0" smtClean="0"/>
              <a:t>) 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786313"/>
              </p:ext>
            </p:extLst>
          </p:nvPr>
        </p:nvGraphicFramePr>
        <p:xfrm>
          <a:off x="762000" y="1676400"/>
          <a:ext cx="8153400" cy="496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98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4760399" cy="671290"/>
          </a:xfrm>
        </p:spPr>
        <p:txBody>
          <a:bodyPr/>
          <a:lstStyle/>
          <a:p>
            <a:r>
              <a:rPr lang="ru-RU" b="1" dirty="0" smtClean="0"/>
              <a:t>Вызовы </a:t>
            </a:r>
            <a:r>
              <a:rPr lang="en-US" b="1" dirty="0" smtClean="0"/>
              <a:t>XXI</a:t>
            </a:r>
            <a:r>
              <a:rPr lang="ru-RU" b="1" dirty="0" smtClean="0"/>
              <a:t> века</a:t>
            </a:r>
            <a:endParaRPr lang="en-US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38400" y="1322832"/>
            <a:ext cx="6553200" cy="356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продовольственной безопасности </a:t>
            </a:r>
            <a:r>
              <a:rPr lang="ru-RU" sz="1800" dirty="0"/>
              <a:t>цивилизации – это ежедневный прирост </a:t>
            </a:r>
            <a:r>
              <a:rPr lang="en-US" sz="1800" dirty="0"/>
              <a:t>&gt;</a:t>
            </a:r>
            <a:r>
              <a:rPr lang="ru-RU" sz="1800" dirty="0"/>
              <a:t> 0,2 млн. жителей позволит увеличиться  населению планеты с нынешних 7,3 млрд  до 9,7 млрд к 2050 г. и до 11,2 млрд к 2100 г. 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800" dirty="0"/>
              <a:t>Зернобобовые является стратегическим продуктом для всего мира обеспечивая </a:t>
            </a:r>
            <a:r>
              <a:rPr lang="ru-RU" sz="1800" dirty="0" smtClean="0"/>
              <a:t>21 % </a:t>
            </a:r>
            <a:r>
              <a:rPr lang="ru-RU" sz="1800" dirty="0"/>
              <a:t>всех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пищевых калорий</a:t>
            </a:r>
            <a:r>
              <a:rPr lang="ru-RU" sz="1800" dirty="0"/>
              <a:t>.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800" dirty="0"/>
              <a:t>Зернобобовые дают </a:t>
            </a:r>
            <a:r>
              <a:rPr lang="ru-RU" sz="1800" dirty="0" smtClean="0"/>
              <a:t>20 % </a:t>
            </a:r>
            <a:r>
              <a:rPr lang="ru-RU" sz="1800" dirty="0"/>
              <a:t>от потребления необходимого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белка</a:t>
            </a:r>
            <a:r>
              <a:rPr lang="ru-RU" sz="1800" dirty="0"/>
              <a:t> для 4,5 млрд. человек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Стратегической целью</a:t>
            </a:r>
            <a:r>
              <a:rPr lang="ru-RU" sz="1800" dirty="0"/>
              <a:t> продовольственной безопасности является обеспечение населения  страны безопасной продукцией </a:t>
            </a:r>
            <a:r>
              <a:rPr lang="ru-RU" sz="1800" dirty="0" smtClean="0"/>
              <a:t>растительного и животного происхождения.</a:t>
            </a: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endParaRPr lang="de-CH" sz="1800" dirty="0">
              <a:solidFill>
                <a:schemeClr val="accent3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3528" y="4869160"/>
            <a:ext cx="5575550" cy="71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defTabSz="957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e-CH" sz="2000" dirty="0">
              <a:solidFill>
                <a:schemeClr val="accent2"/>
              </a:solidFill>
            </a:endParaRPr>
          </a:p>
        </p:txBody>
      </p:sp>
      <p:pic>
        <p:nvPicPr>
          <p:cNvPr id="13" name="Picture 2" descr="\\CHWSFC01VFIL15\u144011$\Pictures\_soccerfield.jpg"/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840" y="1600200"/>
            <a:ext cx="1980000" cy="19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-4224" r="18772" b="-1"/>
          <a:stretch/>
        </p:blipFill>
        <p:spPr bwMode="auto">
          <a:xfrm>
            <a:off x="620592" y="4234720"/>
            <a:ext cx="1981200" cy="19812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6462360" y="4724400"/>
            <a:ext cx="1980000" cy="19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-622" r="15554" b="622"/>
          <a:stretch/>
        </p:blipFill>
        <p:spPr bwMode="auto">
          <a:xfrm>
            <a:off x="3429000" y="4724400"/>
            <a:ext cx="1980000" cy="19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8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L2706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1276" r="21869" b="1276"/>
          <a:stretch/>
        </p:blipFill>
        <p:spPr bwMode="auto">
          <a:xfrm>
            <a:off x="716280" y="1524000"/>
            <a:ext cx="1980000" cy="19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6" descr="Нива 7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16299"/>
          <a:stretch/>
        </p:blipFill>
        <p:spPr bwMode="auto">
          <a:xfrm>
            <a:off x="707136" y="4438067"/>
            <a:ext cx="1980000" cy="198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3016942" y="1240643"/>
            <a:ext cx="5638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>
                <a:latin typeface="+mn-lt"/>
              </a:rPr>
              <a:t>источник полноценного растительного белка, компонент «здорового питания»;</a:t>
            </a:r>
          </a:p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>
                <a:latin typeface="+mn-lt"/>
              </a:rPr>
              <a:t>составляющая часть современных систем экологического земледелия;</a:t>
            </a:r>
          </a:p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>
                <a:latin typeface="+mn-lt"/>
              </a:rPr>
              <a:t>значимость  для продовольственной, экономической и экологической безопасности  Западно - Сибирского региона</a:t>
            </a:r>
            <a:r>
              <a:rPr lang="ru-RU" altLang="ru-RU" sz="2000" dirty="0" smtClean="0">
                <a:latin typeface="+mn-lt"/>
              </a:rPr>
              <a:t>.</a:t>
            </a:r>
          </a:p>
          <a:p>
            <a:pPr marL="285750" indent="-285750" defTabSz="957263" eaLnBrk="1" hangingPunct="1">
              <a:buClr>
                <a:schemeClr val="tx2"/>
              </a:buClr>
              <a:buFont typeface="Wingdings" pitchFamily="2" charset="2"/>
              <a:buChar char="Ø"/>
            </a:pPr>
            <a:endParaRPr lang="ru-RU" altLang="ru-RU" sz="20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5201" y="624110"/>
            <a:ext cx="4760399" cy="6712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Актуальность</a:t>
            </a:r>
            <a:endParaRPr lang="en-US" b="1" dirty="0"/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3016942" y="4920235"/>
            <a:ext cx="5638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>
                <a:latin typeface="+mn-lt"/>
              </a:rPr>
              <a:t>Природный симбиотический потенциал </a:t>
            </a:r>
            <a:br>
              <a:rPr lang="ru-RU" altLang="ru-RU" sz="2000" dirty="0">
                <a:latin typeface="+mn-lt"/>
              </a:rPr>
            </a:br>
            <a:r>
              <a:rPr lang="ru-RU" altLang="ru-RU" sz="2000" dirty="0">
                <a:latin typeface="+mn-lt"/>
              </a:rPr>
              <a:t>(не используется в должной мере).</a:t>
            </a:r>
          </a:p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 smtClean="0">
                <a:latin typeface="+mn-lt"/>
              </a:rPr>
              <a:t>Продукт функционального питания</a:t>
            </a:r>
          </a:p>
          <a:p>
            <a:pPr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altLang="ru-RU" sz="2000" dirty="0" smtClean="0"/>
              <a:t>(продукт с длительным срокам хранения и многофункциональностью использования)</a:t>
            </a:r>
          </a:p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altLang="ru-RU" sz="2000" dirty="0" smtClean="0"/>
              <a:t>Союзник в борьбе с изменением климата</a:t>
            </a:r>
          </a:p>
          <a:p>
            <a:pPr marL="285750" indent="-285750" defTabSz="45720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</a:pPr>
            <a:endParaRPr lang="ru-RU" altLang="ru-RU" sz="20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45201" y="3874852"/>
            <a:ext cx="4760399" cy="6712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Перспектива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5000" y="2438400"/>
            <a:ext cx="6477000" cy="3733800"/>
          </a:xfrm>
        </p:spPr>
        <p:txBody>
          <a:bodyPr>
            <a:normAutofit/>
          </a:bodyPr>
          <a:lstStyle/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200" dirty="0" smtClean="0">
                <a:solidFill>
                  <a:schemeClr val="tx1"/>
                </a:solidFill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</a:rPr>
              <a:t>Низкая жирность </a:t>
            </a:r>
            <a:endParaRPr lang="ru-RU" altLang="ru-RU" sz="2400" dirty="0">
              <a:solidFill>
                <a:schemeClr val="tx1"/>
              </a:solidFill>
            </a:endParaRP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 Низкое содержание натрия</a:t>
            </a: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 Богатый источник белка</a:t>
            </a: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 Высокое содержание клетчатки</a:t>
            </a:r>
            <a:endParaRPr lang="ru-RU" altLang="ru-RU" sz="2400" dirty="0">
              <a:solidFill>
                <a:schemeClr val="tx1"/>
              </a:solidFill>
            </a:endParaRP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</a:rPr>
              <a:t>Высокое содержание </a:t>
            </a:r>
            <a:r>
              <a:rPr lang="ru-RU" altLang="ru-RU" sz="2400" dirty="0" err="1" smtClean="0">
                <a:solidFill>
                  <a:schemeClr val="tx1"/>
                </a:solidFill>
              </a:rPr>
              <a:t>фолатов</a:t>
            </a:r>
            <a:endParaRPr lang="ru-RU" altLang="ru-RU" sz="2400" dirty="0" smtClean="0">
              <a:solidFill>
                <a:schemeClr val="tx1"/>
              </a:solidFill>
            </a:endParaRP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Повышенный источник содержания калия</a:t>
            </a: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Низкий гликемический индекс</a:t>
            </a: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Отсутствие холестерина</a:t>
            </a:r>
          </a:p>
          <a:p>
            <a:pPr marL="285750" indent="-285750" fontAlgn="base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chemeClr val="tx1"/>
                </a:solidFill>
              </a:rPr>
              <a:t>Отсутствие </a:t>
            </a:r>
            <a:r>
              <a:rPr lang="ru-RU" altLang="ru-RU" sz="2400" dirty="0" err="1" smtClean="0">
                <a:solidFill>
                  <a:schemeClr val="tx1"/>
                </a:solidFill>
              </a:rPr>
              <a:t>глютена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781801" cy="1371600"/>
          </a:xfrm>
        </p:spPr>
        <p:txBody>
          <a:bodyPr>
            <a:noAutofit/>
          </a:bodyPr>
          <a:lstStyle/>
          <a:p>
            <a:pPr algn="ctr"/>
            <a:r>
              <a:rPr kumimoji="1" lang="ru-RU" altLang="ru-RU" sz="2800" b="1" dirty="0" smtClean="0"/>
              <a:t>Польза</a:t>
            </a:r>
            <a:r>
              <a:rPr lang="ru-RU" sz="2800" dirty="0" smtClean="0"/>
              <a:t> </a:t>
            </a:r>
            <a:r>
              <a:rPr kumimoji="1" lang="ru-RU" altLang="ru-RU" sz="2800" b="1" dirty="0" smtClean="0"/>
              <a:t>зернобобовых для здоровья.</a:t>
            </a:r>
            <a:br>
              <a:rPr kumimoji="1" lang="ru-RU" altLang="ru-RU" sz="2800" b="1" dirty="0" smtClean="0"/>
            </a:br>
            <a:r>
              <a:rPr kumimoji="1" lang="ru-RU" altLang="ru-RU" sz="2800" b="1" dirty="0" smtClean="0"/>
              <a:t>10 причин для включения зернобобовых в рацион питания:</a:t>
            </a:r>
            <a:endParaRPr kumimoji="1" lang="ru-RU" alt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54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9"/>
          <p:cNvSpPr txBox="1">
            <a:spLocks noChangeArrowheads="1"/>
          </p:cNvSpPr>
          <p:nvPr/>
        </p:nvSpPr>
        <p:spPr bwMode="auto">
          <a:xfrm>
            <a:off x="1371600" y="604411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Зернобобовые </a:t>
            </a:r>
            <a:r>
              <a:rPr lang="ru-RU" alt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– это культуры </a:t>
            </a:r>
            <a:r>
              <a:rPr lang="ru-RU" alt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многостороннего использования  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50952358"/>
              </p:ext>
            </p:extLst>
          </p:nvPr>
        </p:nvGraphicFramePr>
        <p:xfrm>
          <a:off x="457200" y="1447801"/>
          <a:ext cx="8153400" cy="473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454" name="Text Box 35"/>
          <p:cNvSpPr txBox="1">
            <a:spLocks noChangeArrowheads="1"/>
          </p:cNvSpPr>
          <p:nvPr/>
        </p:nvSpPr>
        <p:spPr bwMode="auto">
          <a:xfrm>
            <a:off x="6400800" y="3590544"/>
            <a:ext cx="2133600" cy="646986"/>
          </a:xfrm>
          <a:prstGeom prst="roundRect">
            <a:avLst/>
          </a:prstGeom>
          <a:ln>
            <a:solidFill>
              <a:schemeClr val="bg1"/>
            </a:solidFill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Консервная </a:t>
            </a:r>
            <a:r>
              <a:rPr lang="ru-RU" alt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промышленность</a:t>
            </a:r>
            <a:endParaRPr lang="ru-RU" altLang="ru-RU" sz="16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4456" name="Text Box 36"/>
          <p:cNvSpPr txBox="1">
            <a:spLocks noChangeArrowheads="1"/>
          </p:cNvSpPr>
          <p:nvPr/>
        </p:nvSpPr>
        <p:spPr bwMode="auto">
          <a:xfrm>
            <a:off x="609600" y="5598160"/>
            <a:ext cx="3752850" cy="584200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ru-RU" altLang="ru-RU" sz="16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20-30 г фасоли ежедневно способствуют улучшению здоровья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6400800" y="4572000"/>
            <a:ext cx="2133600" cy="646986"/>
          </a:xfrm>
          <a:prstGeom prst="roundRect">
            <a:avLst/>
          </a:prstGeom>
          <a:ln>
            <a:solidFill>
              <a:schemeClr val="bg1"/>
            </a:solidFill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Декоративное </a:t>
            </a:r>
            <a:r>
              <a:rPr lang="ru-RU" alt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806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76400"/>
            <a:ext cx="716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2300"/>
            <a:r>
              <a:rPr lang="ru-RU" dirty="0" smtClean="0">
                <a:latin typeface="+mn-lt"/>
              </a:rPr>
              <a:t>В структуре производства зерна зернобобовые культуры составляют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2,6 %.</a:t>
            </a:r>
          </a:p>
          <a:p>
            <a:pPr indent="622300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Положительные сдвиги </a:t>
            </a:r>
            <a:r>
              <a:rPr lang="ru-RU" dirty="0" smtClean="0">
                <a:latin typeface="+mn-lt"/>
              </a:rPr>
              <a:t>в динамике увеличения посевных площадей под зернобобовыми культурами отмечаются в последние годы:</a:t>
            </a:r>
          </a:p>
          <a:p>
            <a:pPr marL="182563" indent="268288">
              <a:buClr>
                <a:srgbClr val="800000"/>
              </a:buClr>
              <a:buFont typeface="Wingdings" pitchFamily="2" charset="2"/>
              <a:buChar char="Ø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2010 </a:t>
            </a:r>
            <a:r>
              <a:rPr lang="ru-RU" dirty="0" smtClean="0">
                <a:latin typeface="+mn-lt"/>
              </a:rPr>
              <a:t>году посевная площадь под всеми зернобобовыми, включая горох, вику, фасоль, люпин, чечевицу, нут, чину, бобы, составила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1 305 тыс. га</a:t>
            </a:r>
            <a:r>
              <a:rPr lang="ru-RU" dirty="0" smtClean="0">
                <a:latin typeface="+mn-lt"/>
              </a:rPr>
              <a:t>, то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2015 году – 1 989 тыс. га</a:t>
            </a:r>
            <a:r>
              <a:rPr lang="ru-RU" dirty="0" smtClean="0">
                <a:latin typeface="+mn-lt"/>
              </a:rPr>
              <a:t>.</a:t>
            </a:r>
          </a:p>
          <a:p>
            <a:pPr marL="182563" indent="268288">
              <a:buClr>
                <a:srgbClr val="800000"/>
              </a:buClr>
              <a:buFont typeface="Wingdings" pitchFamily="2" charset="2"/>
              <a:buChar char="Ø"/>
            </a:pPr>
            <a:r>
              <a:rPr lang="ru-RU" dirty="0" smtClean="0">
                <a:latin typeface="+mn-lt"/>
              </a:rPr>
              <a:t>Площадь под горохом увеличилась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987,7 тыс. га до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1100 тыс. г</a:t>
            </a:r>
            <a:r>
              <a:rPr lang="ru-RU" dirty="0" smtClean="0">
                <a:latin typeface="+mn-lt"/>
              </a:rPr>
              <a:t>а; под чечевицей –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26,0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 49,0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га </a:t>
            </a:r>
            <a:r>
              <a:rPr lang="ru-RU" dirty="0" smtClean="0">
                <a:latin typeface="+mn-lt"/>
              </a:rPr>
              <a:t>; под викой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92,5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104,6 тыс. га.</a:t>
            </a:r>
          </a:p>
          <a:p>
            <a:pPr indent="622300">
              <a:buClr>
                <a:srgbClr val="800000"/>
              </a:buClr>
            </a:pPr>
            <a:r>
              <a:rPr lang="ru-RU" dirty="0" smtClean="0">
                <a:latin typeface="+mn-lt"/>
              </a:rPr>
              <a:t>В связи с вступлением России в ВТО учеными-селекционерам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необходимо повышать конкурентно-способность</a:t>
            </a:r>
            <a:r>
              <a:rPr lang="ru-RU" dirty="0" smtClean="0">
                <a:latin typeface="+mn-lt"/>
              </a:rPr>
              <a:t> селекционных достижений на мировых рынках, чтобы ограничить использование сортов зарубежной селекции, не лишенных ГМО.</a:t>
            </a:r>
            <a:endParaRPr lang="ru-RU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19784" y="561550"/>
            <a:ext cx="6934200" cy="121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 smtClean="0"/>
              <a:t>Посевные площади  зернобобовых </a:t>
            </a:r>
            <a:r>
              <a:rPr lang="ru-RU" sz="3000" b="1" dirty="0"/>
              <a:t>культур в </a:t>
            </a:r>
            <a:r>
              <a:rPr lang="ru-RU" sz="3000" b="1" dirty="0" smtClean="0"/>
              <a:t>России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980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828800"/>
            <a:ext cx="707582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2000" dirty="0" smtClean="0">
                <a:latin typeface="+mn-lt"/>
              </a:rPr>
              <a:t>Селекцией зернобобовых культур в нашей стране занимается не менее 30 </a:t>
            </a:r>
            <a:r>
              <a:rPr lang="ru-RU" sz="2000" dirty="0" err="1" smtClean="0">
                <a:latin typeface="+mn-lt"/>
              </a:rPr>
              <a:t>селекцентров</a:t>
            </a:r>
            <a:r>
              <a:rPr lang="ru-RU" sz="2000" dirty="0" smtClean="0">
                <a:latin typeface="+mn-lt"/>
              </a:rPr>
              <a:t>, в том числе ВУЗы, частные селекционные компании. Достигнуты значительные успехи в создании сортов всех культур. </a:t>
            </a:r>
          </a:p>
          <a:p>
            <a:pPr indent="450850"/>
            <a:endParaRPr lang="ru-RU" sz="2000" dirty="0" smtClean="0">
              <a:latin typeface="+mn-lt"/>
            </a:endParaRPr>
          </a:p>
          <a:p>
            <a:pPr indent="450850"/>
            <a:r>
              <a:rPr lang="ru-RU" sz="2000" dirty="0" smtClean="0">
                <a:latin typeface="+mn-lt"/>
              </a:rPr>
              <a:t>Между тем, в Государственном реестре немало зарубежных сортов, занимающих иногда значительные производственные площади. </a:t>
            </a:r>
          </a:p>
          <a:p>
            <a:pPr indent="450850"/>
            <a:r>
              <a:rPr lang="ru-RU" sz="2000" dirty="0" smtClean="0">
                <a:latin typeface="+mn-lt"/>
              </a:rPr>
              <a:t>Особенно это касается овощных сортов гороха и фасоли: 41% и 20% соответственно - зарубежной селекции.</a:t>
            </a:r>
          </a:p>
          <a:p>
            <a:pPr indent="450850" algn="ctr"/>
            <a:endParaRPr lang="ru-RU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11808" y="457200"/>
            <a:ext cx="5638800" cy="121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Селекция зернобобовых </a:t>
            </a:r>
            <a:r>
              <a:rPr lang="ru-RU" sz="3200" b="1" dirty="0"/>
              <a:t>культур в </a:t>
            </a:r>
            <a:r>
              <a:rPr lang="ru-RU" sz="3200" b="1" dirty="0" smtClean="0"/>
              <a:t>России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312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828800"/>
            <a:ext cx="707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ctr"/>
            <a:endParaRPr lang="ru-RU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8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11808" y="457199"/>
            <a:ext cx="5955792" cy="18332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/>
              <a:t>Научно-исследовательская деятельность кафедры агрономии, селекции и семеноводства Омского ГАУ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334768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/>
            <a:r>
              <a:rPr lang="ru-RU" sz="2000" dirty="0" smtClean="0">
                <a:latin typeface="+mn-lt"/>
              </a:rPr>
              <a:t>В структуре кафедры с 1969 года действует </a:t>
            </a:r>
            <a:r>
              <a:rPr lang="ru-RU" sz="2000" b="1" dirty="0" smtClean="0">
                <a:latin typeface="+mn-lt"/>
              </a:rPr>
              <a:t>научно-исследовательская лаборатория селекции и семеноводства полевых культур имени С.И. Леонтьева. </a:t>
            </a:r>
            <a:r>
              <a:rPr lang="ru-RU" sz="2000" dirty="0" smtClean="0">
                <a:latin typeface="+mn-lt"/>
              </a:rPr>
              <a:t>В лаборатории проводится весь цикл селекционных работ, начиная от подбора и создания исходного материала по яровой и мягкой пшенице и заканчивая созданием новых сортов. </a:t>
            </a:r>
          </a:p>
          <a:p>
            <a:pPr marL="2328863" indent="365125"/>
            <a:endParaRPr lang="ru-RU" sz="2000" dirty="0" smtClean="0">
              <a:latin typeface="+mn-lt"/>
            </a:endParaRPr>
          </a:p>
          <a:p>
            <a:pPr marL="2328863" indent="365125"/>
            <a:r>
              <a:rPr lang="ru-RU" sz="2000" dirty="0" smtClean="0">
                <a:latin typeface="+mn-lt"/>
              </a:rPr>
              <a:t>За последние 25 лет создано более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20 сортов яровой мягкой пшеницы, 13 из которых включены в Государственный реестр селекционных достижений.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926078" cy="182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4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красная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Другая 6">
      <a:majorFont>
        <a:latin typeface="Ampir Deco"/>
        <a:ea typeface=""/>
        <a:cs typeface=""/>
      </a:majorFont>
      <a:minorFont>
        <a:latin typeface="Trebuchet MS"/>
        <a:ea typeface=""/>
        <a:cs typeface="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красная" id="{DD004B13-3C1B-45D6-9CDC-C26E625ACC04}" vid="{4838B78F-B334-431F-B7F2-CED8F243B4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1708</TotalTime>
  <Words>1692</Words>
  <Application>Microsoft Office PowerPoint</Application>
  <PresentationFormat>Экран (4:3)</PresentationFormat>
  <Paragraphs>359</Paragraphs>
  <Slides>29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Wingdings 2</vt:lpstr>
      <vt:lpstr>Times New Roman</vt:lpstr>
      <vt:lpstr>Trebuchet MS</vt:lpstr>
      <vt:lpstr>Wingdings</vt:lpstr>
      <vt:lpstr>Calibri</vt:lpstr>
      <vt:lpstr>Ampir Deco</vt:lpstr>
      <vt:lpstr>Wingdings 3</vt:lpstr>
      <vt:lpstr>Тема1красная</vt:lpstr>
      <vt:lpstr> ФГБОУ ВО Омский  ГАУ Кафедра агрономии, селекции и семеноводства</vt:lpstr>
      <vt:lpstr>2016 год - Международный год зернобобовых культур</vt:lpstr>
      <vt:lpstr>Вызовы XXI века</vt:lpstr>
      <vt:lpstr>Презентация PowerPoint</vt:lpstr>
      <vt:lpstr>Польза зернобобовых для здоровья. 10 причин для включения зернобобовых в рацион питания: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Селекция зернобобовых культур в Омском ГАУ</vt:lpstr>
      <vt:lpstr>Опытное поле ФГБОУ ВО Омский ГАУ</vt:lpstr>
      <vt:lpstr>При изучении коллекции фасоли нами выявлено достаточно большое разнообразие образцов по морфологическому строению, технологичности, по качеству и биохимическому составу зерна и  устойчивости к неблагоприятным погодным условиям.</vt:lpstr>
      <vt:lpstr>Исходный материал для селекции фасоли</vt:lpstr>
      <vt:lpstr>Презентация PowerPoint</vt:lpstr>
      <vt:lpstr>Презентация PowerPoint</vt:lpstr>
      <vt:lpstr>Сорта фасоли зерновой, селекции Омского ГАУ</vt:lpstr>
      <vt:lpstr>Сорта фасоли зерновой, селекции Омского ГАУ</vt:lpstr>
      <vt:lpstr>Сорта фасоли зерновой, селекции Омского ГАУ</vt:lpstr>
      <vt:lpstr>Презентация PowerPoint</vt:lpstr>
      <vt:lpstr>Презентация PowerPoint</vt:lpstr>
      <vt:lpstr>Презентация PowerPoint</vt:lpstr>
      <vt:lpstr>Проекты (темы), в рамках которых выполняется работа по направлению зернобобовых культур</vt:lpstr>
      <vt:lpstr> Наши партнеры: </vt:lpstr>
      <vt:lpstr>Научный коллектив направления селекции и семеноводства зернобобовых культур  Омского ГАУ </vt:lpstr>
      <vt:lpstr>Перспективы</vt:lpstr>
      <vt:lpstr>Презентация PowerPoint</vt:lpstr>
      <vt:lpstr>Презентация PowerPoint</vt:lpstr>
      <vt:lpstr>  Технология</vt:lpstr>
      <vt:lpstr>Сравнительный анализ хлебобулочных изделий  (с добавкой фасолевой муки)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2015</dc:creator>
  <cp:lastModifiedBy>Admin</cp:lastModifiedBy>
  <cp:revision>140</cp:revision>
  <cp:lastPrinted>2016-10-24T13:16:03Z</cp:lastPrinted>
  <dcterms:created xsi:type="dcterms:W3CDTF">1601-01-01T00:00:00Z</dcterms:created>
  <dcterms:modified xsi:type="dcterms:W3CDTF">2016-11-01T07:19:47Z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