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7" r:id="rId2"/>
  </p:sldMasterIdLst>
  <p:sldIdLst>
    <p:sldId id="256" r:id="rId3"/>
    <p:sldId id="260" r:id="rId4"/>
    <p:sldId id="258" r:id="rId5"/>
    <p:sldId id="259" r:id="rId6"/>
    <p:sldId id="261" r:id="rId7"/>
    <p:sldId id="269" r:id="rId8"/>
    <p:sldId id="270" r:id="rId9"/>
    <p:sldId id="271" r:id="rId10"/>
    <p:sldId id="272" r:id="rId11"/>
    <p:sldId id="273" r:id="rId12"/>
    <p:sldId id="275" r:id="rId13"/>
    <p:sldId id="276" r:id="rId14"/>
    <p:sldId id="278" r:id="rId15"/>
    <p:sldId id="279" r:id="rId16"/>
    <p:sldId id="280" r:id="rId17"/>
    <p:sldId id="266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CC"/>
    <a:srgbClr val="336699"/>
    <a:srgbClr val="6699FF"/>
    <a:srgbClr val="336600"/>
    <a:srgbClr val="6699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388" autoAdjust="0"/>
  </p:normalViewPr>
  <p:slideViewPr>
    <p:cSldViewPr>
      <p:cViewPr>
        <p:scale>
          <a:sx n="75" d="100"/>
          <a:sy n="75" d="100"/>
        </p:scale>
        <p:origin x="-1824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413168445968794E-2"/>
          <c:y val="0.18376148801833894"/>
          <c:w val="0.91440687245384222"/>
          <c:h val="0.671752842040256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NPK100%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Контроль</c:v>
                </c:pt>
                <c:pt idx="1">
                  <c:v>Штамм 634б</c:v>
                </c:pt>
                <c:pt idx="2">
                  <c:v>Pseudomonas</c:v>
                </c:pt>
                <c:pt idx="3">
                  <c:v>Штамм 634б + Pseudomonas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11.54</c:v>
                </c:pt>
                <c:pt idx="1">
                  <c:v>24.13</c:v>
                </c:pt>
                <c:pt idx="2">
                  <c:v>20</c:v>
                </c:pt>
                <c:pt idx="3">
                  <c:v>24.47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NPK70%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Контроль</c:v>
                </c:pt>
                <c:pt idx="1">
                  <c:v>Штамм 634б</c:v>
                </c:pt>
                <c:pt idx="2">
                  <c:v>Pseudomonas</c:v>
                </c:pt>
                <c:pt idx="3">
                  <c:v>Штамм 634б + Pseudomonas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14.354448442901401</c:v>
                </c:pt>
                <c:pt idx="1">
                  <c:v>23.045025201785503</c:v>
                </c:pt>
                <c:pt idx="2">
                  <c:v>14.632697787925922</c:v>
                </c:pt>
                <c:pt idx="3">
                  <c:v>34.200000000000003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124586240"/>
        <c:axId val="124588032"/>
      </c:barChart>
      <c:catAx>
        <c:axId val="12458624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800" b="0" i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4588032"/>
        <c:crosses val="autoZero"/>
        <c:auto val="1"/>
        <c:lblAlgn val="ctr"/>
        <c:lblOffset val="100"/>
        <c:noMultiLvlLbl val="0"/>
      </c:catAx>
      <c:valAx>
        <c:axId val="124588032"/>
        <c:scaling>
          <c:orientation val="minMax"/>
        </c:scaling>
        <c:delete val="0"/>
        <c:axPos val="l"/>
        <c:majorGridlines/>
        <c:minorGridlines/>
        <c:title>
          <c:tx>
            <c:rich>
              <a:bodyPr rot="0" vert="horz"/>
              <a:lstStyle/>
              <a:p>
                <a:pPr>
                  <a:defRPr sz="2000"/>
                </a:pPr>
                <a:r>
                  <a:rPr lang="ru-RU" sz="2000" b="1">
                    <a:latin typeface="Times New Roman" pitchFamily="18" charset="0"/>
                    <a:cs typeface="Times New Roman" pitchFamily="18" charset="0"/>
                  </a:rPr>
                  <a:t>%</a:t>
                </a:r>
              </a:p>
            </c:rich>
          </c:tx>
          <c:layout>
            <c:manualLayout>
              <c:xMode val="edge"/>
              <c:yMode val="edge"/>
              <c:x val="9.296749902406358E-3"/>
              <c:y val="5.4046796462171039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4586240"/>
        <c:crosses val="autoZero"/>
        <c:crossBetween val="between"/>
      </c:valAx>
      <c:spPr>
        <a:noFill/>
        <a:ln>
          <a:noFill/>
        </a:ln>
      </c:spPr>
    </c:plotArea>
    <c:legend>
      <c:legendPos val="t"/>
      <c:layout>
        <c:manualLayout>
          <c:xMode val="edge"/>
          <c:yMode val="edge"/>
          <c:x val="0.13520031923058498"/>
          <c:y val="1.8705027041658332E-2"/>
          <c:w val="0.8568627924576917"/>
          <c:h val="0.1428946149533166"/>
        </c:manualLayout>
      </c:layout>
      <c:overlay val="0"/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0"/>
      <c:rotY val="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8880403573833288E-2"/>
          <c:y val="6.4368033541261901E-2"/>
          <c:w val="0.92718483809155761"/>
          <c:h val="0.802240497715563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NPK100%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Контроль</c:v>
                </c:pt>
                <c:pt idx="1">
                  <c:v>Штамм 634б</c:v>
                </c:pt>
                <c:pt idx="2">
                  <c:v>Pseudomonas</c:v>
                </c:pt>
                <c:pt idx="3">
                  <c:v>Штамм 634б + Pseudomonas</c:v>
                </c:pt>
              </c:strCache>
            </c:strRef>
          </c:cat>
          <c:val>
            <c:numRef>
              <c:f>Лист1!$B$2:$B$5</c:f>
              <c:numCache>
                <c:formatCode>0.00</c:formatCode>
                <c:ptCount val="4"/>
                <c:pt idx="0">
                  <c:v>32.466666666666669</c:v>
                </c:pt>
                <c:pt idx="1">
                  <c:v>34.733333333333327</c:v>
                </c:pt>
                <c:pt idx="2">
                  <c:v>35.133333333333333</c:v>
                </c:pt>
                <c:pt idx="3">
                  <c:v>37.333333333333336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NPK70%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Контроль</c:v>
                </c:pt>
                <c:pt idx="1">
                  <c:v>Штамм 634б</c:v>
                </c:pt>
                <c:pt idx="2">
                  <c:v>Pseudomonas</c:v>
                </c:pt>
                <c:pt idx="3">
                  <c:v>Штамм 634б + Pseudomonas</c:v>
                </c:pt>
              </c:strCache>
            </c:strRef>
          </c:cat>
          <c:val>
            <c:numRef>
              <c:f>Лист1!$C$2:$C$5</c:f>
              <c:numCache>
                <c:formatCode>0.00</c:formatCode>
                <c:ptCount val="4"/>
                <c:pt idx="0">
                  <c:v>31.3</c:v>
                </c:pt>
                <c:pt idx="1">
                  <c:v>33.56666666666667</c:v>
                </c:pt>
                <c:pt idx="2">
                  <c:v>33.9</c:v>
                </c:pt>
                <c:pt idx="3">
                  <c:v>40.6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2894976"/>
        <c:axId val="122896768"/>
        <c:axId val="0"/>
      </c:bar3DChart>
      <c:catAx>
        <c:axId val="122894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2896768"/>
        <c:crosses val="autoZero"/>
        <c:auto val="1"/>
        <c:lblAlgn val="ctr"/>
        <c:lblOffset val="100"/>
        <c:noMultiLvlLbl val="0"/>
      </c:catAx>
      <c:valAx>
        <c:axId val="122896768"/>
        <c:scaling>
          <c:orientation val="minMax"/>
          <c:min val="29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2000">
                    <a:latin typeface="Times New Roman" pitchFamily="18" charset="0"/>
                    <a:cs typeface="Times New Roman" pitchFamily="18" charset="0"/>
                  </a:rPr>
                  <a:t>%</a:t>
                </a:r>
              </a:p>
            </c:rich>
          </c:tx>
          <c:layout>
            <c:manualLayout>
              <c:xMode val="edge"/>
              <c:yMode val="edge"/>
              <c:x val="1.9174748557349838E-2"/>
              <c:y val="3.1423197205403951E-2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289497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45384015871862238"/>
          <c:y val="0"/>
          <c:w val="0.47476849707512081"/>
          <c:h val="8.3717191601050026E-2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BD5440-1C54-48A4-8281-4353CCFD6745}" type="doc">
      <dgm:prSet loTypeId="urn:microsoft.com/office/officeart/2005/8/layout/chevron2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B54ED676-BB06-4AC4-A9E9-B943F0A4DFCC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1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E2D507D7-A94D-4FCD-B999-07B19C73CC67}" type="parTrans" cxnId="{C93609E7-DF46-4A41-A02A-9571E4597B11}">
      <dgm:prSet/>
      <dgm:spPr/>
      <dgm:t>
        <a:bodyPr/>
        <a:lstStyle/>
        <a:p>
          <a:endParaRPr lang="ru-RU"/>
        </a:p>
      </dgm:t>
    </dgm:pt>
    <dgm:pt modelId="{C23ECC24-4C33-41AB-909A-A226DF9FC4BC}" type="sibTrans" cxnId="{C93609E7-DF46-4A41-A02A-9571E4597B11}">
      <dgm:prSet/>
      <dgm:spPr/>
      <dgm:t>
        <a:bodyPr/>
        <a:lstStyle/>
        <a:p>
          <a:endParaRPr lang="ru-RU"/>
        </a:p>
      </dgm:t>
    </dgm:pt>
    <dgm:pt modelId="{B4FA54AC-FB56-46A5-AD35-B322A8F08589}">
      <dgm:prSet phldrT="[Текст]" custT="1"/>
      <dgm:spPr/>
      <dgm:t>
        <a:bodyPr/>
        <a:lstStyle/>
        <a:p>
          <a:pPr algn="just"/>
          <a:r>
            <a:rPr lang="ru-RU" sz="3600" b="1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Экологизация</a:t>
          </a:r>
          <a:endParaRPr lang="ru-RU" sz="36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92950C-5443-4B15-885E-9E8443C3A745}" type="parTrans" cxnId="{62B11594-644F-4E85-ABFF-3488D6519A5E}">
      <dgm:prSet/>
      <dgm:spPr/>
      <dgm:t>
        <a:bodyPr/>
        <a:lstStyle/>
        <a:p>
          <a:endParaRPr lang="ru-RU"/>
        </a:p>
      </dgm:t>
    </dgm:pt>
    <dgm:pt modelId="{3078C3A7-7ED0-4213-9B69-DCC4960F42CF}" type="sibTrans" cxnId="{62B11594-644F-4E85-ABFF-3488D6519A5E}">
      <dgm:prSet/>
      <dgm:spPr/>
      <dgm:t>
        <a:bodyPr/>
        <a:lstStyle/>
        <a:p>
          <a:endParaRPr lang="ru-RU"/>
        </a:p>
      </dgm:t>
    </dgm:pt>
    <dgm:pt modelId="{79A82051-9CA1-428C-AEC1-4E68822AB1BA}">
      <dgm:prSet phldrT="[Текст]" custT="1"/>
      <dgm:spPr/>
      <dgm:t>
        <a:bodyPr/>
        <a:lstStyle/>
        <a:p>
          <a:pPr algn="just"/>
          <a:r>
            <a:rPr lang="ru-RU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Ресурсосбережение</a:t>
          </a:r>
          <a:endParaRPr lang="ru-RU" sz="36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C71364-0FBD-4090-898E-AFA559497E98}" type="parTrans" cxnId="{2E0DEAA5-6AF0-4ABE-8E2E-14BF83BBC771}">
      <dgm:prSet/>
      <dgm:spPr/>
      <dgm:t>
        <a:bodyPr/>
        <a:lstStyle/>
        <a:p>
          <a:endParaRPr lang="ru-RU"/>
        </a:p>
      </dgm:t>
    </dgm:pt>
    <dgm:pt modelId="{D6CC13D5-4FCB-4C1C-81CE-A6BBD105B541}" type="sibTrans" cxnId="{2E0DEAA5-6AF0-4ABE-8E2E-14BF83BBC771}">
      <dgm:prSet/>
      <dgm:spPr/>
      <dgm:t>
        <a:bodyPr/>
        <a:lstStyle/>
        <a:p>
          <a:endParaRPr lang="ru-RU"/>
        </a:p>
      </dgm:t>
    </dgm:pt>
    <dgm:pt modelId="{3714B3B6-E4AD-4746-9EE8-E5AD6AAC1FE9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2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4CCFB9F2-EC92-4CCC-A99B-D715A3E1267D}" type="sibTrans" cxnId="{B0B5D2BF-7018-4615-B6A9-1D5704331508}">
      <dgm:prSet/>
      <dgm:spPr/>
      <dgm:t>
        <a:bodyPr/>
        <a:lstStyle/>
        <a:p>
          <a:endParaRPr lang="ru-RU"/>
        </a:p>
      </dgm:t>
    </dgm:pt>
    <dgm:pt modelId="{0036DA62-C249-4E76-985B-DCE19D6045BA}" type="parTrans" cxnId="{B0B5D2BF-7018-4615-B6A9-1D5704331508}">
      <dgm:prSet/>
      <dgm:spPr/>
      <dgm:t>
        <a:bodyPr/>
        <a:lstStyle/>
        <a:p>
          <a:endParaRPr lang="ru-RU"/>
        </a:p>
      </dgm:t>
    </dgm:pt>
    <dgm:pt modelId="{B652433B-578C-4149-8992-9084B7FD3FAC}" type="pres">
      <dgm:prSet presAssocID="{ABBD5440-1C54-48A4-8281-4353CCFD674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076BFC-8256-468D-BEE7-A02CDB8DE27A}" type="pres">
      <dgm:prSet presAssocID="{B54ED676-BB06-4AC4-A9E9-B943F0A4DFCC}" presName="composite" presStyleCnt="0"/>
      <dgm:spPr/>
    </dgm:pt>
    <dgm:pt modelId="{B4B5A3DC-4DEE-4AE1-96A2-3DCAB25089FC}" type="pres">
      <dgm:prSet presAssocID="{B54ED676-BB06-4AC4-A9E9-B943F0A4DFCC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A79D40-04F0-45EC-81A2-F6B0FAB9C8C9}" type="pres">
      <dgm:prSet presAssocID="{B54ED676-BB06-4AC4-A9E9-B943F0A4DFCC}" presName="descendantText" presStyleLbl="alignAcc1" presStyleIdx="0" presStyleCnt="2" custScaleY="100000" custLinFactNeighborX="13" custLinFactNeighborY="-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222AD-F721-4037-A129-33D7602E8C87}" type="pres">
      <dgm:prSet presAssocID="{C23ECC24-4C33-41AB-909A-A226DF9FC4BC}" presName="sp" presStyleCnt="0"/>
      <dgm:spPr/>
    </dgm:pt>
    <dgm:pt modelId="{517E0638-0FE6-4E19-8A7C-F41B7058E03C}" type="pres">
      <dgm:prSet presAssocID="{3714B3B6-E4AD-4746-9EE8-E5AD6AAC1FE9}" presName="composite" presStyleCnt="0"/>
      <dgm:spPr/>
    </dgm:pt>
    <dgm:pt modelId="{A64D77F8-938D-4633-8976-29DAA7F9AA4C}" type="pres">
      <dgm:prSet presAssocID="{3714B3B6-E4AD-4746-9EE8-E5AD6AAC1FE9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BA0E35-91EE-4A2F-B50E-CEE5326B11C7}" type="pres">
      <dgm:prSet presAssocID="{3714B3B6-E4AD-4746-9EE8-E5AD6AAC1FE9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0DEAA5-6AF0-4ABE-8E2E-14BF83BBC771}" srcId="{3714B3B6-E4AD-4746-9EE8-E5AD6AAC1FE9}" destId="{79A82051-9CA1-428C-AEC1-4E68822AB1BA}" srcOrd="0" destOrd="0" parTransId="{BDC71364-0FBD-4090-898E-AFA559497E98}" sibTransId="{D6CC13D5-4FCB-4C1C-81CE-A6BBD105B541}"/>
    <dgm:cxn modelId="{2712A259-E795-42AA-926F-5457C365D809}" type="presOf" srcId="{3714B3B6-E4AD-4746-9EE8-E5AD6AAC1FE9}" destId="{A64D77F8-938D-4633-8976-29DAA7F9AA4C}" srcOrd="0" destOrd="0" presId="urn:microsoft.com/office/officeart/2005/8/layout/chevron2"/>
    <dgm:cxn modelId="{C93609E7-DF46-4A41-A02A-9571E4597B11}" srcId="{ABBD5440-1C54-48A4-8281-4353CCFD6745}" destId="{B54ED676-BB06-4AC4-A9E9-B943F0A4DFCC}" srcOrd="0" destOrd="0" parTransId="{E2D507D7-A94D-4FCD-B999-07B19C73CC67}" sibTransId="{C23ECC24-4C33-41AB-909A-A226DF9FC4BC}"/>
    <dgm:cxn modelId="{6A07E002-A938-4E05-950A-E560146FBE76}" type="presOf" srcId="{B4FA54AC-FB56-46A5-AD35-B322A8F08589}" destId="{69A79D40-04F0-45EC-81A2-F6B0FAB9C8C9}" srcOrd="0" destOrd="0" presId="urn:microsoft.com/office/officeart/2005/8/layout/chevron2"/>
    <dgm:cxn modelId="{62B11594-644F-4E85-ABFF-3488D6519A5E}" srcId="{B54ED676-BB06-4AC4-A9E9-B943F0A4DFCC}" destId="{B4FA54AC-FB56-46A5-AD35-B322A8F08589}" srcOrd="0" destOrd="0" parTransId="{7492950C-5443-4B15-885E-9E8443C3A745}" sibTransId="{3078C3A7-7ED0-4213-9B69-DCC4960F42CF}"/>
    <dgm:cxn modelId="{CA6A5B32-7AA5-4DB1-B876-C6183EAA2F2B}" type="presOf" srcId="{ABBD5440-1C54-48A4-8281-4353CCFD6745}" destId="{B652433B-578C-4149-8992-9084B7FD3FAC}" srcOrd="0" destOrd="0" presId="urn:microsoft.com/office/officeart/2005/8/layout/chevron2"/>
    <dgm:cxn modelId="{B0B5D2BF-7018-4615-B6A9-1D5704331508}" srcId="{ABBD5440-1C54-48A4-8281-4353CCFD6745}" destId="{3714B3B6-E4AD-4746-9EE8-E5AD6AAC1FE9}" srcOrd="1" destOrd="0" parTransId="{0036DA62-C249-4E76-985B-DCE19D6045BA}" sibTransId="{4CCFB9F2-EC92-4CCC-A99B-D715A3E1267D}"/>
    <dgm:cxn modelId="{1C339A94-686C-48F5-8613-390573127DA3}" type="presOf" srcId="{79A82051-9CA1-428C-AEC1-4E68822AB1BA}" destId="{FFBA0E35-91EE-4A2F-B50E-CEE5326B11C7}" srcOrd="0" destOrd="0" presId="urn:microsoft.com/office/officeart/2005/8/layout/chevron2"/>
    <dgm:cxn modelId="{C62FB284-56D9-4FC3-A574-F318D31458FB}" type="presOf" srcId="{B54ED676-BB06-4AC4-A9E9-B943F0A4DFCC}" destId="{B4B5A3DC-4DEE-4AE1-96A2-3DCAB25089FC}" srcOrd="0" destOrd="0" presId="urn:microsoft.com/office/officeart/2005/8/layout/chevron2"/>
    <dgm:cxn modelId="{1637D7AC-91C5-4B6D-9684-B0C161E579CA}" type="presParOf" srcId="{B652433B-578C-4149-8992-9084B7FD3FAC}" destId="{D3076BFC-8256-468D-BEE7-A02CDB8DE27A}" srcOrd="0" destOrd="0" presId="urn:microsoft.com/office/officeart/2005/8/layout/chevron2"/>
    <dgm:cxn modelId="{7228A158-5E70-4EB6-808D-341A5E3D413B}" type="presParOf" srcId="{D3076BFC-8256-468D-BEE7-A02CDB8DE27A}" destId="{B4B5A3DC-4DEE-4AE1-96A2-3DCAB25089FC}" srcOrd="0" destOrd="0" presId="urn:microsoft.com/office/officeart/2005/8/layout/chevron2"/>
    <dgm:cxn modelId="{E22F7AD0-4BFE-4FE4-91B0-AB31ECF813FE}" type="presParOf" srcId="{D3076BFC-8256-468D-BEE7-A02CDB8DE27A}" destId="{69A79D40-04F0-45EC-81A2-F6B0FAB9C8C9}" srcOrd="1" destOrd="0" presId="urn:microsoft.com/office/officeart/2005/8/layout/chevron2"/>
    <dgm:cxn modelId="{0282A8D5-BFB7-40E1-9D97-5BAC01759300}" type="presParOf" srcId="{B652433B-578C-4149-8992-9084B7FD3FAC}" destId="{C2A222AD-F721-4037-A129-33D7602E8C87}" srcOrd="1" destOrd="0" presId="urn:microsoft.com/office/officeart/2005/8/layout/chevron2"/>
    <dgm:cxn modelId="{38172EEE-5EEF-4F79-84B5-DAEEF9E3A5F3}" type="presParOf" srcId="{B652433B-578C-4149-8992-9084B7FD3FAC}" destId="{517E0638-0FE6-4E19-8A7C-F41B7058E03C}" srcOrd="2" destOrd="0" presId="urn:microsoft.com/office/officeart/2005/8/layout/chevron2"/>
    <dgm:cxn modelId="{57A31639-A7CC-4E47-9F37-B747B1699D7E}" type="presParOf" srcId="{517E0638-0FE6-4E19-8A7C-F41B7058E03C}" destId="{A64D77F8-938D-4633-8976-29DAA7F9AA4C}" srcOrd="0" destOrd="0" presId="urn:microsoft.com/office/officeart/2005/8/layout/chevron2"/>
    <dgm:cxn modelId="{6A0DB199-57E0-4874-A8D9-00E84AD150A4}" type="presParOf" srcId="{517E0638-0FE6-4E19-8A7C-F41B7058E03C}" destId="{FFBA0E35-91EE-4A2F-B50E-CEE5326B11C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AB341B-C423-44B5-B76C-C12E7A39D0EB}" type="doc">
      <dgm:prSet loTypeId="urn:microsoft.com/office/officeart/2005/8/layout/cycle5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528E3E9-C631-4793-B1AA-07CD138040FB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Arial Black" pitchFamily="34" charset="0"/>
            </a:rPr>
            <a:t>Снижение ингибирующего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 smtClean="0">
              <a:solidFill>
                <a:schemeClr val="tx1"/>
              </a:solidFill>
              <a:latin typeface="Arial Black" pitchFamily="34" charset="0"/>
            </a:rPr>
            <a:t>действия этилена</a:t>
          </a:r>
          <a:endParaRPr lang="ru-RU" sz="1400" b="1" dirty="0">
            <a:solidFill>
              <a:schemeClr val="tx1"/>
            </a:solidFill>
          </a:endParaRPr>
        </a:p>
      </dgm:t>
    </dgm:pt>
    <dgm:pt modelId="{2A8129FF-06A2-487E-B911-7BB169B23D07}" type="parTrans" cxnId="{AA9B2379-D0D0-42E6-AA4D-BD3483F58C72}">
      <dgm:prSet/>
      <dgm:spPr/>
      <dgm:t>
        <a:bodyPr/>
        <a:lstStyle/>
        <a:p>
          <a:endParaRPr lang="ru-RU"/>
        </a:p>
      </dgm:t>
    </dgm:pt>
    <dgm:pt modelId="{8E847421-A3F1-4447-87F4-B2B20993B3F8}" type="sibTrans" cxnId="{AA9B2379-D0D0-42E6-AA4D-BD3483F58C72}">
      <dgm:prSet/>
      <dgm:spPr>
        <a:ln w="5080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D80D7307-88A6-4450-94A2-E971FFC8D919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0" dirty="0" smtClean="0">
              <a:solidFill>
                <a:schemeClr val="tx1"/>
              </a:solidFill>
              <a:latin typeface="Arial Black" pitchFamily="34" charset="0"/>
            </a:rPr>
            <a:t>Повышение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0" dirty="0" smtClean="0">
              <a:solidFill>
                <a:schemeClr val="tx1"/>
              </a:solidFill>
              <a:latin typeface="Arial Black" pitchFamily="34" charset="0"/>
            </a:rPr>
            <a:t>эффективности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0" dirty="0" smtClean="0">
              <a:solidFill>
                <a:schemeClr val="tx1"/>
              </a:solidFill>
              <a:latin typeface="Arial Black" pitchFamily="34" charset="0"/>
            </a:rPr>
            <a:t>использования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b="0" dirty="0" smtClean="0">
              <a:solidFill>
                <a:schemeClr val="tx1"/>
              </a:solidFill>
              <a:latin typeface="Arial Black" pitchFamily="34" charset="0"/>
            </a:rPr>
            <a:t>растениями воды</a:t>
          </a:r>
          <a:endParaRPr lang="ru-RU" sz="1400" b="0" dirty="0">
            <a:solidFill>
              <a:schemeClr val="tx1"/>
            </a:solidFill>
          </a:endParaRPr>
        </a:p>
      </dgm:t>
    </dgm:pt>
    <dgm:pt modelId="{C5417CF7-F820-4AED-BF0A-9B3E69291E30}" type="parTrans" cxnId="{17C43C1A-0718-475A-96A5-D88F2AFC24E6}">
      <dgm:prSet/>
      <dgm:spPr/>
      <dgm:t>
        <a:bodyPr/>
        <a:lstStyle/>
        <a:p>
          <a:endParaRPr lang="ru-RU"/>
        </a:p>
      </dgm:t>
    </dgm:pt>
    <dgm:pt modelId="{94876F08-18F7-408F-87AC-EE64D9FA969E}" type="sibTrans" cxnId="{17C43C1A-0718-475A-96A5-D88F2AFC24E6}">
      <dgm:prSet/>
      <dgm:spPr>
        <a:ln w="50800"/>
      </dgm:spPr>
      <dgm:t>
        <a:bodyPr/>
        <a:lstStyle/>
        <a:p>
          <a:endParaRPr lang="ru-RU"/>
        </a:p>
      </dgm:t>
    </dgm:pt>
    <dgm:pt modelId="{D5286D7C-266A-41DF-B8D3-FF39437C4118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Arial Black" pitchFamily="34" charset="0"/>
            </a:rPr>
            <a:t>Повышение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Arial Black" pitchFamily="34" charset="0"/>
            </a:rPr>
            <a:t>эффективности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Arial Black" pitchFamily="34" charset="0"/>
            </a:rPr>
            <a:t>использования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Arial Black" pitchFamily="34" charset="0"/>
            </a:rPr>
            <a:t>растениями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400" dirty="0" smtClean="0">
              <a:solidFill>
                <a:schemeClr val="tx1"/>
              </a:solidFill>
              <a:latin typeface="Arial Black" pitchFamily="34" charset="0"/>
            </a:rPr>
            <a:t>питательных веществ</a:t>
          </a:r>
          <a:endParaRPr lang="ru-RU" sz="1400" dirty="0">
            <a:solidFill>
              <a:schemeClr val="tx1"/>
            </a:solidFill>
          </a:endParaRPr>
        </a:p>
      </dgm:t>
    </dgm:pt>
    <dgm:pt modelId="{BE590181-0806-46C5-8E18-CADEA3528632}" type="parTrans" cxnId="{509858C9-E9B7-4B34-B5DA-28016C8CC674}">
      <dgm:prSet/>
      <dgm:spPr/>
      <dgm:t>
        <a:bodyPr/>
        <a:lstStyle/>
        <a:p>
          <a:endParaRPr lang="ru-RU"/>
        </a:p>
      </dgm:t>
    </dgm:pt>
    <dgm:pt modelId="{FB01BAD2-4BB4-4CED-9719-839ABABC198C}" type="sibTrans" cxnId="{509858C9-E9B7-4B34-B5DA-28016C8CC674}">
      <dgm:prSet/>
      <dgm:spPr>
        <a:ln w="50800"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0E47FD9D-4137-41BC-A5D4-AFD56CAD2F9C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Arial Black" pitchFamily="34" charset="0"/>
            </a:rPr>
            <a:t>Синтез ИУК</a:t>
          </a:r>
          <a:endParaRPr lang="ru-RU" sz="1400" dirty="0">
            <a:solidFill>
              <a:schemeClr val="tx1"/>
            </a:solidFill>
          </a:endParaRPr>
        </a:p>
      </dgm:t>
    </dgm:pt>
    <dgm:pt modelId="{DFFC4BA1-12C5-40C6-A1AC-9AC2261EB47D}" type="parTrans" cxnId="{D012611E-62BF-43F5-A885-CF0C140D4708}">
      <dgm:prSet/>
      <dgm:spPr/>
      <dgm:t>
        <a:bodyPr/>
        <a:lstStyle/>
        <a:p>
          <a:endParaRPr lang="ru-RU"/>
        </a:p>
      </dgm:t>
    </dgm:pt>
    <dgm:pt modelId="{27625C09-C62F-4564-8A9C-413FD1491EE9}" type="sibTrans" cxnId="{D012611E-62BF-43F5-A885-CF0C140D4708}">
      <dgm:prSet/>
      <dgm:spPr>
        <a:ln w="50800"/>
      </dgm:spPr>
      <dgm:t>
        <a:bodyPr/>
        <a:lstStyle/>
        <a:p>
          <a:endParaRPr lang="ru-RU"/>
        </a:p>
      </dgm:t>
    </dgm:pt>
    <dgm:pt modelId="{E6772850-A26A-4DDF-AEBB-07B851BD6617}" type="pres">
      <dgm:prSet presAssocID="{03AB341B-C423-44B5-B76C-C12E7A39D0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63EE5CA-B2DA-4F4B-BFA2-61305C54BCE7}" type="pres">
      <dgm:prSet presAssocID="{B528E3E9-C631-4793-B1AA-07CD138040FB}" presName="node" presStyleLbl="node1" presStyleIdx="0" presStyleCnt="4" custScaleX="152298" custRadScaleRad="103106" custRadScaleInc="-9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BD5E5-95A5-45F7-A88C-47A242256D67}" type="pres">
      <dgm:prSet presAssocID="{B528E3E9-C631-4793-B1AA-07CD138040FB}" presName="spNode" presStyleCnt="0"/>
      <dgm:spPr/>
    </dgm:pt>
    <dgm:pt modelId="{9FC22D25-1263-4A1B-A3EA-6378A475A40D}" type="pres">
      <dgm:prSet presAssocID="{8E847421-A3F1-4447-87F4-B2B20993B3F8}" presName="sibTrans" presStyleLbl="sibTrans1D1" presStyleIdx="0" presStyleCnt="4"/>
      <dgm:spPr/>
      <dgm:t>
        <a:bodyPr/>
        <a:lstStyle/>
        <a:p>
          <a:endParaRPr lang="ru-RU"/>
        </a:p>
      </dgm:t>
    </dgm:pt>
    <dgm:pt modelId="{1A418DD3-187B-4905-8DC8-87003E1EE886}" type="pres">
      <dgm:prSet presAssocID="{D80D7307-88A6-4450-94A2-E971FFC8D919}" presName="node" presStyleLbl="node1" presStyleIdx="1" presStyleCnt="4" custScaleX="121640" custScaleY="106954" custRadScaleRad="131527" custRadScaleInc="17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639419-0EBF-4061-880F-D051653D67EB}" type="pres">
      <dgm:prSet presAssocID="{D80D7307-88A6-4450-94A2-E971FFC8D919}" presName="spNode" presStyleCnt="0"/>
      <dgm:spPr/>
    </dgm:pt>
    <dgm:pt modelId="{E1375F0F-E5CD-4E42-9180-022ED35D68F5}" type="pres">
      <dgm:prSet presAssocID="{94876F08-18F7-408F-87AC-EE64D9FA969E}" presName="sibTrans" presStyleLbl="sibTrans1D1" presStyleIdx="1" presStyleCnt="4"/>
      <dgm:spPr/>
      <dgm:t>
        <a:bodyPr/>
        <a:lstStyle/>
        <a:p>
          <a:endParaRPr lang="ru-RU"/>
        </a:p>
      </dgm:t>
    </dgm:pt>
    <dgm:pt modelId="{19A1044F-CE07-46DE-8102-FB2394BA58BA}" type="pres">
      <dgm:prSet presAssocID="{D5286D7C-266A-41DF-B8D3-FF39437C4118}" presName="node" presStyleLbl="node1" presStyleIdx="2" presStyleCnt="4" custScaleX="145565" custScaleY="126535" custRadScaleRad="114666" custRadScaleInc="263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1F49A6-057D-4F60-8232-C33DFEE9F862}" type="pres">
      <dgm:prSet presAssocID="{D5286D7C-266A-41DF-B8D3-FF39437C4118}" presName="spNode" presStyleCnt="0"/>
      <dgm:spPr/>
    </dgm:pt>
    <dgm:pt modelId="{BC039020-02F2-48C9-9997-295AC8C63A90}" type="pres">
      <dgm:prSet presAssocID="{FB01BAD2-4BB4-4CED-9719-839ABABC198C}" presName="sibTrans" presStyleLbl="sibTrans1D1" presStyleIdx="2" presStyleCnt="4"/>
      <dgm:spPr/>
      <dgm:t>
        <a:bodyPr/>
        <a:lstStyle/>
        <a:p>
          <a:endParaRPr lang="ru-RU"/>
        </a:p>
      </dgm:t>
    </dgm:pt>
    <dgm:pt modelId="{49130346-EF4C-46B8-B5B0-0937CFC364D4}" type="pres">
      <dgm:prSet presAssocID="{0E47FD9D-4137-41BC-A5D4-AFD56CAD2F9C}" presName="node" presStyleLbl="node1" presStyleIdx="3" presStyleCnt="4" custRadScaleRad="138366" custRadScaleInc="174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1BAC39-A91D-4568-9738-0134A74CD86A}" type="pres">
      <dgm:prSet presAssocID="{0E47FD9D-4137-41BC-A5D4-AFD56CAD2F9C}" presName="spNode" presStyleCnt="0"/>
      <dgm:spPr/>
    </dgm:pt>
    <dgm:pt modelId="{4C250CA7-98BF-439A-889D-D265F442E971}" type="pres">
      <dgm:prSet presAssocID="{27625C09-C62F-4564-8A9C-413FD1491EE9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78405031-D417-4E42-93DA-4B85FC833E83}" type="presOf" srcId="{94876F08-18F7-408F-87AC-EE64D9FA969E}" destId="{E1375F0F-E5CD-4E42-9180-022ED35D68F5}" srcOrd="0" destOrd="0" presId="urn:microsoft.com/office/officeart/2005/8/layout/cycle5"/>
    <dgm:cxn modelId="{C6D114EB-FC5D-4975-90FE-576C8627BEDA}" type="presOf" srcId="{8E847421-A3F1-4447-87F4-B2B20993B3F8}" destId="{9FC22D25-1263-4A1B-A3EA-6378A475A40D}" srcOrd="0" destOrd="0" presId="urn:microsoft.com/office/officeart/2005/8/layout/cycle5"/>
    <dgm:cxn modelId="{D012611E-62BF-43F5-A885-CF0C140D4708}" srcId="{03AB341B-C423-44B5-B76C-C12E7A39D0EB}" destId="{0E47FD9D-4137-41BC-A5D4-AFD56CAD2F9C}" srcOrd="3" destOrd="0" parTransId="{DFFC4BA1-12C5-40C6-A1AC-9AC2261EB47D}" sibTransId="{27625C09-C62F-4564-8A9C-413FD1491EE9}"/>
    <dgm:cxn modelId="{3A2F42FB-9250-4C1A-929B-6297CE9BED64}" type="presOf" srcId="{D5286D7C-266A-41DF-B8D3-FF39437C4118}" destId="{19A1044F-CE07-46DE-8102-FB2394BA58BA}" srcOrd="0" destOrd="0" presId="urn:microsoft.com/office/officeart/2005/8/layout/cycle5"/>
    <dgm:cxn modelId="{860358B4-4E88-4ED6-AEC6-C9145AF97BA1}" type="presOf" srcId="{B528E3E9-C631-4793-B1AA-07CD138040FB}" destId="{963EE5CA-B2DA-4F4B-BFA2-61305C54BCE7}" srcOrd="0" destOrd="0" presId="urn:microsoft.com/office/officeart/2005/8/layout/cycle5"/>
    <dgm:cxn modelId="{86D92AE9-6761-496E-B228-87B1FD3E611C}" type="presOf" srcId="{03AB341B-C423-44B5-B76C-C12E7A39D0EB}" destId="{E6772850-A26A-4DDF-AEBB-07B851BD6617}" srcOrd="0" destOrd="0" presId="urn:microsoft.com/office/officeart/2005/8/layout/cycle5"/>
    <dgm:cxn modelId="{17C43C1A-0718-475A-96A5-D88F2AFC24E6}" srcId="{03AB341B-C423-44B5-B76C-C12E7A39D0EB}" destId="{D80D7307-88A6-4450-94A2-E971FFC8D919}" srcOrd="1" destOrd="0" parTransId="{C5417CF7-F820-4AED-BF0A-9B3E69291E30}" sibTransId="{94876F08-18F7-408F-87AC-EE64D9FA969E}"/>
    <dgm:cxn modelId="{B49E2BC4-B4F3-4BFA-ADDA-95E0F88BDFE2}" type="presOf" srcId="{27625C09-C62F-4564-8A9C-413FD1491EE9}" destId="{4C250CA7-98BF-439A-889D-D265F442E971}" srcOrd="0" destOrd="0" presId="urn:microsoft.com/office/officeart/2005/8/layout/cycle5"/>
    <dgm:cxn modelId="{85235E1E-B940-431F-84D9-8EB49B7A8AEB}" type="presOf" srcId="{FB01BAD2-4BB4-4CED-9719-839ABABC198C}" destId="{BC039020-02F2-48C9-9997-295AC8C63A90}" srcOrd="0" destOrd="0" presId="urn:microsoft.com/office/officeart/2005/8/layout/cycle5"/>
    <dgm:cxn modelId="{509858C9-E9B7-4B34-B5DA-28016C8CC674}" srcId="{03AB341B-C423-44B5-B76C-C12E7A39D0EB}" destId="{D5286D7C-266A-41DF-B8D3-FF39437C4118}" srcOrd="2" destOrd="0" parTransId="{BE590181-0806-46C5-8E18-CADEA3528632}" sibTransId="{FB01BAD2-4BB4-4CED-9719-839ABABC198C}"/>
    <dgm:cxn modelId="{7553412C-8C42-416F-81BB-AB4C3AA083EA}" type="presOf" srcId="{0E47FD9D-4137-41BC-A5D4-AFD56CAD2F9C}" destId="{49130346-EF4C-46B8-B5B0-0937CFC364D4}" srcOrd="0" destOrd="0" presId="urn:microsoft.com/office/officeart/2005/8/layout/cycle5"/>
    <dgm:cxn modelId="{AA9B2379-D0D0-42E6-AA4D-BD3483F58C72}" srcId="{03AB341B-C423-44B5-B76C-C12E7A39D0EB}" destId="{B528E3E9-C631-4793-B1AA-07CD138040FB}" srcOrd="0" destOrd="0" parTransId="{2A8129FF-06A2-487E-B911-7BB169B23D07}" sibTransId="{8E847421-A3F1-4447-87F4-B2B20993B3F8}"/>
    <dgm:cxn modelId="{47E949D3-A61B-41EE-8CB8-34CD1C2C0E64}" type="presOf" srcId="{D80D7307-88A6-4450-94A2-E971FFC8D919}" destId="{1A418DD3-187B-4905-8DC8-87003E1EE886}" srcOrd="0" destOrd="0" presId="urn:microsoft.com/office/officeart/2005/8/layout/cycle5"/>
    <dgm:cxn modelId="{0708D3AD-ECE9-4CEF-BA67-82EC8826117F}" type="presParOf" srcId="{E6772850-A26A-4DDF-AEBB-07B851BD6617}" destId="{963EE5CA-B2DA-4F4B-BFA2-61305C54BCE7}" srcOrd="0" destOrd="0" presId="urn:microsoft.com/office/officeart/2005/8/layout/cycle5"/>
    <dgm:cxn modelId="{237F30C7-C112-4D12-8B86-DCA44E040293}" type="presParOf" srcId="{E6772850-A26A-4DDF-AEBB-07B851BD6617}" destId="{047BD5E5-95A5-45F7-A88C-47A242256D67}" srcOrd="1" destOrd="0" presId="urn:microsoft.com/office/officeart/2005/8/layout/cycle5"/>
    <dgm:cxn modelId="{5A4FADEC-0538-416E-B04B-717315F03854}" type="presParOf" srcId="{E6772850-A26A-4DDF-AEBB-07B851BD6617}" destId="{9FC22D25-1263-4A1B-A3EA-6378A475A40D}" srcOrd="2" destOrd="0" presId="urn:microsoft.com/office/officeart/2005/8/layout/cycle5"/>
    <dgm:cxn modelId="{A250836B-0506-48BF-94C4-FFA4842C4D26}" type="presParOf" srcId="{E6772850-A26A-4DDF-AEBB-07B851BD6617}" destId="{1A418DD3-187B-4905-8DC8-87003E1EE886}" srcOrd="3" destOrd="0" presId="urn:microsoft.com/office/officeart/2005/8/layout/cycle5"/>
    <dgm:cxn modelId="{888258CE-D694-468B-8AD7-F83B2B8B87FF}" type="presParOf" srcId="{E6772850-A26A-4DDF-AEBB-07B851BD6617}" destId="{F8639419-0EBF-4061-880F-D051653D67EB}" srcOrd="4" destOrd="0" presId="urn:microsoft.com/office/officeart/2005/8/layout/cycle5"/>
    <dgm:cxn modelId="{81F5AE7A-6C30-4C93-B757-36C83B8DAA0B}" type="presParOf" srcId="{E6772850-A26A-4DDF-AEBB-07B851BD6617}" destId="{E1375F0F-E5CD-4E42-9180-022ED35D68F5}" srcOrd="5" destOrd="0" presId="urn:microsoft.com/office/officeart/2005/8/layout/cycle5"/>
    <dgm:cxn modelId="{09330337-2707-4003-84ED-2BA679AC87F8}" type="presParOf" srcId="{E6772850-A26A-4DDF-AEBB-07B851BD6617}" destId="{19A1044F-CE07-46DE-8102-FB2394BA58BA}" srcOrd="6" destOrd="0" presId="urn:microsoft.com/office/officeart/2005/8/layout/cycle5"/>
    <dgm:cxn modelId="{2A0CE9E1-3656-4DEA-850E-9843852863B8}" type="presParOf" srcId="{E6772850-A26A-4DDF-AEBB-07B851BD6617}" destId="{4E1F49A6-057D-4F60-8232-C33DFEE9F862}" srcOrd="7" destOrd="0" presId="urn:microsoft.com/office/officeart/2005/8/layout/cycle5"/>
    <dgm:cxn modelId="{E67E961D-8FF2-49F3-B67E-682BAC07D64E}" type="presParOf" srcId="{E6772850-A26A-4DDF-AEBB-07B851BD6617}" destId="{BC039020-02F2-48C9-9997-295AC8C63A90}" srcOrd="8" destOrd="0" presId="urn:microsoft.com/office/officeart/2005/8/layout/cycle5"/>
    <dgm:cxn modelId="{E7B5F5FA-CDED-4FF6-99E4-322FDD71AC91}" type="presParOf" srcId="{E6772850-A26A-4DDF-AEBB-07B851BD6617}" destId="{49130346-EF4C-46B8-B5B0-0937CFC364D4}" srcOrd="9" destOrd="0" presId="urn:microsoft.com/office/officeart/2005/8/layout/cycle5"/>
    <dgm:cxn modelId="{22537420-31B6-4479-8366-F0784587F643}" type="presParOf" srcId="{E6772850-A26A-4DDF-AEBB-07B851BD6617}" destId="{D11BAC39-A91D-4568-9738-0134A74CD86A}" srcOrd="10" destOrd="0" presId="urn:microsoft.com/office/officeart/2005/8/layout/cycle5"/>
    <dgm:cxn modelId="{A1AB83BA-B5B3-411B-8D3B-DF90568E152A}" type="presParOf" srcId="{E6772850-A26A-4DDF-AEBB-07B851BD6617}" destId="{4C250CA7-98BF-439A-889D-D265F442E971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5A3DC-4DEE-4AE1-96A2-3DCAB25089FC}">
      <dsp:nvSpPr>
        <dsp:cNvPr id="0" name=""/>
        <dsp:cNvSpPr/>
      </dsp:nvSpPr>
      <dsp:spPr>
        <a:xfrm rot="5400000">
          <a:off x="-151268" y="151374"/>
          <a:ext cx="1008459" cy="705921"/>
        </a:xfrm>
        <a:prstGeom prst="chevron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1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" y="353066"/>
        <a:ext cx="705921" cy="302538"/>
      </dsp:txXfrm>
    </dsp:sp>
    <dsp:sp modelId="{69A79D40-04F0-45EC-81A2-F6B0FAB9C8C9}">
      <dsp:nvSpPr>
        <dsp:cNvPr id="0" name=""/>
        <dsp:cNvSpPr/>
      </dsp:nvSpPr>
      <dsp:spPr>
        <a:xfrm rot="5400000">
          <a:off x="3590556" y="-2884633"/>
          <a:ext cx="655498" cy="64247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just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b="1" kern="120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Экологизация</a:t>
          </a:r>
          <a:endParaRPr lang="ru-RU" sz="36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705922" y="32000"/>
        <a:ext cx="6392769" cy="591500"/>
      </dsp:txXfrm>
    </dsp:sp>
    <dsp:sp modelId="{A64D77F8-938D-4633-8976-29DAA7F9AA4C}">
      <dsp:nvSpPr>
        <dsp:cNvPr id="0" name=""/>
        <dsp:cNvSpPr/>
      </dsp:nvSpPr>
      <dsp:spPr>
        <a:xfrm rot="5400000">
          <a:off x="-151268" y="948057"/>
          <a:ext cx="1008459" cy="705921"/>
        </a:xfrm>
        <a:prstGeom prst="chevron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2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" y="1149749"/>
        <a:ext cx="705921" cy="302538"/>
      </dsp:txXfrm>
    </dsp:sp>
    <dsp:sp modelId="{FFBA0E35-91EE-4A2F-B50E-CEE5326B11C7}">
      <dsp:nvSpPr>
        <dsp:cNvPr id="0" name=""/>
        <dsp:cNvSpPr/>
      </dsp:nvSpPr>
      <dsp:spPr>
        <a:xfrm rot="5400000">
          <a:off x="3590556" y="-2087846"/>
          <a:ext cx="655498" cy="642476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just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Ресурсосбережение</a:t>
          </a:r>
          <a:endParaRPr lang="ru-RU" sz="36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705922" y="828787"/>
        <a:ext cx="6392769" cy="591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EE5CA-B2DA-4F4B-BFA2-61305C54BCE7}">
      <dsp:nvSpPr>
        <dsp:cNvPr id="0" name=""/>
        <dsp:cNvSpPr/>
      </dsp:nvSpPr>
      <dsp:spPr>
        <a:xfrm>
          <a:off x="2197955" y="-74315"/>
          <a:ext cx="2709325" cy="1156326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  <a:latin typeface="Arial Black" pitchFamily="34" charset="0"/>
            </a:rPr>
            <a:t>Снижение ингибирующего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1" kern="1200" dirty="0" smtClean="0">
              <a:solidFill>
                <a:schemeClr val="tx1"/>
              </a:solidFill>
              <a:latin typeface="Arial Black" pitchFamily="34" charset="0"/>
            </a:rPr>
            <a:t>действия этилена</a:t>
          </a:r>
          <a:endParaRPr lang="ru-RU" sz="1400" b="1" kern="1200" dirty="0">
            <a:solidFill>
              <a:schemeClr val="tx1"/>
            </a:solidFill>
          </a:endParaRPr>
        </a:p>
      </dsp:txBody>
      <dsp:txXfrm>
        <a:off x="2254402" y="-17868"/>
        <a:ext cx="2596431" cy="1043432"/>
      </dsp:txXfrm>
    </dsp:sp>
    <dsp:sp modelId="{9FC22D25-1263-4A1B-A3EA-6378A475A40D}">
      <dsp:nvSpPr>
        <dsp:cNvPr id="0" name=""/>
        <dsp:cNvSpPr/>
      </dsp:nvSpPr>
      <dsp:spPr>
        <a:xfrm>
          <a:off x="2562893" y="924492"/>
          <a:ext cx="3816981" cy="3816981"/>
        </a:xfrm>
        <a:custGeom>
          <a:avLst/>
          <a:gdLst/>
          <a:ahLst/>
          <a:cxnLst/>
          <a:rect l="0" t="0" r="0" b="0"/>
          <a:pathLst>
            <a:path>
              <a:moveTo>
                <a:pt x="2620378" y="137741"/>
              </a:moveTo>
              <a:arcTo wR="1908490" hR="1908490" stAng="17514084" swAng="1632847"/>
            </a:path>
          </a:pathLst>
        </a:custGeom>
        <a:noFill/>
        <a:ln w="50800" cap="flat" cmpd="sng" algn="ctr">
          <a:solidFill>
            <a:schemeClr val="accent1">
              <a:lumMod val="60000"/>
              <a:lumOff val="4000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418DD3-187B-4905-8DC8-87003E1EE886}">
      <dsp:nvSpPr>
        <dsp:cNvPr id="0" name=""/>
        <dsp:cNvSpPr/>
      </dsp:nvSpPr>
      <dsp:spPr>
        <a:xfrm>
          <a:off x="5076289" y="1816391"/>
          <a:ext cx="2163930" cy="12367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kern="1200" dirty="0" smtClean="0">
              <a:solidFill>
                <a:schemeClr val="tx1"/>
              </a:solidFill>
              <a:latin typeface="Arial Black" pitchFamily="34" charset="0"/>
            </a:rPr>
            <a:t>Повышение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kern="1200" dirty="0" smtClean="0">
              <a:solidFill>
                <a:schemeClr val="tx1"/>
              </a:solidFill>
              <a:latin typeface="Arial Black" pitchFamily="34" charset="0"/>
            </a:rPr>
            <a:t>эффективности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kern="1200" dirty="0" smtClean="0">
              <a:solidFill>
                <a:schemeClr val="tx1"/>
              </a:solidFill>
              <a:latin typeface="Arial Black" pitchFamily="34" charset="0"/>
            </a:rPr>
            <a:t>использования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b="0" kern="1200" dirty="0" smtClean="0">
              <a:solidFill>
                <a:schemeClr val="tx1"/>
              </a:solidFill>
              <a:latin typeface="Arial Black" pitchFamily="34" charset="0"/>
            </a:rPr>
            <a:t>растениями воды</a:t>
          </a:r>
          <a:endParaRPr lang="ru-RU" sz="1400" b="0" kern="1200" dirty="0">
            <a:solidFill>
              <a:schemeClr val="tx1"/>
            </a:solidFill>
          </a:endParaRPr>
        </a:p>
      </dsp:txBody>
      <dsp:txXfrm>
        <a:off x="5136662" y="1876764"/>
        <a:ext cx="2043184" cy="1115991"/>
      </dsp:txXfrm>
    </dsp:sp>
    <dsp:sp modelId="{E1375F0F-E5CD-4E42-9180-022ED35D68F5}">
      <dsp:nvSpPr>
        <dsp:cNvPr id="0" name=""/>
        <dsp:cNvSpPr/>
      </dsp:nvSpPr>
      <dsp:spPr>
        <a:xfrm>
          <a:off x="2470117" y="270591"/>
          <a:ext cx="3816981" cy="3816981"/>
        </a:xfrm>
        <a:custGeom>
          <a:avLst/>
          <a:gdLst/>
          <a:ahLst/>
          <a:cxnLst/>
          <a:rect l="0" t="0" r="0" b="0"/>
          <a:pathLst>
            <a:path>
              <a:moveTo>
                <a:pt x="3416363" y="3078387"/>
              </a:moveTo>
              <a:arcTo wR="1908490" hR="1908490" stAng="2268386" swAng="2022956"/>
            </a:path>
          </a:pathLst>
        </a:custGeom>
        <a:noFill/>
        <a:ln w="508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A1044F-CE07-46DE-8102-FB2394BA58BA}">
      <dsp:nvSpPr>
        <dsp:cNvPr id="0" name=""/>
        <dsp:cNvSpPr/>
      </dsp:nvSpPr>
      <dsp:spPr>
        <a:xfrm>
          <a:off x="2052292" y="3589250"/>
          <a:ext cx="2589547" cy="14631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Arial Black" pitchFamily="34" charset="0"/>
            </a:rPr>
            <a:t>Повышение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Arial Black" pitchFamily="34" charset="0"/>
            </a:rPr>
            <a:t>эффективности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Arial Black" pitchFamily="34" charset="0"/>
            </a:rPr>
            <a:t>использования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Arial Black" pitchFamily="34" charset="0"/>
            </a:rPr>
            <a:t>растениями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400" kern="1200" dirty="0" smtClean="0">
              <a:solidFill>
                <a:schemeClr val="tx1"/>
              </a:solidFill>
              <a:latin typeface="Arial Black" pitchFamily="34" charset="0"/>
            </a:rPr>
            <a:t>питательных веществ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2123717" y="3660675"/>
        <a:ext cx="2446697" cy="1320307"/>
      </dsp:txXfrm>
    </dsp:sp>
    <dsp:sp modelId="{BC039020-02F2-48C9-9997-295AC8C63A90}">
      <dsp:nvSpPr>
        <dsp:cNvPr id="0" name=""/>
        <dsp:cNvSpPr/>
      </dsp:nvSpPr>
      <dsp:spPr>
        <a:xfrm>
          <a:off x="752680" y="-148177"/>
          <a:ext cx="3816981" cy="3816981"/>
        </a:xfrm>
        <a:custGeom>
          <a:avLst/>
          <a:gdLst/>
          <a:ahLst/>
          <a:cxnLst/>
          <a:rect l="0" t="0" r="0" b="0"/>
          <a:pathLst>
            <a:path>
              <a:moveTo>
                <a:pt x="1106533" y="3640311"/>
              </a:moveTo>
              <a:arcTo wR="1908490" hR="1908490" stAng="6890852" swAng="1541061"/>
            </a:path>
          </a:pathLst>
        </a:custGeom>
        <a:noFill/>
        <a:ln w="50800" cap="flat" cmpd="sng" algn="ctr">
          <a:solidFill>
            <a:schemeClr val="accent1">
              <a:lumMod val="60000"/>
              <a:lumOff val="4000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130346-EF4C-46B8-B5B0-0937CFC364D4}">
      <dsp:nvSpPr>
        <dsp:cNvPr id="0" name=""/>
        <dsp:cNvSpPr/>
      </dsp:nvSpPr>
      <dsp:spPr>
        <a:xfrm>
          <a:off x="129002" y="1593262"/>
          <a:ext cx="1778963" cy="11563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Arial Black" pitchFamily="34" charset="0"/>
            </a:rPr>
            <a:t>Синтез ИУК</a:t>
          </a:r>
          <a:endParaRPr lang="ru-RU" sz="1400" kern="1200" dirty="0">
            <a:solidFill>
              <a:schemeClr val="tx1"/>
            </a:solidFill>
          </a:endParaRPr>
        </a:p>
      </dsp:txBody>
      <dsp:txXfrm>
        <a:off x="185449" y="1649709"/>
        <a:ext cx="1666069" cy="1043432"/>
      </dsp:txXfrm>
    </dsp:sp>
    <dsp:sp modelId="{4C250CA7-98BF-439A-889D-D265F442E971}">
      <dsp:nvSpPr>
        <dsp:cNvPr id="0" name=""/>
        <dsp:cNvSpPr/>
      </dsp:nvSpPr>
      <dsp:spPr>
        <a:xfrm>
          <a:off x="537289" y="1074481"/>
          <a:ext cx="3816981" cy="3816981"/>
        </a:xfrm>
        <a:custGeom>
          <a:avLst/>
          <a:gdLst/>
          <a:ahLst/>
          <a:cxnLst/>
          <a:rect l="0" t="0" r="0" b="0"/>
          <a:pathLst>
            <a:path>
              <a:moveTo>
                <a:pt x="792862" y="360036"/>
              </a:moveTo>
              <a:arcTo wR="1908490" hR="1908490" stAng="14053683" swAng="1391177"/>
            </a:path>
          </a:pathLst>
        </a:custGeom>
        <a:noFill/>
        <a:ln w="508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381BB-D535-446C-82B5-9D8CDF9F14FB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019EA2-86B3-42AD-B4D9-242F7ADC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381BB-D535-446C-82B5-9D8CDF9F14FB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019EA2-86B3-42AD-B4D9-242F7ADC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381BB-D535-446C-82B5-9D8CDF9F14FB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019EA2-86B3-42AD-B4D9-242F7ADC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2E381BB-D535-446C-82B5-9D8CDF9F14FB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FA019EA2-86B3-42AD-B4D9-242F7ADC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A88FB-74AF-457A-AC1C-BD13E50D92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F2652-13AA-40CD-8DF0-E729E6430394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10B76-03EF-460F-B7AA-6EF5CDC1DA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FC089-C5E8-42DB-B23B-6105EC348B4A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1F676-C429-472C-9E1D-8C9388A35B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7B68B-274D-4EEE-A6F5-212779CF04BE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67516-5338-4B20-8BC0-2D38BB2F62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6F46F-0E65-410A-BDD4-AF48653692ED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033E0-0085-4DFE-98A7-CE6F95BB57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6D362-F714-4559-92FF-E41D0DC99767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20396-AE6F-4084-A4EE-F56505E46B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3A4CA-0AA1-4B4B-9F12-D7A2B5E0D248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77B9E-9D5A-4B98-AF95-45DF495340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2C5D8-E2FC-4471-B719-89B59FAA0F23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381BB-D535-446C-82B5-9D8CDF9F14FB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019EA2-86B3-42AD-B4D9-242F7ADC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D6339-388C-469A-BCA1-DF6B97A556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A49A7-9DF4-49DA-B51F-58EAE8AF1CDA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F1CE4-B55E-470B-89D5-A556DB81E3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BF6F7-571F-4F62-B1B9-6C4E03526C5D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19833-C68B-4C8D-A256-CA3EF18BA7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9DD6A-4F0A-4F73-B2A3-09FF84E40966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08F8A-10A6-4A37-94DB-DDA0D7E925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61647-9A77-4D6F-88D7-60501BC1FE14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7599C-DA6A-452A-9032-5BDEB4EC70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77F08-DC3F-43EF-A835-6716B13808D3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4000500"/>
            <a:ext cx="8229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0316D-E6EB-4A81-907A-5BFCA07030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6F51F-5A62-4352-A3D2-AEAA0C315835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562E4-5807-4176-AEE2-AD199ABE81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58BE7-012E-4177-B596-AE134970A5C4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41F77-5EBE-4A9E-BBF0-BFCEF41146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BB6CD-E2AB-4A37-A154-DCEC67EB33B1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CDD00-1B5F-4C13-B57E-1187ACE0BD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22C49-CFDB-4596-8EF6-CBFA3BC24DEE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C8262-1AD4-4429-A602-52BFBA3C9A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48186-A967-45F8-B50D-86B6138F3EEF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381BB-D535-446C-82B5-9D8CDF9F14FB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019EA2-86B3-42AD-B4D9-242F7ADC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457200"/>
            <a:ext cx="8229600" cy="5410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E004B6-0803-4843-9805-5564242669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BEF13-E766-4498-A588-2B945DB29107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r>
              <a:rPr lang="ru-RU" smtClean="0"/>
              <a:t>Вставка клипа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1B658D-757F-432A-AA0B-C89A7CA9CA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3426B-A48B-46E1-B125-7B3FC94F6142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381BB-D535-446C-82B5-9D8CDF9F14FB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019EA2-86B3-42AD-B4D9-242F7ADC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381BB-D535-446C-82B5-9D8CDF9F14FB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8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019EA2-86B3-42AD-B4D9-242F7ADC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381BB-D535-446C-82B5-9D8CDF9F14FB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019EA2-86B3-42AD-B4D9-242F7ADC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381BB-D535-446C-82B5-9D8CDF9F14FB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019EA2-86B3-42AD-B4D9-242F7ADC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381BB-D535-446C-82B5-9D8CDF9F14FB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019EA2-86B3-42AD-B4D9-242F7ADC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381BB-D535-446C-82B5-9D8CDF9F14FB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019EA2-86B3-42AD-B4D9-242F7ADC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8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9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21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22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23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24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25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26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27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28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29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30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2051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2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1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fld id="{62E381BB-D535-446C-82B5-9D8CDF9F14FB}" type="datetimeFigureOut">
              <a:rPr lang="ru-RU" smtClean="0"/>
              <a:pPr/>
              <a:t>01.11.2016</a:t>
            </a:fld>
            <a:endParaRPr lang="ru-RU"/>
          </a:p>
        </p:txBody>
      </p:sp>
      <p:sp>
        <p:nvSpPr>
          <p:cNvPr id="32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33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fld id="{FA019EA2-86B3-42AD-B4D9-242F7ADC0C2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pPr>
              <a:defRPr/>
            </a:pPr>
            <a:fld id="{0858E910-B568-466B-B56B-85EA687EA1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031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>
                <a:solidFill>
                  <a:schemeClr val="hlink"/>
                </a:solidFill>
                <a:latin typeface="Arial" pitchFamily="34" charset="0"/>
              </a:endParaRPr>
            </a:p>
          </p:txBody>
        </p:sp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>
                <a:solidFill>
                  <a:schemeClr val="hlink"/>
                </a:solidFill>
                <a:latin typeface="Arial" pitchFamily="34" charset="0"/>
              </a:endParaRPr>
            </a:p>
          </p:txBody>
        </p:sp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>
                <a:solidFill>
                  <a:schemeClr val="hlink"/>
                </a:solidFill>
                <a:latin typeface="Arial" pitchFamily="34" charset="0"/>
              </a:endParaRPr>
            </a:p>
          </p:txBody>
        </p: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>
                <a:solidFill>
                  <a:schemeClr val="accent2"/>
                </a:solidFill>
                <a:latin typeface="Arial" pitchFamily="34" charset="0"/>
              </a:endParaRPr>
            </a:p>
          </p:txBody>
        </p:sp>
        <p:sp>
          <p:nvSpPr>
            <p:cNvPr id="1037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>
                <a:solidFill>
                  <a:schemeClr val="accent2"/>
                </a:solidFill>
                <a:latin typeface="Arial" pitchFamily="34" charset="0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fld id="{6B8B17F9-3E43-4D3F-979B-0255218FE8DD}" type="datetime1">
              <a:rPr lang="ru-RU"/>
              <a:pPr>
                <a:defRPr/>
              </a:pPr>
              <a:t>01.11.2016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../embeddings/_____Microsoft_Excel_97-20032.xls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3.xls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emf"/><Relationship Id="rId5" Type="http://schemas.openxmlformats.org/officeDocument/2006/relationships/oleObject" Target="../embeddings/_____Microsoft_Excel_97-20034.xls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5.xls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86050" y="857232"/>
            <a:ext cx="5929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ФГБОУ ВО «Орловский государственный аграрный университет имени Н.В. </a:t>
            </a:r>
            <a:r>
              <a:rPr lang="ru-RU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Парахина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sz="2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214546" y="214290"/>
            <a:ext cx="7143750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МИНИСТЕРСТВО СЕЛЬСКОГО ХОЗЯЙСТВА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</a:rPr>
              <a:t>РОССИЙСКОЙ ФЕДЕРАЦИИ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7422" y="2500306"/>
            <a:ext cx="6643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sz="20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АЦК-УТИЛИЗИРУЮЩИХ РИЗОБАКТЕРИЙ В ПОВЫШЕНИИ ЭФФЕКТИВНОСТИ ВОЗДЕЛЫВАНИЯ СОИ</a:t>
            </a:r>
            <a:endParaRPr lang="ru-RU" sz="2000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716016" y="5643578"/>
            <a:ext cx="4427984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8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Кузмичева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 Ю.В.</a:t>
            </a:r>
          </a:p>
          <a:p>
            <a:pPr>
              <a:lnSpc>
                <a:spcPct val="8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доцент кафедры растениеводства</a:t>
            </a:r>
          </a:p>
          <a:p>
            <a:pPr>
              <a:lnSpc>
                <a:spcPct val="8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кандидат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с.-х.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наук</a:t>
            </a: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</a:endParaRPr>
          </a:p>
        </p:txBody>
      </p:sp>
      <p:pic>
        <p:nvPicPr>
          <p:cNvPr id="1026" name="Рисунок 1" descr="герб 20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785918" cy="182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anyfoodanyfeed.com/public/images/news/soy_135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3600"/>
            <a:ext cx="34290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77B9E-9D5A-4B98-AF95-45DF4953409F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graphicFrame>
        <p:nvGraphicFramePr>
          <p:cNvPr id="3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8609206"/>
              </p:ext>
            </p:extLst>
          </p:nvPr>
        </p:nvGraphicFramePr>
        <p:xfrm>
          <a:off x="1626964" y="724396"/>
          <a:ext cx="6997700" cy="290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Лист" r:id="rId3" imgW="7000943" imgH="2905215" progId="Excel.Sheet.8">
                  <p:embed/>
                </p:oleObj>
              </mc:Choice>
              <mc:Fallback>
                <p:oleObj name="Лист" r:id="rId3" imgW="7000943" imgH="2905215" progId="Excel.Sheet.8">
                  <p:embed/>
                  <p:pic>
                    <p:nvPicPr>
                      <p:cNvPr id="0" name="Объект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6964" y="724396"/>
                        <a:ext cx="6997700" cy="2905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8357851"/>
              </p:ext>
            </p:extLst>
          </p:nvPr>
        </p:nvGraphicFramePr>
        <p:xfrm>
          <a:off x="1600200" y="3789040"/>
          <a:ext cx="7199313" cy="258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Лист" r:id="rId5" imgW="7010400" imgH="2514600" progId="Excel.Sheet.8">
                  <p:embed/>
                </p:oleObj>
              </mc:Choice>
              <mc:Fallback>
                <p:oleObj name="Лист" r:id="rId5" imgW="7010400" imgH="2514600" progId="Excel.Sheet.8">
                  <p:embed/>
                  <p:pic>
                    <p:nvPicPr>
                      <p:cNvPr id="0" name="Объект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789040"/>
                        <a:ext cx="7199313" cy="258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Выноска со стрелкой вправо 4"/>
          <p:cNvSpPr/>
          <p:nvPr/>
        </p:nvSpPr>
        <p:spPr>
          <a:xfrm>
            <a:off x="381000" y="639688"/>
            <a:ext cx="1219200" cy="5339680"/>
          </a:xfrm>
          <a:prstGeom prst="rightArrowCallo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TextBox 5"/>
          <p:cNvSpPr txBox="1"/>
          <p:nvPr/>
        </p:nvSpPr>
        <p:spPr>
          <a:xfrm flipH="1">
            <a:off x="468278" y="724396"/>
            <a:ext cx="553998" cy="5242520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Связь 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азотфиксации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и фотосинтеза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25900" y="54218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NPK 100 %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26272" y="357301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NPK 70 %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953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77B9E-9D5A-4B98-AF95-45DF4953409F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007729"/>
              </p:ext>
            </p:extLst>
          </p:nvPr>
        </p:nvGraphicFramePr>
        <p:xfrm>
          <a:off x="460152" y="2420888"/>
          <a:ext cx="8280920" cy="3024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3484"/>
                <a:gridCol w="2461895"/>
                <a:gridCol w="3655541"/>
              </a:tblGrid>
              <a:tr h="77479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Варианты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 листьев,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lang="ru-RU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/растение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Интенсивность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фотосинтеза,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μmol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</a:t>
                      </a:r>
                      <a:r>
                        <a:rPr lang="ru-RU" sz="1800" b="1" baseline="-25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/m</a:t>
                      </a:r>
                      <a:r>
                        <a:rPr lang="ru-RU" sz="1800" b="1" baseline="300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 </a:t>
                      </a:r>
                      <a:endParaRPr lang="ru-RU" b="1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59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Контроль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381000" algn="ctr" defTabSz="914400" rtl="0" eaLnBrk="1" fontAlgn="base" latinLnBrk="0" hangingPunct="1">
                        <a:lnSpc>
                          <a:spcPts val="2425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418,8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381000" algn="ctr" defTabSz="914400" rtl="0" eaLnBrk="1" fontAlgn="base" latinLnBrk="0" hangingPunct="1">
                        <a:lnSpc>
                          <a:spcPts val="2425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0,50</a:t>
                      </a:r>
                    </a:p>
                  </a:txBody>
                  <a:tcPr marL="68580" marR="68580" marT="0" marB="0" anchor="ctr" horzOverflow="overflow"/>
                </a:tc>
              </a:tr>
              <a:tr h="47599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2. Штамм 634б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381000" algn="ctr" defTabSz="914400" rtl="0" eaLnBrk="1" fontAlgn="base" latinLnBrk="0" hangingPunct="1">
                        <a:lnSpc>
                          <a:spcPts val="2425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850,8*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381000" algn="ctr" defTabSz="914400" rtl="0" eaLnBrk="1" fontAlgn="base" latinLnBrk="0" hangingPunct="1">
                        <a:lnSpc>
                          <a:spcPts val="2425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0,60*</a:t>
                      </a:r>
                    </a:p>
                  </a:txBody>
                  <a:tcPr marL="68580" marR="68580" marT="0" marB="0" anchor="ctr" horzOverflow="overflow"/>
                </a:tc>
              </a:tr>
              <a:tr h="475991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Pseudomonas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381000" algn="ctr" defTabSz="914400" rtl="0" eaLnBrk="1" fontAlgn="base" latinLnBrk="0" hangingPunct="1">
                        <a:lnSpc>
                          <a:spcPts val="2425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686,9*</a:t>
                      </a:r>
                    </a:p>
                  </a:txBody>
                  <a:tcPr marL="68580" marR="68580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381000" algn="ctr" defTabSz="914400" rtl="0" eaLnBrk="1" fontAlgn="base" latinLnBrk="0" hangingPunct="1">
                        <a:lnSpc>
                          <a:spcPts val="2425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0,28</a:t>
                      </a:r>
                    </a:p>
                  </a:txBody>
                  <a:tcPr marL="68580" marR="68580" marT="0" marB="0" anchor="ctr" horzOverflow="overflow"/>
                </a:tc>
              </a:tr>
              <a:tr h="8215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Штамм 634б +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Pseudomonas</a:t>
                      </a:r>
                      <a:endParaRPr lang="ru-RU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381000" algn="ctr" defTabSz="914400" rtl="0" eaLnBrk="1" fontAlgn="base" latinLnBrk="0" hangingPunct="1">
                        <a:lnSpc>
                          <a:spcPts val="2425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739,5*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381000" algn="ctr" defTabSz="914400" rtl="0" eaLnBrk="1" fontAlgn="base" latinLnBrk="0" hangingPunct="1">
                        <a:lnSpc>
                          <a:spcPts val="2425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0,73*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11560" y="5733256"/>
            <a:ext cx="23991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Достоверно при *Р</a:t>
            </a:r>
            <a:r>
              <a:rPr lang="ru-RU" sz="1400" baseline="-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&lt;0,05</a:t>
            </a:r>
            <a:endParaRPr lang="ru-RU" sz="14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67544" y="692052"/>
            <a:ext cx="8334375" cy="108108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Изменение линейных и функциональных параметров фотосинтеза у растений сои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Свапа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 фоне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NPK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70 % (фаза цветения, среднее 2013-2015 гг.)</a:t>
            </a:r>
          </a:p>
        </p:txBody>
      </p:sp>
    </p:spTree>
    <p:extLst>
      <p:ext uri="{BB962C8B-B14F-4D97-AF65-F5344CB8AC3E}">
        <p14:creationId xmlns:p14="http://schemas.microsoft.com/office/powerpoint/2010/main" val="3740986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77B9E-9D5A-4B98-AF95-45DF4953409F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629794"/>
              </p:ext>
            </p:extLst>
          </p:nvPr>
        </p:nvGraphicFramePr>
        <p:xfrm>
          <a:off x="539552" y="2204864"/>
          <a:ext cx="7992890" cy="374441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53844"/>
                <a:gridCol w="989841"/>
                <a:gridCol w="989841"/>
                <a:gridCol w="989841"/>
                <a:gridCol w="989841"/>
                <a:gridCol w="989841"/>
                <a:gridCol w="989841"/>
              </a:tblGrid>
              <a:tr h="484649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Варианты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2013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2014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2015 год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84649">
                <a:tc vMerge="1"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NРK</a:t>
                      </a:r>
                      <a:r>
                        <a:rPr lang="ru-RU" sz="14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100</a:t>
                      </a:r>
                      <a:r>
                        <a:rPr lang="ru-RU" sz="14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NРK</a:t>
                      </a:r>
                      <a:r>
                        <a:rPr lang="ru-RU" sz="14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70</a:t>
                      </a:r>
                      <a:r>
                        <a:rPr lang="ru-RU" sz="14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NРK</a:t>
                      </a:r>
                      <a:r>
                        <a:rPr lang="ru-RU" sz="14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100</a:t>
                      </a:r>
                      <a:r>
                        <a:rPr lang="ru-RU" sz="14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NРK</a:t>
                      </a:r>
                      <a:r>
                        <a:rPr lang="ru-RU" sz="14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70</a:t>
                      </a:r>
                      <a:r>
                        <a:rPr lang="ru-RU" sz="14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NРK</a:t>
                      </a:r>
                      <a:r>
                        <a:rPr lang="ru-RU" sz="14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100</a:t>
                      </a:r>
                      <a:r>
                        <a:rPr lang="ru-RU" sz="14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NРK</a:t>
                      </a:r>
                      <a:r>
                        <a:rPr lang="ru-RU" sz="1400" b="1" i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70</a:t>
                      </a:r>
                      <a:r>
                        <a:rPr lang="ru-RU" sz="1400" b="1" i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%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46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Контроль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2,14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1,84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2,40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2,08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2,75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2,04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464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2. Штамм 634б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3,23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3,33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2,78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2,43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3,03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2,33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4649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Pseudomonas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2,46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2,46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2,50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2,80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3,00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2,46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365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Штамм 634б +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Pseudomonas</a:t>
                      </a:r>
                      <a:endParaRPr lang="ru-RU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2,96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3,64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2,67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2,80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2,46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3,08</a:t>
                      </a:r>
                      <a:endParaRPr lang="ru-RU" sz="18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846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НСР</a:t>
                      </a:r>
                      <a:r>
                        <a:rPr lang="ru-RU" sz="1800" baseline="-25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0,9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0,4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1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0,5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3684" y="589358"/>
            <a:ext cx="9011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Урожайность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сои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Свапа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разные годы исследований в зависимости от регуляции РМВ, т/га</a:t>
            </a:r>
          </a:p>
        </p:txBody>
      </p:sp>
    </p:spTree>
    <p:extLst>
      <p:ext uri="{BB962C8B-B14F-4D97-AF65-F5344CB8AC3E}">
        <p14:creationId xmlns:p14="http://schemas.microsoft.com/office/powerpoint/2010/main" val="2450351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77B9E-9D5A-4B98-AF95-45DF4953409F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669552527"/>
              </p:ext>
            </p:extLst>
          </p:nvPr>
        </p:nvGraphicFramePr>
        <p:xfrm>
          <a:off x="611560" y="1772816"/>
          <a:ext cx="7848872" cy="4189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99592" y="692696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Доля </a:t>
            </a:r>
            <a:r>
              <a:rPr lang="ru-RU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симбиотически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фиксированного азота в урожае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сои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Свапа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% (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среднее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2013-2015 гг.)</a:t>
            </a:r>
          </a:p>
        </p:txBody>
      </p:sp>
    </p:spTree>
    <p:extLst>
      <p:ext uri="{BB962C8B-B14F-4D97-AF65-F5344CB8AC3E}">
        <p14:creationId xmlns:p14="http://schemas.microsoft.com/office/powerpoint/2010/main" val="2724674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77B9E-9D5A-4B98-AF95-45DF4953409F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graphicFrame>
        <p:nvGraphicFramePr>
          <p:cNvPr id="3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9764347"/>
              </p:ext>
            </p:extLst>
          </p:nvPr>
        </p:nvGraphicFramePr>
        <p:xfrm>
          <a:off x="1475656" y="1196752"/>
          <a:ext cx="6337300" cy="3027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Лист" r:id="rId3" imgW="3971857" imgH="2552610" progId="Excel.Sheet.8">
                  <p:embed/>
                </p:oleObj>
              </mc:Choice>
              <mc:Fallback>
                <p:oleObj name="Лист" r:id="rId3" imgW="3971857" imgH="2552610" progId="Excel.Sheet.8">
                  <p:embed/>
                  <p:pic>
                    <p:nvPicPr>
                      <p:cNvPr id="0" name="Диаграмма 5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1196752"/>
                        <a:ext cx="6337300" cy="30276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0108784"/>
              </p:ext>
            </p:extLst>
          </p:nvPr>
        </p:nvGraphicFramePr>
        <p:xfrm>
          <a:off x="1691680" y="4005064"/>
          <a:ext cx="6178550" cy="266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Лист" r:id="rId5" imgW="6181657" imgH="2657475" progId="Excel.Sheet.8">
                  <p:embed/>
                </p:oleObj>
              </mc:Choice>
              <mc:Fallback>
                <p:oleObj name="Лист" r:id="rId5" imgW="6181657" imgH="2657475" progId="Excel.Sheet.8">
                  <p:embed/>
                  <p:pic>
                    <p:nvPicPr>
                      <p:cNvPr id="0" name="Диаграмма 7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1680" y="4005064"/>
                        <a:ext cx="6178550" cy="2662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216" y="332656"/>
            <a:ext cx="9433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Элементный состав 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листьев сои </a:t>
            </a:r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Свапа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зависимости от 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условий питания, </a:t>
            </a:r>
            <a:r>
              <a:rPr lang="ru-RU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г/ кг (фаза цветения, среднее 2013-2015 гг.)</a:t>
            </a:r>
          </a:p>
        </p:txBody>
      </p:sp>
    </p:spTree>
    <p:extLst>
      <p:ext uri="{BB962C8B-B14F-4D97-AF65-F5344CB8AC3E}">
        <p14:creationId xmlns:p14="http://schemas.microsoft.com/office/powerpoint/2010/main" val="2322162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77B9E-9D5A-4B98-AF95-45DF4953409F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graphicFrame>
        <p:nvGraphicFramePr>
          <p:cNvPr id="3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8015168"/>
              </p:ext>
            </p:extLst>
          </p:nvPr>
        </p:nvGraphicFramePr>
        <p:xfrm>
          <a:off x="539552" y="2132856"/>
          <a:ext cx="8345487" cy="3871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Лист" r:id="rId3" imgW="7877243" imgH="3638460" progId="Excel.Sheet.8">
                  <p:embed/>
                </p:oleObj>
              </mc:Choice>
              <mc:Fallback>
                <p:oleObj name="Лист" r:id="rId3" imgW="7877243" imgH="3638460" progId="Excel.Sheet.8">
                  <p:embed/>
                  <p:pic>
                    <p:nvPicPr>
                      <p:cNvPr id="0" name="Диаграмма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2132856"/>
                        <a:ext cx="8345487" cy="3871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11560" y="620688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Рентабельность производства зерна сои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Свапа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основе регуляции РМВ, (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среднее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2013-2015 гг.)</a:t>
            </a:r>
          </a:p>
        </p:txBody>
      </p:sp>
    </p:spTree>
    <p:extLst>
      <p:ext uri="{BB962C8B-B14F-4D97-AF65-F5344CB8AC3E}">
        <p14:creationId xmlns:p14="http://schemas.microsoft.com/office/powerpoint/2010/main" val="3345465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6"/>
          <p:cNvSpPr txBox="1">
            <a:spLocks noChangeArrowheads="1"/>
          </p:cNvSpPr>
          <p:nvPr/>
        </p:nvSpPr>
        <p:spPr bwMode="auto">
          <a:xfrm>
            <a:off x="571472" y="928670"/>
            <a:ext cx="79644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Благодарю за внимание!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77B9E-9D5A-4B98-AF95-45DF4953409F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597348"/>
              </p:ext>
            </p:extLst>
          </p:nvPr>
        </p:nvGraphicFramePr>
        <p:xfrm>
          <a:off x="683568" y="2348880"/>
          <a:ext cx="7704856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520" y="483444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Содержание белка в зерне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сои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Свапа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зависимости от регуляции РМВ,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% (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среднее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2013-2015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гг.)</a:t>
            </a:r>
          </a:p>
        </p:txBody>
      </p:sp>
    </p:spTree>
    <p:extLst>
      <p:ext uri="{BB962C8B-B14F-4D97-AF65-F5344CB8AC3E}">
        <p14:creationId xmlns:p14="http://schemas.microsoft.com/office/powerpoint/2010/main" val="1484641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77B9E-9D5A-4B98-AF95-45DF4953409F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08006" y="3610260"/>
            <a:ext cx="5500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воспроизводство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повышение эффективности использования в сельском хозяйстве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земельных ресурсов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а также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экологизация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производства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5692" y="2582783"/>
            <a:ext cx="73467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Одними из основных приоритетов российской Государственной программы развития сельского хозяйства на 2013 – 2020 годы являются</a:t>
            </a:r>
            <a:endParaRPr lang="ru-RU" sz="2000" b="1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046162856"/>
              </p:ext>
            </p:extLst>
          </p:nvPr>
        </p:nvGraphicFramePr>
        <p:xfrm>
          <a:off x="899592" y="908720"/>
          <a:ext cx="7130690" cy="1805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48494" y="188640"/>
            <a:ext cx="878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Проблемы мирового уровня</a:t>
            </a:r>
            <a:endParaRPr lang="ru-RU" sz="3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608666" y="3571876"/>
            <a:ext cx="3571868" cy="3286124"/>
            <a:chOff x="5572132" y="3571876"/>
            <a:chExt cx="3571868" cy="3286124"/>
          </a:xfrm>
        </p:grpSpPr>
        <p:pic>
          <p:nvPicPr>
            <p:cNvPr id="16" name="Picture 4" descr="http://ic.pics.livejournal.com/albercul/54966338/126897/126897_original.jp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72198" y="4572008"/>
              <a:ext cx="2376739" cy="178595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7" name="Picture 8" descr="http://24medok.ru/wp-content/uploads/2012/03/44440661-kozljtnik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572132" y="5545470"/>
              <a:ext cx="1357322" cy="131253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8" name="Picture 10" descr="http://www.ru.all.biz/img/ru/catalog/2066350.jpe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000860" y="3571876"/>
              <a:ext cx="2143140" cy="1607355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pic>
        <p:nvPicPr>
          <p:cNvPr id="19" name="Picture 4" descr="http://xn--m1aabbhhq.xn--p1ai/sites/default/files/styles/node/public/images/news/planeta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4665315"/>
            <a:ext cx="2890825" cy="196925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1" name="TextBox 20"/>
          <p:cNvSpPr txBox="1"/>
          <p:nvPr/>
        </p:nvSpPr>
        <p:spPr>
          <a:xfrm>
            <a:off x="2998046" y="5157814"/>
            <a:ext cx="2857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66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Ресурсосберегающие технологии</a:t>
            </a:r>
            <a:endParaRPr lang="ru-RU" sz="2200" b="1" dirty="0">
              <a:solidFill>
                <a:srgbClr val="66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Нашивка 21"/>
          <p:cNvSpPr/>
          <p:nvPr/>
        </p:nvSpPr>
        <p:spPr bwMode="auto">
          <a:xfrm flipH="1">
            <a:off x="2766216" y="5205798"/>
            <a:ext cx="249218" cy="428628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Нашивка 22"/>
          <p:cNvSpPr/>
          <p:nvPr/>
        </p:nvSpPr>
        <p:spPr bwMode="auto">
          <a:xfrm flipH="1">
            <a:off x="5859514" y="5157814"/>
            <a:ext cx="249218" cy="428628"/>
          </a:xfrm>
          <a:prstGeom prst="chevr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Скругленный прямоугольник 46"/>
          <p:cNvSpPr/>
          <p:nvPr/>
        </p:nvSpPr>
        <p:spPr>
          <a:xfrm>
            <a:off x="4731540" y="6010029"/>
            <a:ext cx="2787652" cy="646112"/>
          </a:xfrm>
          <a:prstGeom prst="roundRect">
            <a:avLst/>
          </a:prstGeom>
          <a:solidFill>
            <a:srgbClr val="3366CC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77B9E-9D5A-4B98-AF95-45DF4953409F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27779" y="557089"/>
            <a:ext cx="8704262" cy="6112271"/>
            <a:chOff x="11112" y="1000125"/>
            <a:chExt cx="8704262" cy="6112271"/>
          </a:xfrm>
        </p:grpSpPr>
        <p:sp>
          <p:nvSpPr>
            <p:cNvPr id="38" name="TextBox 35"/>
            <p:cNvSpPr txBox="1">
              <a:spLocks noChangeArrowheads="1"/>
            </p:cNvSpPr>
            <p:nvPr/>
          </p:nvSpPr>
          <p:spPr bwMode="auto">
            <a:xfrm>
              <a:off x="4625727" y="6466065"/>
              <a:ext cx="2928937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Экономия минеральных удобрений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362743" y="5568601"/>
              <a:ext cx="2632076" cy="659185"/>
            </a:xfrm>
            <a:prstGeom prst="roundRect">
              <a:avLst/>
            </a:prstGeom>
            <a:solidFill>
              <a:srgbClr val="3366C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785813" y="2143847"/>
              <a:ext cx="1913979" cy="2232246"/>
            </a:xfrm>
            <a:prstGeom prst="roundRect">
              <a:avLst/>
            </a:prstGeom>
            <a:blipFill>
              <a:blip r:embed="rId2"/>
              <a:stretch>
                <a:fillRect/>
              </a:stretch>
            </a:blipFill>
            <a:ln w="508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3757884" y="2176142"/>
              <a:ext cx="1913979" cy="2232247"/>
            </a:xfrm>
            <a:prstGeom prst="roundRect">
              <a:avLst/>
            </a:prstGeom>
            <a:blipFill>
              <a:blip r:embed="rId3"/>
              <a:stretch>
                <a:fillRect/>
              </a:stretch>
            </a:blipFill>
            <a:ln w="508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6548178" y="2192289"/>
              <a:ext cx="1908695" cy="2199951"/>
            </a:xfrm>
            <a:prstGeom prst="roundRect">
              <a:avLst/>
            </a:prstGeom>
            <a:blipFill>
              <a:blip r:embed="rId4"/>
              <a:stretch>
                <a:fillRect/>
              </a:stretch>
            </a:blipFill>
            <a:ln w="508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1214438" y="1000125"/>
              <a:ext cx="6786562" cy="642938"/>
            </a:xfrm>
            <a:prstGeom prst="roundRect">
              <a:avLst/>
            </a:prstGeom>
            <a:solidFill>
              <a:srgbClr val="3366C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TextBox 7"/>
            <p:cNvSpPr txBox="1">
              <a:spLocks noChangeArrowheads="1"/>
            </p:cNvSpPr>
            <p:nvPr/>
          </p:nvSpPr>
          <p:spPr bwMode="auto">
            <a:xfrm>
              <a:off x="1071563" y="1000125"/>
              <a:ext cx="7072312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32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Растительно-микробные симбиозы</a:t>
              </a:r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 flipH="1">
              <a:off x="2035969" y="1643063"/>
              <a:ext cx="321471" cy="472321"/>
            </a:xfrm>
            <a:prstGeom prst="straightConnector1">
              <a:avLst/>
            </a:prstGeom>
            <a:ln w="5080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 flipH="1">
              <a:off x="4690267" y="1614603"/>
              <a:ext cx="1589" cy="500781"/>
            </a:xfrm>
            <a:prstGeom prst="straightConnector1">
              <a:avLst/>
            </a:prstGeom>
            <a:ln w="5080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>
              <a:off x="6858000" y="1643063"/>
              <a:ext cx="428625" cy="500783"/>
            </a:xfrm>
            <a:prstGeom prst="straightConnector1">
              <a:avLst/>
            </a:prstGeom>
            <a:ln w="5080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19"/>
            <p:cNvSpPr txBox="1">
              <a:spLocks noChangeArrowheads="1"/>
            </p:cNvSpPr>
            <p:nvPr/>
          </p:nvSpPr>
          <p:spPr bwMode="auto">
            <a:xfrm>
              <a:off x="3546351" y="4416426"/>
              <a:ext cx="2214563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Азотфиксирующий</a:t>
              </a:r>
            </a:p>
          </p:txBody>
        </p:sp>
        <p:sp>
          <p:nvSpPr>
            <p:cNvPr id="28" name="TextBox 20"/>
            <p:cNvSpPr txBox="1">
              <a:spLocks noChangeArrowheads="1"/>
            </p:cNvSpPr>
            <p:nvPr/>
          </p:nvSpPr>
          <p:spPr bwMode="auto">
            <a:xfrm>
              <a:off x="6286499" y="4416426"/>
              <a:ext cx="2428875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 err="1">
                  <a:latin typeface="Times New Roman" pitchFamily="18" charset="0"/>
                  <a:cs typeface="Times New Roman" pitchFamily="18" charset="0"/>
                </a:rPr>
                <a:t>Ростстимулирующий</a:t>
              </a:r>
              <a:endParaRPr lang="ru-RU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TextBox 21"/>
            <p:cNvSpPr txBox="1">
              <a:spLocks noChangeArrowheads="1"/>
            </p:cNvSpPr>
            <p:nvPr/>
          </p:nvSpPr>
          <p:spPr bwMode="auto">
            <a:xfrm>
              <a:off x="11112" y="4416426"/>
              <a:ext cx="3214688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 err="1">
                  <a:latin typeface="Times New Roman" pitchFamily="18" charset="0"/>
                  <a:cs typeface="Times New Roman" pitchFamily="18" charset="0"/>
                </a:rPr>
                <a:t>Арбускулярная</a:t>
              </a:r>
              <a:r>
                <a:rPr lang="ru-RU" b="1" dirty="0">
                  <a:latin typeface="Times New Roman" pitchFamily="18" charset="0"/>
                  <a:cs typeface="Times New Roman" pitchFamily="18" charset="0"/>
                </a:rPr>
                <a:t> микориза</a:t>
              </a:r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>
              <a:off x="1677465" y="5072063"/>
              <a:ext cx="5715000" cy="1587"/>
            </a:xfrm>
            <a:prstGeom prst="line">
              <a:avLst/>
            </a:prstGeom>
            <a:ln w="508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 flipH="1" flipV="1">
              <a:off x="1533797" y="4926805"/>
              <a:ext cx="287337" cy="0"/>
            </a:xfrm>
            <a:prstGeom prst="line">
              <a:avLst/>
            </a:prstGeom>
            <a:ln w="508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 rot="5400000" flipH="1" flipV="1">
              <a:off x="4548982" y="4912267"/>
              <a:ext cx="287337" cy="1588"/>
            </a:xfrm>
            <a:prstGeom prst="line">
              <a:avLst/>
            </a:prstGeom>
            <a:ln w="508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5400000" flipH="1" flipV="1">
              <a:off x="7250906" y="4926010"/>
              <a:ext cx="287337" cy="1587"/>
            </a:xfrm>
            <a:prstGeom prst="line">
              <a:avLst/>
            </a:prstGeom>
            <a:ln w="508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5"/>
            <p:cNvSpPr txBox="1">
              <a:spLocks noChangeArrowheads="1"/>
            </p:cNvSpPr>
            <p:nvPr/>
          </p:nvSpPr>
          <p:spPr bwMode="auto">
            <a:xfrm>
              <a:off x="321468" y="5598576"/>
              <a:ext cx="27146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Индукция устойчивости к стрессам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2000648" y="6440488"/>
              <a:ext cx="2338662" cy="671908"/>
            </a:xfrm>
            <a:prstGeom prst="roundRect">
              <a:avLst/>
            </a:prstGeom>
            <a:solidFill>
              <a:srgbClr val="3366CC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7" name="TextBox 35"/>
            <p:cNvSpPr txBox="1">
              <a:spLocks noChangeArrowheads="1"/>
            </p:cNvSpPr>
            <p:nvPr/>
          </p:nvSpPr>
          <p:spPr bwMode="auto">
            <a:xfrm>
              <a:off x="1618456" y="6440488"/>
              <a:ext cx="2928938" cy="646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b="1" dirty="0" err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Средоулучшающая</a:t>
              </a:r>
              <a:endPara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r>
                <a:rPr lang="ru-RU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роль</a:t>
              </a:r>
            </a:p>
          </p:txBody>
        </p:sp>
        <p:cxnSp>
          <p:nvCxnSpPr>
            <p:cNvPr id="39" name="Прямая со стрелкой 38"/>
            <p:cNvCxnSpPr/>
            <p:nvPr/>
          </p:nvCxnSpPr>
          <p:spPr>
            <a:xfrm rot="5400000">
              <a:off x="1982391" y="5112418"/>
              <a:ext cx="428625" cy="392112"/>
            </a:xfrm>
            <a:prstGeom prst="straightConnector1">
              <a:avLst/>
            </a:prstGeom>
            <a:ln w="5080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/>
            <p:nvPr/>
          </p:nvCxnSpPr>
          <p:spPr>
            <a:xfrm rot="5400000">
              <a:off x="4481510" y="5287169"/>
              <a:ext cx="428625" cy="1588"/>
            </a:xfrm>
            <a:prstGeom prst="straightConnector1">
              <a:avLst/>
            </a:prstGeom>
            <a:ln w="5080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/>
            <p:nvPr/>
          </p:nvCxnSpPr>
          <p:spPr>
            <a:xfrm rot="16200000" flipH="1">
              <a:off x="6722266" y="5094162"/>
              <a:ext cx="428625" cy="428625"/>
            </a:xfrm>
            <a:prstGeom prst="straightConnector1">
              <a:avLst/>
            </a:prstGeom>
            <a:ln w="50800">
              <a:solidFill>
                <a:schemeClr val="accent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Скругленный прямоугольник 44"/>
          <p:cNvSpPr/>
          <p:nvPr/>
        </p:nvSpPr>
        <p:spPr>
          <a:xfrm>
            <a:off x="3268108" y="5125696"/>
            <a:ext cx="2338662" cy="671908"/>
          </a:xfrm>
          <a:prstGeom prst="roundRect">
            <a:avLst/>
          </a:prstGeom>
          <a:solidFill>
            <a:srgbClr val="3366CC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5812880" y="5112842"/>
            <a:ext cx="2980823" cy="700073"/>
          </a:xfrm>
          <a:prstGeom prst="roundRect">
            <a:avLst/>
          </a:prstGeom>
          <a:solidFill>
            <a:srgbClr val="3366CC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8" name="TextBox 35"/>
          <p:cNvSpPr txBox="1">
            <a:spLocks noChangeArrowheads="1"/>
          </p:cNvSpPr>
          <p:nvPr/>
        </p:nvSpPr>
        <p:spPr bwMode="auto">
          <a:xfrm>
            <a:off x="3011486" y="5166584"/>
            <a:ext cx="29289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Фиксация азота</a:t>
            </a:r>
          </a:p>
          <a:p>
            <a:pPr algn="ctr" eaLnBrk="1" hangingPunct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воздуха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35"/>
          <p:cNvSpPr txBox="1">
            <a:spLocks noChangeArrowheads="1"/>
          </p:cNvSpPr>
          <p:nvPr/>
        </p:nvSpPr>
        <p:spPr bwMode="auto">
          <a:xfrm>
            <a:off x="5771789" y="5131991"/>
            <a:ext cx="30630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урожайности и ее качества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77B9E-9D5A-4B98-AF95-45DF4953409F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560511423"/>
              </p:ext>
            </p:extLst>
          </p:nvPr>
        </p:nvGraphicFramePr>
        <p:xfrm>
          <a:off x="451843" y="1556544"/>
          <a:ext cx="7488832" cy="4978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9" name="Группа 18"/>
          <p:cNvGrpSpPr/>
          <p:nvPr/>
        </p:nvGrpSpPr>
        <p:grpSpPr>
          <a:xfrm>
            <a:off x="6216868" y="1131888"/>
            <a:ext cx="2743200" cy="1589088"/>
            <a:chOff x="6400800" y="152400"/>
            <a:chExt cx="2743200" cy="1589088"/>
          </a:xfrm>
        </p:grpSpPr>
        <p:sp>
          <p:nvSpPr>
            <p:cNvPr id="20" name="Прямоугольник 4"/>
            <p:cNvSpPr>
              <a:spLocks noChangeArrowheads="1"/>
            </p:cNvSpPr>
            <p:nvPr/>
          </p:nvSpPr>
          <p:spPr bwMode="auto">
            <a:xfrm>
              <a:off x="6629400" y="457200"/>
              <a:ext cx="15049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ru-RU" b="1" i="1">
                  <a:latin typeface="Times New Roman" pitchFamily="18" charset="0"/>
                  <a:cs typeface="Times New Roman" pitchFamily="18" charset="0"/>
                </a:rPr>
                <a:t>Pseudomonas</a:t>
              </a:r>
            </a:p>
          </p:txBody>
        </p:sp>
        <p:sp>
          <p:nvSpPr>
            <p:cNvPr id="21" name="Прямоугольник 5"/>
            <p:cNvSpPr>
              <a:spLocks noChangeArrowheads="1"/>
            </p:cNvSpPr>
            <p:nvPr/>
          </p:nvSpPr>
          <p:spPr bwMode="auto">
            <a:xfrm>
              <a:off x="6400800" y="152400"/>
              <a:ext cx="19050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b="1" i="1" dirty="0" err="1">
                  <a:latin typeface="Times New Roman" pitchFamily="18" charset="0"/>
                  <a:cs typeface="Times New Roman" pitchFamily="18" charset="0"/>
                </a:rPr>
                <a:t>Variovorax</a:t>
              </a:r>
              <a:r>
                <a:rPr lang="ru-RU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ru-RU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Прямоугольник 4"/>
            <p:cNvSpPr>
              <a:spLocks noChangeArrowheads="1"/>
            </p:cNvSpPr>
            <p:nvPr/>
          </p:nvSpPr>
          <p:spPr bwMode="auto">
            <a:xfrm>
              <a:off x="6858000" y="762000"/>
              <a:ext cx="146706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i="1" dirty="0" err="1" smtClean="0">
                  <a:latin typeface="Times New Roman" pitchFamily="18" charset="0"/>
                  <a:cs typeface="Times New Roman" pitchFamily="18" charset="0"/>
                </a:rPr>
                <a:t>Burkholderia</a:t>
              </a:r>
              <a:endParaRPr lang="ru-RU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Прямоугольник 4"/>
            <p:cNvSpPr>
              <a:spLocks noChangeArrowheads="1"/>
            </p:cNvSpPr>
            <p:nvPr/>
          </p:nvSpPr>
          <p:spPr bwMode="auto">
            <a:xfrm>
              <a:off x="7239000" y="1066800"/>
              <a:ext cx="14033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 i="1">
                  <a:latin typeface="Times New Roman" pitchFamily="18" charset="0"/>
                  <a:cs typeface="Times New Roman" pitchFamily="18" charset="0"/>
                </a:rPr>
                <a:t>Azospirillum</a:t>
              </a:r>
              <a:endParaRPr lang="ru-RU" b="1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Прямоугольник 4"/>
            <p:cNvSpPr>
              <a:spLocks noChangeArrowheads="1"/>
            </p:cNvSpPr>
            <p:nvPr/>
          </p:nvSpPr>
          <p:spPr bwMode="auto">
            <a:xfrm>
              <a:off x="7848600" y="1371600"/>
              <a:ext cx="12954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b="1" i="1" dirty="0">
                  <a:latin typeface="Times New Roman" pitchFamily="18" charset="0"/>
                  <a:cs typeface="Times New Roman" pitchFamily="18" charset="0"/>
                </a:rPr>
                <a:t>Bacillus…</a:t>
              </a:r>
              <a:endParaRPr lang="ru-RU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771800" y="3089920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Универсальный</a:t>
            </a:r>
          </a:p>
          <a:p>
            <a:pPr algn="ctr"/>
            <a:r>
              <a:rPr lang="ru-RU" sz="24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антистрессовый</a:t>
            </a:r>
          </a:p>
          <a:p>
            <a:pPr algn="ctr"/>
            <a:r>
              <a:rPr lang="ru-RU" sz="24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эффект</a:t>
            </a:r>
            <a:endParaRPr lang="ru-RU" sz="2400" b="1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9820" y="357148"/>
            <a:ext cx="8795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 представляют АЦК-утилизирующие </a:t>
            </a:r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ризобактерии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77B9E-9D5A-4B98-AF95-45DF4953409F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11" name="TextBox 40"/>
          <p:cNvSpPr txBox="1">
            <a:spLocks noChangeArrowheads="1"/>
          </p:cNvSpPr>
          <p:nvPr/>
        </p:nvSpPr>
        <p:spPr bwMode="auto">
          <a:xfrm>
            <a:off x="179512" y="636657"/>
            <a:ext cx="87153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Исследования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выполнены в 2013-2015 годах в рамках тематического плана-задания Министерства сельского хозяйства Российской Федерации. Лабораторные эксперименты осуществлялись на кафедре растениеводства при использовании оборудования ЦКП НО «Экологический и агрохимический мониторинг сельскохозяйственного производства и среды обитания» ФГБОУ ВО Орловский ГАУ, а также лаборатории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ризосферной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микрофлоры ФГБНУ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ВНИИСХМ (г. Санкт-Петербург).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Полевые опыты закладывались в севообороте НОПЦ «Интеграция» ФГБОУ ВО Орловский ГАУ (п. Лаврово, Орловский район).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94668" y="3773076"/>
            <a:ext cx="3096344" cy="216024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5450" y="3165996"/>
            <a:ext cx="27604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Объект исследований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7901" y="3145036"/>
            <a:ext cx="5186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Растения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выращивались в семипольном севообороте зернового типа на делянках площадью 10 м</a:t>
            </a:r>
            <a:r>
              <a:rPr lang="ru-RU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четырехкратной повторности. Метод размещения опытных делянок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рендомизированный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Почва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опытного участка темно-серая лесная, среднесуглинистая глееватая. Мощность гумусового горизонта 25-30 см, содержание гумуса в пахотном слое 3,8%, подвижного фосфора (Р</a:t>
            </a:r>
            <a:r>
              <a:rPr lang="ru-RU" baseline="-250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baseline="-250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5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– 12,9мг/100г, обменного калия (К</a:t>
            </a:r>
            <a:r>
              <a:rPr lang="ru-RU" baseline="-250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2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О) – 15,9мг/100г , рН солевой вытяжки – 5,0.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77B9E-9D5A-4B98-AF95-45DF4953409F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graphicFrame>
        <p:nvGraphicFramePr>
          <p:cNvPr id="3" name="Group 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8687693"/>
              </p:ext>
            </p:extLst>
          </p:nvPr>
        </p:nvGraphicFramePr>
        <p:xfrm>
          <a:off x="320092" y="3284984"/>
          <a:ext cx="8443912" cy="2040025"/>
        </p:xfrm>
        <a:graphic>
          <a:graphicData uri="http://schemas.openxmlformats.org/drawingml/2006/table">
            <a:tbl>
              <a:tblPr/>
              <a:tblGrid>
                <a:gridCol w="8443912"/>
              </a:tblGrid>
              <a:tr h="7155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контроль (без использования удобрений и микробиологических препаратов)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22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Штамм 634б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штамм </a:t>
                      </a:r>
                      <a:r>
                        <a:rPr lang="en-US" sz="2000" i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Bradyrhizobium</a:t>
                      </a:r>
                      <a:r>
                        <a:rPr lang="en-US" sz="200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japonicum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634б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422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Pseudomonas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штамм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Pseudomonas </a:t>
                      </a:r>
                      <a:r>
                        <a:rPr lang="en-US" sz="2000" b="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oryzihabitans</a:t>
                      </a:r>
                      <a:r>
                        <a:rPr lang="en-US" sz="20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EP4 </a:t>
                      </a:r>
                      <a:endParaRPr lang="ru-RU" sz="2000" b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422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Штамм 634б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 </a:t>
                      </a: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Pseudomonas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штамм </a:t>
                      </a:r>
                      <a:r>
                        <a:rPr lang="en-US" sz="2000" i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Bradyrhizobium</a:t>
                      </a:r>
                      <a:r>
                        <a:rPr lang="en-US" sz="2000" i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i="1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japonicum</a:t>
                      </a: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634б 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штамм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Pseudomonas </a:t>
                      </a:r>
                      <a:r>
                        <a:rPr lang="en-US" sz="2000" b="0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oryzihabitans</a:t>
                      </a:r>
                      <a:r>
                        <a:rPr lang="en-US" sz="2000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0" dirty="0" smtClean="0">
                          <a:latin typeface="Times New Roman" pitchFamily="18" charset="0"/>
                          <a:cs typeface="Times New Roman" pitchFamily="18" charset="0"/>
                        </a:rPr>
                        <a:t>EP4 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 Box 1033"/>
          <p:cNvSpPr txBox="1">
            <a:spLocks noChangeArrowheads="1"/>
          </p:cNvSpPr>
          <p:nvPr/>
        </p:nvSpPr>
        <p:spPr bwMode="auto">
          <a:xfrm>
            <a:off x="2685281" y="2636912"/>
            <a:ext cx="35004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Схема опыта</a:t>
            </a:r>
          </a:p>
        </p:txBody>
      </p:sp>
      <p:sp>
        <p:nvSpPr>
          <p:cNvPr id="5" name="Text Box 1033"/>
          <p:cNvSpPr txBox="1">
            <a:spLocks noChangeArrowheads="1"/>
          </p:cNvSpPr>
          <p:nvPr/>
        </p:nvSpPr>
        <p:spPr bwMode="auto">
          <a:xfrm>
            <a:off x="1643063" y="252512"/>
            <a:ext cx="568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Методика исследований</a:t>
            </a: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29580" y="1005696"/>
            <a:ext cx="842493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опытах изучалась эффективность интродукции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агроценозы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сои перспективного штамма АЦК–утилизирующих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ризобактерий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отдельно и в комплексе с производственным штаммом клубеньковых бактерий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зависимости от уровня минерального питания растений (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NPK100%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NPK70%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020" y="5661248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Штаммы микроорганизмов предоставлены Всероссийским НИИ сельскохозяйственной микробиологии (г. Санкт-Петербург).</a:t>
            </a:r>
          </a:p>
        </p:txBody>
      </p:sp>
    </p:spTree>
    <p:extLst>
      <p:ext uri="{BB962C8B-B14F-4D97-AF65-F5344CB8AC3E}">
        <p14:creationId xmlns:p14="http://schemas.microsoft.com/office/powerpoint/2010/main" val="350036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77B9E-9D5A-4B98-AF95-45DF4953409F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06760" y="1787451"/>
            <a:ext cx="8559329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Регистрацию фотофизических параметров листьев сои у 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интактных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растений проводили по 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Bilger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&amp;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Schreiber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(1995), с использованием портативного прибора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Mini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PAM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Германия,Walz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0" algn="just">
              <a:buClr>
                <a:srgbClr val="0000FF"/>
              </a:buClr>
              <a:buFont typeface="Wingdings" pitchFamily="2" charset="2"/>
              <a:buChar char="q"/>
              <a:defRPr/>
            </a:pPr>
            <a:r>
              <a:rPr lang="ru-RU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Интенсивность фотосинтеза определяли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интактных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растениях в режиме реального времени с помощью портативного газоанализатора марки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–COR–6400 по оригинальной методике фирмы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Li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–COR.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Учет площади ассимиляционной листовой поверхности проводили весовым методом с помощью 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фотопланиметра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Li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-3000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(США).</a:t>
            </a:r>
          </a:p>
          <a:p>
            <a:pPr lvl="0" algn="just">
              <a:buClr>
                <a:srgbClr val="0000FF"/>
              </a:buClr>
              <a:buFont typeface="Wingdings" pitchFamily="2" charset="2"/>
              <a:buChar char="q"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Нитрогеназную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активность определяли методом редукции ацетилена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портативном газовом хроматографе "ФГХ-1"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buClr>
                <a:srgbClr val="0000FF"/>
              </a:buClr>
              <a:buFont typeface="Wingdings" pitchFamily="2" charset="2"/>
              <a:buChar char="q"/>
              <a:defRPr/>
            </a:pPr>
            <a:r>
              <a:rPr lang="ru-RU" kern="0" dirty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kern="0" dirty="0" smtClean="0">
                <a:solidFill>
                  <a:sysClr val="windowText" lastClr="000000">
                    <a:lumMod val="95000"/>
                    <a:lumOff val="5000"/>
                  </a:sys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Содержание в растениях питательных элементов определяли на эмиссионном спектрометре параллельного действия с индуктивно-связанной плазмой ICPE-900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Shimadzu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Япония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lvl="0" algn="just">
              <a:buClr>
                <a:srgbClr val="0000FF"/>
              </a:buClr>
              <a:buFont typeface="Wingdings" pitchFamily="2" charset="2"/>
              <a:buChar char="q"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Состав корневых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экзометаболитов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определяли методами жидкостной хроматографии с использованием систем UPLC ACQUITY H-класса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Waters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США) и HPLC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Supelco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Gland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Швейцария).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95000"/>
                  <a:lumOff val="5000"/>
                </a:sys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Tx/>
              <a:buFont typeface="Wingdings" pitchFamily="2" charset="2"/>
              <a:buChar char="q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Биохимический состав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зерна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сои определяли с помощью анализатора зерна </a:t>
            </a:r>
            <a:r>
              <a:rPr kumimoji="0" lang="ru-RU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Infratec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™ 1241 по методике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Foss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1500188" y="23812"/>
            <a:ext cx="6019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Методика исследований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06760" y="636815"/>
            <a:ext cx="8513712" cy="1015663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Научные исследования осуществлялись как с помощью общепринятых, так  и </a:t>
            </a:r>
            <a:r>
              <a:rPr kumimoji="0" lang="ru-RU" sz="20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современных инструментальных методов анализа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95000"/>
                    <a:lumOff val="5000"/>
                  </a:sys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 использованием новейшего оборудования, таких как:</a:t>
            </a:r>
          </a:p>
        </p:txBody>
      </p:sp>
    </p:spTree>
    <p:extLst>
      <p:ext uri="{BB962C8B-B14F-4D97-AF65-F5344CB8AC3E}">
        <p14:creationId xmlns:p14="http://schemas.microsoft.com/office/powerpoint/2010/main" val="2893082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77B9E-9D5A-4B98-AF95-45DF4953409F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44" y="1556792"/>
            <a:ext cx="8456613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357188" y="332656"/>
            <a:ext cx="85010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Гидротермический коэффициент в различные периоды развития </a:t>
            </a:r>
            <a:r>
              <a:rPr lang="ru-RU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сои</a:t>
            </a:r>
            <a:endParaRPr lang="ru-RU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348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6A77B9E-9D5A-4B98-AF95-45DF4953409F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529056"/>
              </p:ext>
            </p:extLst>
          </p:nvPr>
        </p:nvGraphicFramePr>
        <p:xfrm>
          <a:off x="755576" y="1340764"/>
          <a:ext cx="7560840" cy="4896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2520280"/>
                <a:gridCol w="2520280"/>
              </a:tblGrid>
              <a:tr h="39323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Варианты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NPK 100%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NPK 70%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3232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клубеньков, млн. шт./га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2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Контроль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323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2. Штамм 634б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5,1*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1,1*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323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Pseudomonas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87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Штамм 634б +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Pseudomonas</a:t>
                      </a:r>
                      <a:endParaRPr lang="ru-RU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4,5*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2,9*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3232"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Масса клубеньков, кг/га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932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Контроль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29,9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18,4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323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2. Штамм 634б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132,9*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36,3*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9323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Pseudomonas</a:t>
                      </a:r>
                      <a:endParaRPr lang="ru-RU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43,0*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12,4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787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Штамм 634б +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>
                          <a:latin typeface="Times New Roman" pitchFamily="18" charset="0"/>
                          <a:cs typeface="Times New Roman" pitchFamily="18" charset="0"/>
                        </a:rPr>
                        <a:t>Pseudomonas</a:t>
                      </a:r>
                      <a:endParaRPr lang="ru-RU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100,9*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121,0*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55576" y="6344692"/>
            <a:ext cx="23991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Достоверно при *Р</a:t>
            </a:r>
            <a:r>
              <a:rPr lang="ru-RU" sz="1400" baseline="-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&lt;0,05</a:t>
            </a:r>
            <a:endParaRPr lang="ru-RU" sz="14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57199" y="116632"/>
            <a:ext cx="8334375" cy="108108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2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Нодуляционная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способность различных сортов сои в зависимости от условий питания растений (фаза цветения, среднее 2013-2015 гг.)</a:t>
            </a:r>
          </a:p>
        </p:txBody>
      </p:sp>
    </p:spTree>
    <p:extLst>
      <p:ext uri="{BB962C8B-B14F-4D97-AF65-F5344CB8AC3E}">
        <p14:creationId xmlns:p14="http://schemas.microsoft.com/office/powerpoint/2010/main" val="1992343754"/>
      </p:ext>
    </p:extLst>
  </p:cSld>
  <p:clrMapOvr>
    <a:masterClrMapping/>
  </p:clrMapOvr>
</p:sld>
</file>

<file path=ppt/theme/theme1.xml><?xml version="1.0" encoding="utf-8"?>
<a:theme xmlns:a="http://schemas.openxmlformats.org/drawingml/2006/main" name="1_Пиксел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1_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иксел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по зернобобовым 9.12.09</Template>
  <TotalTime>2221</TotalTime>
  <Words>907</Words>
  <Application>Microsoft Office PowerPoint</Application>
  <PresentationFormat>Экран (4:3)</PresentationFormat>
  <Paragraphs>194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1_Пиксел</vt:lpstr>
      <vt:lpstr>Пиксел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Юля</dc:creator>
  <cp:lastModifiedBy>User</cp:lastModifiedBy>
  <cp:revision>181</cp:revision>
  <dcterms:created xsi:type="dcterms:W3CDTF">2014-10-23T13:38:42Z</dcterms:created>
  <dcterms:modified xsi:type="dcterms:W3CDTF">2016-11-01T09:36:05Z</dcterms:modified>
</cp:coreProperties>
</file>