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59" r:id="rId4"/>
    <p:sldId id="258" r:id="rId5"/>
    <p:sldId id="256" r:id="rId6"/>
    <p:sldId id="257" r:id="rId7"/>
    <p:sldId id="269" r:id="rId8"/>
    <p:sldId id="260" r:id="rId9"/>
    <p:sldId id="270" r:id="rId10"/>
    <p:sldId id="261" r:id="rId11"/>
    <p:sldId id="271" r:id="rId12"/>
    <p:sldId id="262" r:id="rId13"/>
    <p:sldId id="26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0EF2-C138-429C-BEBE-29FF0057A65B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A7A-38C6-4E50-BC1B-330535E02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846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0EF2-C138-429C-BEBE-29FF0057A65B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A7A-38C6-4E50-BC1B-330535E02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705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0EF2-C138-429C-BEBE-29FF0057A65B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A7A-38C6-4E50-BC1B-330535E02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309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0EF2-C138-429C-BEBE-29FF0057A65B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A7A-38C6-4E50-BC1B-330535E02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767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0EF2-C138-429C-BEBE-29FF0057A65B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A7A-38C6-4E50-BC1B-330535E02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571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0EF2-C138-429C-BEBE-29FF0057A65B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A7A-38C6-4E50-BC1B-330535E02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675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0EF2-C138-429C-BEBE-29FF0057A65B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A7A-38C6-4E50-BC1B-330535E02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56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0EF2-C138-429C-BEBE-29FF0057A65B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A7A-38C6-4E50-BC1B-330535E02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70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0EF2-C138-429C-BEBE-29FF0057A65B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A7A-38C6-4E50-BC1B-330535E02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546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0EF2-C138-429C-BEBE-29FF0057A65B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A7A-38C6-4E50-BC1B-330535E02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686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B0EF2-C138-429C-BEBE-29FF0057A65B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FCA7A-38C6-4E50-BC1B-330535E02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591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B0EF2-C138-429C-BEBE-29FF0057A65B}" type="datetimeFigureOut">
              <a:rPr lang="ru-RU" smtClean="0"/>
              <a:t>28.10.2016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FCA7A-38C6-4E50-BC1B-330535E026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23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F:\ \поле\DSCN61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2041525" y="1103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685800" y="1143000"/>
            <a:ext cx="7924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РЕЗУЛЬТАТЫ СЕЛЕКЦИИ ГОРОХА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В КРАСНОУФИМСКОМ СЕЛЕКЦИОННОМ ЦЕНТРЕ</a:t>
            </a:r>
            <a:endParaRPr lang="ru-RU" alt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07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206534"/>
              </p:ext>
            </p:extLst>
          </p:nvPr>
        </p:nvGraphicFramePr>
        <p:xfrm>
          <a:off x="107505" y="836711"/>
          <a:ext cx="8928989" cy="56716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888431"/>
                <a:gridCol w="1224136"/>
                <a:gridCol w="1800199"/>
                <a:gridCol w="2016223"/>
              </a:tblGrid>
              <a:tr h="415672"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</a:t>
                      </a:r>
                      <a:endParaRPr lang="ru-RU" sz="1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измерения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Эдем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Марафон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Урожайность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т/га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2,89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2,78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Вегетационный период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сутки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бобов на растении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4,1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семян на растении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15,8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12,6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Масса семян с растения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Масса 1000 семян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Натурная масса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г/л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807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785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-90170" algn="l"/>
                        </a:tabLs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белка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22,5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20,9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Длина стебля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Устойчивость: к полеганию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L="1338263" marR="2095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осыпанию семян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средняя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высокая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Поражение болезнями: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720725" marR="20955" indent="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-90170" algn="l"/>
                        </a:tabLs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аскохитоз естественный фон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12,2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17,7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L="1706563" marR="20955" indent="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-90170" algn="l"/>
                        </a:tabLs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искусственный фон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21,3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28,0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L="719138" marR="20955" indent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корневые </a:t>
                      </a: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гнили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29,1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30,0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Повреждение гороховой плодожоркой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1045" marR="51045" marT="0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36512" y="2209"/>
            <a:ext cx="9108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гороха Эдем,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2011-2015 гг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336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DSCN62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10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990604"/>
              </p:ext>
            </p:extLst>
          </p:nvPr>
        </p:nvGraphicFramePr>
        <p:xfrm>
          <a:off x="107503" y="818615"/>
          <a:ext cx="8928993" cy="59956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4550353"/>
                <a:gridCol w="1373691"/>
                <a:gridCol w="1373691"/>
                <a:gridCol w="1631258"/>
              </a:tblGrid>
              <a:tr h="233738"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</a:t>
                      </a:r>
                      <a:endParaRPr lang="ru-RU" sz="1600" dirty="0" smtClean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измерения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05-327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Красноус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Урожайность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т/га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1,90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1,69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Вегетационный период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сутки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79</a:t>
                      </a:r>
                    </a:p>
                  </a:txBody>
                  <a:tcPr marL="68580" marR="68580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бобов на растении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2,7</a:t>
                      </a:r>
                    </a:p>
                  </a:txBody>
                  <a:tcPr marL="68580" marR="68580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семян на растении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12,9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12,5</a:t>
                      </a:r>
                    </a:p>
                  </a:txBody>
                  <a:tcPr marL="68580" marR="68580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Масса семян с растения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2,2</a:t>
                      </a:r>
                    </a:p>
                  </a:txBody>
                  <a:tcPr marL="68580" marR="68580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Масса 1000 семян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161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174</a:t>
                      </a:r>
                    </a:p>
                  </a:txBody>
                  <a:tcPr marL="68580" marR="68580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Натурная масса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г/л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769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776</a:t>
                      </a:r>
                    </a:p>
                  </a:txBody>
                  <a:tcPr marL="68580" marR="68580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spcAft>
                          <a:spcPts val="0"/>
                        </a:spcAft>
                        <a:tabLst>
                          <a:tab pos="-90170" algn="l"/>
                        </a:tabLst>
                      </a:pPr>
                      <a:r>
                        <a:rPr lang="ru-RU" sz="1600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белка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23,7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20,6</a:t>
                      </a:r>
                    </a:p>
                  </a:txBody>
                  <a:tcPr marL="68580" marR="68580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Длина стебля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44,8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47,2</a:t>
                      </a:r>
                    </a:p>
                  </a:txBody>
                  <a:tcPr marL="68580" marR="68580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spcAft>
                          <a:spcPts val="0"/>
                        </a:spcAft>
                      </a:pPr>
                      <a:r>
                        <a:rPr lang="ru-RU" sz="1600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Устойчивость: к полеганию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600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4,2</a:t>
                      </a:r>
                    </a:p>
                  </a:txBody>
                  <a:tcPr marL="68580" marR="68580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spcAft>
                          <a:spcPts val="0"/>
                        </a:spcAft>
                      </a:pPr>
                      <a:r>
                        <a:rPr lang="ru-RU" sz="1600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к осыпанию семян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600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высокая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высокая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spcAft>
                          <a:spcPts val="0"/>
                        </a:spcAft>
                      </a:pPr>
                      <a:r>
                        <a:rPr lang="ru-RU" sz="1600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Поражение болезнями: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720000" marR="20955" indent="0">
                        <a:spcAft>
                          <a:spcPts val="0"/>
                        </a:spcAft>
                        <a:tabLst>
                          <a:tab pos="-90170" algn="l"/>
                        </a:tabLs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аскохитоз естественный фон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600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10,8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14,3</a:t>
                      </a:r>
                    </a:p>
                  </a:txBody>
                  <a:tcPr marL="68580" marR="68580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L="1704975" marR="20955" indent="0">
                        <a:spcAft>
                          <a:spcPts val="0"/>
                        </a:spcAft>
                        <a:tabLst>
                          <a:tab pos="-90170" algn="l"/>
                        </a:tabLs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искусственный фон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600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19,8</a:t>
                      </a:r>
                    </a:p>
                  </a:txBody>
                  <a:tcPr marL="68580" marR="68580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L="720000" marR="20955" indent="0">
                        <a:spcAft>
                          <a:spcPts val="0"/>
                        </a:spcAft>
                      </a:pPr>
                      <a:r>
                        <a:rPr lang="ru-RU" sz="1600" spc="1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корневые </a:t>
                      </a: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гнили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600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31,2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31,9</a:t>
                      </a:r>
                    </a:p>
                  </a:txBody>
                  <a:tcPr marL="68580" marR="68580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Повреждение гороховой плодожоркой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56314" marR="5631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1,3</a:t>
                      </a:r>
                    </a:p>
                  </a:txBody>
                  <a:tcPr marL="68580" marR="68580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Урожай белка с гектара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кг/га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450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348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перспективного сорта гороха 05-327,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2014-2016 гг.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10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ser\Desktop\DSCN61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92832" y="2852936"/>
            <a:ext cx="752481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19525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896544" cy="664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13921" y="4700575"/>
            <a:ext cx="40324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М.П. Козак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научный сотрудник, кандидат биологических наук, автор сортов: гороха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Красноуфимский 70, Восход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яровой вики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Свердловская 238, Красноуфимская 49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Работал с 1939 по 1958 гг.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70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7" y="90489"/>
            <a:ext cx="5923937" cy="664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29311" y="4392533"/>
            <a:ext cx="3098623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В.С. Гималетдинова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лабораторией (1983 – 2009 г), автор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сортов гороха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Красноуфимский 93, Марафон, Красноус, Красноуфимский 11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Работает на станции с 1977 г. по настоящее время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81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9" name="Picture 1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16372"/>
            <a:ext cx="7704856" cy="5924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" name="Прямоугольник 85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селекционного процесса по гороху и логические связи между проводимыми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исследованиями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55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103911"/>
              </p:ext>
            </p:extLst>
          </p:nvPr>
        </p:nvGraphicFramePr>
        <p:xfrm>
          <a:off x="107504" y="908720"/>
          <a:ext cx="8928992" cy="4767649"/>
        </p:xfrm>
        <a:graphic>
          <a:graphicData uri="http://schemas.openxmlformats.org/drawingml/2006/table">
            <a:tbl>
              <a:tblPr firstRow="1" firstCol="1" bandRow="1"/>
              <a:tblGrid>
                <a:gridCol w="3024336"/>
                <a:gridCol w="1512168"/>
                <a:gridCol w="1224136"/>
                <a:gridCol w="1440160"/>
                <a:gridCol w="1728192"/>
              </a:tblGrid>
              <a:tr h="679969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Питомники</a:t>
                      </a:r>
                      <a:endParaRPr lang="ru-RU" sz="2400" baseline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Единица измерения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Количество образцов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Число повторностей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Площадь делянки, </a:t>
                      </a: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</a:t>
                      </a:r>
                      <a:r>
                        <a:rPr lang="ru-RU" sz="1600" baseline="3000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ru-RU" sz="2400" baseline="300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Коллекционный</a:t>
                      </a:r>
                      <a:endParaRPr lang="ru-RU" sz="2400" baseline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сортообразцы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200-280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Гибридизация</a:t>
                      </a: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комбинации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60-65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8,5 (</a:t>
                      </a: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10х30см</a:t>
                      </a:r>
                      <a:r>
                        <a:rPr lang="ru-RU" sz="1800" b="1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*</a:t>
                      </a: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)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Изучение и размножение </a:t>
                      </a:r>
                      <a:r>
                        <a:rPr lang="ru-RU" sz="16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гибридов</a:t>
                      </a:r>
                      <a:r>
                        <a:rPr lang="ru-RU" sz="1600" baseline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:</a:t>
                      </a:r>
                      <a:endParaRPr lang="ru-RU" sz="2400" baseline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 </a:t>
                      </a:r>
                      <a:endParaRPr lang="ru-RU" sz="28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F</a:t>
                      </a:r>
                      <a:r>
                        <a:rPr lang="ru-RU" sz="1600" baseline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</a:t>
                      </a:r>
                      <a:endParaRPr lang="ru-RU" sz="2400" baseline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популяций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60-65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10х15 </a:t>
                      </a: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см</a:t>
                      </a:r>
                      <a:r>
                        <a:rPr lang="ru-RU" sz="1800" b="1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*</a:t>
                      </a:r>
                      <a:endParaRPr lang="ru-RU" sz="2800" b="1" baseline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F</a:t>
                      </a:r>
                      <a:r>
                        <a:rPr lang="ru-RU" sz="1600" baseline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</a:t>
                      </a:r>
                      <a:endParaRPr lang="ru-RU" sz="2400" baseline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популяций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60-65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3-8,5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Гибридный питомник</a:t>
                      </a:r>
                      <a:endParaRPr lang="ru-RU" sz="2400" baseline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популяций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60-65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Селекционный питомник 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 </a:t>
                      </a:r>
                      <a:r>
                        <a:rPr lang="ru-RU" sz="1600" baseline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г.</a:t>
                      </a:r>
                      <a:endParaRPr lang="ru-RU" sz="2400" baseline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номеров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3000-4500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5х15 </a:t>
                      </a: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см</a:t>
                      </a:r>
                      <a:r>
                        <a:rPr lang="ru-RU" sz="1800" b="1" baseline="0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*</a:t>
                      </a:r>
                      <a:endParaRPr lang="ru-RU" sz="2800" b="1" baseline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Селекционный питомник </a:t>
                      </a:r>
                      <a:r>
                        <a:rPr lang="en-US" sz="1600" baseline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II </a:t>
                      </a:r>
                      <a:r>
                        <a:rPr lang="ru-RU" sz="1600" baseline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г.</a:t>
                      </a:r>
                      <a:endParaRPr lang="ru-RU" sz="2400" baseline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номеров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300-500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–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Контрольный питомник</a:t>
                      </a:r>
                      <a:endParaRPr lang="ru-RU" sz="2400" baseline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номеров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150-200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8,5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Предварительное испытание</a:t>
                      </a:r>
                      <a:endParaRPr lang="ru-RU" sz="2400" baseline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номеров</a:t>
                      </a:r>
                      <a:endParaRPr lang="ru-RU" sz="24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40-60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8,5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aseline="0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Конкурсное испытание</a:t>
                      </a:r>
                      <a:endParaRPr lang="ru-RU" sz="2400" baseline="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номеров</a:t>
                      </a:r>
                      <a:endParaRPr lang="ru-RU" sz="24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30-40</a:t>
                      </a:r>
                      <a:endParaRPr lang="ru-RU" sz="28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4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19</a:t>
                      </a:r>
                      <a:endParaRPr lang="ru-RU" sz="28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59034" marR="5903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7504" y="7528"/>
            <a:ext cx="8928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Среднегодовое количество образцов,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изучаемых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селекционных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питомниках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6381328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площадь питания растений</a:t>
            </a:r>
          </a:p>
        </p:txBody>
      </p:sp>
    </p:spTree>
    <p:extLst>
      <p:ext uri="{BB962C8B-B14F-4D97-AF65-F5344CB8AC3E}">
        <p14:creationId xmlns:p14="http://schemas.microsoft.com/office/powerpoint/2010/main" val="336183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733233"/>
              </p:ext>
            </p:extLst>
          </p:nvPr>
        </p:nvGraphicFramePr>
        <p:xfrm>
          <a:off x="107504" y="830997"/>
          <a:ext cx="8928992" cy="538147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68352"/>
                <a:gridCol w="1224136"/>
                <a:gridCol w="2268252"/>
                <a:gridCol w="2268252"/>
              </a:tblGrid>
              <a:tr h="372577"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 </a:t>
                      </a:r>
                    </a:p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измерения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Использование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5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универсальное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зернофуражное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Вегетационный период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сутки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70-75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70-75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Урожайность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т/га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3,0-4,0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3,0-4,0</a:t>
                      </a:r>
                      <a:endParaRPr lang="ru-RU" sz="2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Длина стебля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70-100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40-70</a:t>
                      </a:r>
                      <a:endParaRPr lang="ru-RU" sz="2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продуктивных узлов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4-6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3-5</a:t>
                      </a:r>
                      <a:endParaRPr lang="ru-RU" sz="20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бобов на продуктивный узел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2-3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2-3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семян в бобе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4-5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4-6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Масса 1000 семян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180-200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200-220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белка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23-25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23-25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Выравненность семян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70-80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70-80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Устойчивость: к полеганию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3,5-4,0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4,0-5,0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00">
                <a:tc>
                  <a:txBody>
                    <a:bodyPr/>
                    <a:lstStyle/>
                    <a:p>
                      <a:pPr marL="1438275"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осыпанию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высокая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высокая</a:t>
                      </a:r>
                      <a:endParaRPr lang="ru-RU" sz="20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6000">
                <a:tc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Признаки технологичности: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8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Короткостебельность, усатый тип листа, неосыпающиеся семена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(основные параметры) сортов гороха для условий Среднего Урала</a:t>
            </a:r>
          </a:p>
        </p:txBody>
      </p:sp>
    </p:spTree>
    <p:extLst>
      <p:ext uri="{BB962C8B-B14F-4D97-AF65-F5344CB8AC3E}">
        <p14:creationId xmlns:p14="http://schemas.microsoft.com/office/powerpoint/2010/main" val="58210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Безымянны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304800"/>
            <a:ext cx="10820400" cy="825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3276600" y="6248400"/>
            <a:ext cx="236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/>
          </a:p>
        </p:txBody>
      </p:sp>
      <p:sp>
        <p:nvSpPr>
          <p:cNvPr id="11268" name="Text Box 6"/>
          <p:cNvSpPr txBox="1">
            <a:spLocks noChangeArrowheads="1"/>
          </p:cNvSpPr>
          <p:nvPr/>
        </p:nvSpPr>
        <p:spPr bwMode="auto">
          <a:xfrm>
            <a:off x="3505200" y="6172200"/>
            <a:ext cx="205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b="1"/>
              <a:t>АЛТЫН</a:t>
            </a:r>
          </a:p>
        </p:txBody>
      </p:sp>
    </p:spTree>
    <p:extLst>
      <p:ext uri="{BB962C8B-B14F-4D97-AF65-F5344CB8AC3E}">
        <p14:creationId xmlns:p14="http://schemas.microsoft.com/office/powerpoint/2010/main" val="401039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66238"/>
              </p:ext>
            </p:extLst>
          </p:nvPr>
        </p:nvGraphicFramePr>
        <p:xfrm>
          <a:off x="124275" y="692696"/>
          <a:ext cx="8928993" cy="56716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799653"/>
                <a:gridCol w="1224136"/>
                <a:gridCol w="1880594"/>
                <a:gridCol w="2024610"/>
              </a:tblGrid>
              <a:tr h="452596"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Показатель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Единица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измерения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Алтын</a:t>
                      </a:r>
                      <a:endParaRPr lang="ru-RU" sz="1800" b="1" i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Красноус</a:t>
                      </a:r>
                      <a:endParaRPr lang="ru-RU" sz="1800" b="1" i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Урожайность 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т/га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2,58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2,41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Вегетационный период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сутки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бобов на растении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Число семян на растении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шт.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11,9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Масса семян с растения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2,0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Масса 1000 семян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</a:t>
                      </a:r>
                      <a:endParaRPr lang="ru-RU" sz="1800" b="1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Натурная масса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г/л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786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778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Содержание белка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22,3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20,2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Длина стебля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Устойчивость: к полеганию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балл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L="266700" marR="20955" indent="1588" algn="ctr" defTabSz="266700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-90170" algn="l"/>
                        </a:tabLs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 осыпанию семян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высокая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высокая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Поражение болезнями: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8492" marR="48492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48492" marR="4849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24000">
                <a:tc>
                  <a:txBody>
                    <a:bodyPr/>
                    <a:lstStyle/>
                    <a:p>
                      <a:pPr marL="719138" marR="20955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аскохитоз естественный фон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10,0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14,4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L="1704975" marR="20955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искусственный фон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16,7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20,2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L="719138" marR="20955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корневые </a:t>
                      </a: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гнили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28,2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30,7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</a:tr>
              <a:tr h="324000">
                <a:tc>
                  <a:txBody>
                    <a:bodyPr/>
                    <a:lstStyle/>
                    <a:p>
                      <a:pPr marR="2095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Повреждение гороховой плодожоркой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  <a:tc>
                  <a:txBody>
                    <a:bodyPr/>
                    <a:lstStyle/>
                    <a:p>
                      <a:pPr marR="2095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  <a:endParaRPr lang="ru-RU" sz="1800" b="1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48492" marR="48492" marT="0" marB="0" anchor="ctr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771" y="11488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гороха Алтын, 2011-2015 гг.</a:t>
            </a:r>
          </a:p>
        </p:txBody>
      </p:sp>
    </p:spTree>
    <p:extLst>
      <p:ext uri="{BB962C8B-B14F-4D97-AF65-F5344CB8AC3E}">
        <p14:creationId xmlns:p14="http://schemas.microsoft.com/office/powerpoint/2010/main" val="57662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F:\IMG_08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>
            <a:off x="4495800" y="3657600"/>
            <a:ext cx="1371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2800" b="1"/>
              <a:t>ЭДЕМ</a:t>
            </a:r>
          </a:p>
        </p:txBody>
      </p:sp>
      <p:sp>
        <p:nvSpPr>
          <p:cNvPr id="9220" name="Text Box 5"/>
          <p:cNvSpPr txBox="1">
            <a:spLocks noChangeArrowheads="1"/>
          </p:cNvSpPr>
          <p:nvPr/>
        </p:nvSpPr>
        <p:spPr bwMode="auto">
          <a:xfrm>
            <a:off x="4343400" y="2819400"/>
            <a:ext cx="1676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ru-RU" altLang="ru-RU" sz="1800"/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4114800" y="3200400"/>
            <a:ext cx="1981200" cy="5334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3962400" y="2819400"/>
            <a:ext cx="2514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ru-RU" altLang="ru-RU" sz="4000" b="1"/>
              <a:t>08-459</a:t>
            </a:r>
          </a:p>
        </p:txBody>
      </p:sp>
    </p:spTree>
    <p:extLst>
      <p:ext uri="{BB962C8B-B14F-4D97-AF65-F5344CB8AC3E}">
        <p14:creationId xmlns:p14="http://schemas.microsoft.com/office/powerpoint/2010/main" val="232108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601</Words>
  <Application>Microsoft Office PowerPoint</Application>
  <PresentationFormat>Экран (4:3)</PresentationFormat>
  <Paragraphs>337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</cp:revision>
  <dcterms:created xsi:type="dcterms:W3CDTF">2016-10-20T08:46:55Z</dcterms:created>
  <dcterms:modified xsi:type="dcterms:W3CDTF">2016-10-28T05:48:53Z</dcterms:modified>
</cp:coreProperties>
</file>