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  <p:sldMasterId id="2147483807" r:id="rId2"/>
    <p:sldMasterId id="2147483832" r:id="rId3"/>
  </p:sldMasterIdLst>
  <p:notesMasterIdLst>
    <p:notesMasterId r:id="rId26"/>
  </p:notesMasterIdLst>
  <p:sldIdLst>
    <p:sldId id="256" r:id="rId4"/>
    <p:sldId id="352" r:id="rId5"/>
    <p:sldId id="371" r:id="rId6"/>
    <p:sldId id="356" r:id="rId7"/>
    <p:sldId id="318" r:id="rId8"/>
    <p:sldId id="361" r:id="rId9"/>
    <p:sldId id="372" r:id="rId10"/>
    <p:sldId id="370" r:id="rId11"/>
    <p:sldId id="375" r:id="rId12"/>
    <p:sldId id="378" r:id="rId13"/>
    <p:sldId id="379" r:id="rId14"/>
    <p:sldId id="376" r:id="rId15"/>
    <p:sldId id="368" r:id="rId16"/>
    <p:sldId id="381" r:id="rId17"/>
    <p:sldId id="363" r:id="rId18"/>
    <p:sldId id="380" r:id="rId19"/>
    <p:sldId id="377" r:id="rId20"/>
    <p:sldId id="364" r:id="rId21"/>
    <p:sldId id="374" r:id="rId22"/>
    <p:sldId id="373" r:id="rId23"/>
    <p:sldId id="329" r:id="rId24"/>
    <p:sldId id="30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044C5-6AD9-44FB-B5BB-525C8D853AB4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438C7-208A-4B7D-86F2-3377DD123F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18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C7-208A-4B7D-86F2-3377DD123F2A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520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Модель посев – созревание, оказалась более детерминированной, чем всходы – созревание: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C7-208A-4B7D-86F2-3377DD123F2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Модель посев – созревание, оказалась более детерминированной, чем всходы – созревание: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C7-208A-4B7D-86F2-3377DD123F2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6438C7-208A-4B7D-86F2-3377DD123F2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5195" y="4650640"/>
            <a:ext cx="7329840" cy="859205"/>
          </a:xfrm>
          <a:effectLst/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5195" y="5566870"/>
            <a:ext cx="7329840" cy="45811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ABC3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443835"/>
            <a:ext cx="8229600" cy="45811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2A5A0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2054655"/>
            <a:ext cx="8229600" cy="3918803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374900"/>
            <a:ext cx="6558080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7ABC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6558080" cy="4275740"/>
          </a:xfrm>
        </p:spPr>
        <p:txBody>
          <a:bodyPr/>
          <a:lstStyle>
            <a:lvl1pPr>
              <a:defRPr sz="2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3014"/>
            <a:ext cx="8229600" cy="58462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291130"/>
            <a:ext cx="8229600" cy="53218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88290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512770"/>
            <a:ext cx="4040188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88290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7ABC3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512770"/>
            <a:ext cx="4041775" cy="3035058"/>
          </a:xfrm>
        </p:spPr>
        <p:txBody>
          <a:bodyPr/>
          <a:lstStyle>
            <a:lvl1pPr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3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36AED63-77C8-4BF9-B711-BF89EFFC12A8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4BFD71F-79E4-44D7-9D7F-848A4B8BAC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2.wmf"/><Relationship Id="rId9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5228" y="1916832"/>
            <a:ext cx="7344816" cy="1829761"/>
          </a:xfrm>
        </p:spPr>
        <p:txBody>
          <a:bodyPr>
            <a:noAutofit/>
          </a:bodyPr>
          <a:lstStyle/>
          <a:p>
            <a:r>
              <a:rPr lang="ru-RU" sz="3200" b="1" cap="all" dirty="0" smtClean="0">
                <a:solidFill>
                  <a:schemeClr val="tx1"/>
                </a:solidFill>
              </a:rPr>
              <a:t>Влияние температур выше 15°С</a:t>
            </a:r>
            <a:br>
              <a:rPr lang="ru-RU" sz="3200" b="1" cap="all" dirty="0" smtClean="0">
                <a:solidFill>
                  <a:schemeClr val="tx1"/>
                </a:solidFill>
              </a:rPr>
            </a:br>
            <a:r>
              <a:rPr lang="ru-RU" sz="3200" b="1" cap="all" dirty="0" smtClean="0">
                <a:solidFill>
                  <a:schemeClr val="tx1"/>
                </a:solidFill>
              </a:rPr>
              <a:t>на продолжительность вегетации зернобобовых культур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4077072"/>
            <a:ext cx="6391612" cy="9286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Новикова Л.Ю., </a:t>
            </a:r>
            <a:r>
              <a:rPr lang="ru-RU" sz="2000" b="1" dirty="0" err="1" smtClean="0">
                <a:solidFill>
                  <a:schemeClr val="tx1"/>
                </a:solidFill>
              </a:rPr>
              <a:t>Озерская</a:t>
            </a:r>
            <a:r>
              <a:rPr lang="ru-RU" sz="2000" b="1" dirty="0" smtClean="0">
                <a:solidFill>
                  <a:schemeClr val="tx1"/>
                </a:solidFill>
              </a:rPr>
              <a:t> Т.М., </a:t>
            </a:r>
            <a:r>
              <a:rPr lang="ru-RU" sz="2000" b="1" dirty="0" err="1" smtClean="0">
                <a:solidFill>
                  <a:schemeClr val="tx1"/>
                </a:solidFill>
              </a:rPr>
              <a:t>Булынцев</a:t>
            </a:r>
            <a:r>
              <a:rPr lang="ru-RU" sz="2000" b="1" dirty="0" smtClean="0">
                <a:solidFill>
                  <a:schemeClr val="tx1"/>
                </a:solidFill>
              </a:rPr>
              <a:t> С.В., </a:t>
            </a:r>
            <a:r>
              <a:rPr lang="ru-RU" sz="2000" b="1" dirty="0" err="1" smtClean="0">
                <a:solidFill>
                  <a:schemeClr val="tx1"/>
                </a:solidFill>
              </a:rPr>
              <a:t>Сеферова</a:t>
            </a:r>
            <a:r>
              <a:rPr lang="ru-RU" sz="2000" b="1" dirty="0" smtClean="0">
                <a:solidFill>
                  <a:schemeClr val="tx1"/>
                </a:solidFill>
              </a:rPr>
              <a:t> И.В., Вишнякова М.А.</a:t>
            </a:r>
            <a:r>
              <a:rPr lang="ru-RU" sz="2000" i="1" dirty="0" smtClean="0">
                <a:solidFill>
                  <a:schemeClr val="tx1"/>
                </a:solidFill>
              </a:rPr>
              <a:t> </a:t>
            </a:r>
            <a:endParaRPr lang="ru-RU" sz="2000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50" descr="v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672" y="642918"/>
            <a:ext cx="936104" cy="887413"/>
          </a:xfrm>
          <a:prstGeom prst="rect">
            <a:avLst/>
          </a:prstGeom>
          <a:noFill/>
          <a:effectLst>
            <a:outerShdw dist="25400" dir="5400000" algn="ctr" rotWithShape="0">
              <a:srgbClr val="676767"/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71612"/>
            <a:ext cx="4500594" cy="1442674"/>
          </a:xfrm>
        </p:spPr>
        <p:txBody>
          <a:bodyPr/>
          <a:lstStyle/>
          <a:p>
            <a:pPr algn="l"/>
            <a:r>
              <a:rPr lang="ru-RU" sz="3600" dirty="0" smtClean="0"/>
              <a:t>Соя: зависимость продолжительности периода посев-всходы от средней температуры имеет нелинейный вид</a:t>
            </a:r>
            <a:endParaRPr lang="ru-RU" sz="3600" dirty="0"/>
          </a:p>
        </p:txBody>
      </p:sp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29729" name="Object 1"/>
          <p:cNvGraphicFramePr>
            <a:graphicFrameLocks noChangeAspect="1"/>
          </p:cNvGraphicFramePr>
          <p:nvPr/>
        </p:nvGraphicFramePr>
        <p:xfrm>
          <a:off x="4786314" y="702583"/>
          <a:ext cx="3849796" cy="336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5709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4" y="702583"/>
                        <a:ext cx="3849796" cy="33693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500034" y="4643446"/>
            <a:ext cx="6643734" cy="500066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smtClean="0"/>
              <a:t>L</a:t>
            </a:r>
            <a:r>
              <a:rPr lang="ru-RU" sz="2000" baseline="-25000" dirty="0" err="1" smtClean="0"/>
              <a:t>п-в</a:t>
            </a:r>
            <a:r>
              <a:rPr lang="ru-RU" sz="2000" dirty="0" err="1" smtClean="0"/>
              <a:t>=36,53-2,18Т</a:t>
            </a:r>
            <a:r>
              <a:rPr lang="ru-RU" sz="2000" baseline="-25000" dirty="0" err="1" smtClean="0"/>
              <a:t>п-в</a:t>
            </a:r>
            <a:r>
              <a:rPr lang="ru-RU" sz="2000" dirty="0" err="1" smtClean="0"/>
              <a:t>+0.04Т</a:t>
            </a:r>
            <a:r>
              <a:rPr lang="ru-RU" sz="2000" baseline="30000" dirty="0" err="1" smtClean="0"/>
              <a:t>2</a:t>
            </a:r>
            <a:r>
              <a:rPr lang="ru-RU" sz="2000" baseline="-25000" dirty="0" err="1" smtClean="0"/>
              <a:t>п-в</a:t>
            </a:r>
            <a:r>
              <a:rPr lang="ru-RU" sz="2000" dirty="0" err="1" smtClean="0"/>
              <a:t>-0,80Р</a:t>
            </a:r>
            <a:r>
              <a:rPr lang="ru-RU" sz="2000" baseline="-25000" dirty="0" err="1" smtClean="0"/>
              <a:t>5п5</a:t>
            </a:r>
            <a:r>
              <a:rPr lang="ru-RU" sz="2000" baseline="-25000" dirty="0" smtClean="0"/>
              <a:t> </a:t>
            </a:r>
            <a:r>
              <a:rPr lang="ru-RU" sz="2000" dirty="0" smtClean="0"/>
              <a:t>		</a:t>
            </a:r>
            <a:r>
              <a:rPr lang="en-US" sz="2000" dirty="0" smtClean="0"/>
              <a:t>R</a:t>
            </a:r>
            <a:r>
              <a:rPr lang="ru-RU" sz="2000" baseline="30000" dirty="0" smtClean="0"/>
              <a:t>2 </a:t>
            </a:r>
            <a:r>
              <a:rPr lang="ru-RU" sz="2000" dirty="0" err="1" smtClean="0"/>
              <a:t>=0,70</a:t>
            </a:r>
            <a:endParaRPr lang="ru-RU" sz="2000" dirty="0" smtClean="0"/>
          </a:p>
          <a:p>
            <a:pPr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lang="ru-RU" sz="2800" dirty="0" smtClean="0">
              <a:latin typeface="Arial" pitchFamily="34" charset="0"/>
            </a:endParaRP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572140"/>
            <a:ext cx="4000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Сеферова</a:t>
            </a:r>
            <a:r>
              <a:rPr lang="ru-RU" dirty="0" smtClean="0"/>
              <a:t>, Новикова,  </a:t>
            </a:r>
            <a:r>
              <a:rPr lang="en-US" dirty="0" smtClean="0"/>
              <a:t>2015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501734" cy="4849825"/>
          </a:xfrm>
        </p:spPr>
        <p:txBody>
          <a:bodyPr/>
          <a:lstStyle/>
          <a:p>
            <a:pPr algn="l"/>
            <a:r>
              <a:rPr lang="ru-RU" sz="3600" dirty="0" smtClean="0"/>
              <a:t>Соя: зависимость продолжительности периода всходы-цветение от средней температуры имеет нелинейный вид</a:t>
            </a:r>
            <a:endParaRPr lang="ru-RU" sz="3600" dirty="0"/>
          </a:p>
        </p:txBody>
      </p:sp>
      <p:sp>
        <p:nvSpPr>
          <p:cNvPr id="453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536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272272"/>
              </p:ext>
            </p:extLst>
          </p:nvPr>
        </p:nvGraphicFramePr>
        <p:xfrm>
          <a:off x="4572001" y="1154954"/>
          <a:ext cx="4143404" cy="378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6733" name="Graph" r:id="rId3" imgW="5943600" imgH="4457700" progId="STATISTICA.Graph">
                  <p:embed/>
                </p:oleObj>
              </mc:Choice>
              <mc:Fallback>
                <p:oleObj name="Graph" r:id="rId3" imgW="5943600" imgH="4457700" progId="STATISTICA.Grap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154954"/>
                        <a:ext cx="4143404" cy="37862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3635" name="Rectangle 3"/>
          <p:cNvSpPr>
            <a:spLocks noChangeArrowheads="1"/>
          </p:cNvSpPr>
          <p:nvPr/>
        </p:nvSpPr>
        <p:spPr bwMode="auto">
          <a:xfrm>
            <a:off x="714348" y="1214422"/>
            <a:ext cx="29546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-300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00034" y="5500702"/>
            <a:ext cx="7572428" cy="500066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en-US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lang="ru-RU" sz="2000" baseline="-3000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в-ц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=79,29-2,61Т</a:t>
            </a:r>
            <a:r>
              <a:rPr lang="ru-RU" sz="2000" baseline="-30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в-ц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+0,02Т</a:t>
            </a:r>
            <a:r>
              <a:rPr lang="ru-RU" sz="2000" baseline="30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baseline="-30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в-ц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+0,43Р</a:t>
            </a:r>
            <a:r>
              <a:rPr lang="ru-RU" sz="2000" baseline="-30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в-ц</a:t>
            </a:r>
            <a:r>
              <a:rPr lang="ru-RU" sz="2000" baseline="-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		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=0,50</a:t>
            </a:r>
            <a:endParaRPr lang="ru-RU" sz="2800" dirty="0" smtClean="0">
              <a:latin typeface="Arial" pitchFamily="34" charset="0"/>
            </a:endParaRP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000" dirty="0" smtClean="0"/>
              <a:t>Горох:</a:t>
            </a:r>
            <a:br>
              <a:rPr lang="ru-RU" sz="3000" dirty="0" smtClean="0"/>
            </a:br>
            <a:r>
              <a:rPr lang="ru-RU" sz="3000" dirty="0" smtClean="0"/>
              <a:t>средние и сильные корреляции продолжительности всех периодов со средней температурой выше </a:t>
            </a:r>
            <a:r>
              <a:rPr lang="ru-RU" sz="3000" dirty="0" err="1" smtClean="0"/>
              <a:t>15°С</a:t>
            </a: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143933" cy="405765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942590"/>
                <a:gridCol w="2558004"/>
                <a:gridCol w="1714512"/>
                <a:gridCol w="1928827"/>
              </a:tblGrid>
              <a:tr h="97155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/>
                        <a:t>Сорт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Период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/>
                        <a:t>Средняя активная температура выше </a:t>
                      </a:r>
                      <a:r>
                        <a:rPr lang="ru-RU" sz="2000" u="none" strike="noStrike" dirty="0" err="1" smtClean="0"/>
                        <a:t>15°С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u="none" strike="noStrike" dirty="0" smtClean="0"/>
                        <a:t>Осадки за период с температурами выше </a:t>
                      </a:r>
                      <a:r>
                        <a:rPr lang="ru-RU" sz="2000" u="none" strike="noStrike" dirty="0" err="1" smtClean="0"/>
                        <a:t>15°С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err="1" smtClean="0"/>
                        <a:t>Торсдаг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Всходы-цветение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 dirty="0"/>
                        <a:t>-0.51</a:t>
                      </a:r>
                      <a:endParaRPr lang="ru-RU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/>
                        <a:t>0.16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l" rtl="0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Цветение-созревание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 dirty="0"/>
                        <a:t>-0.69</a:t>
                      </a:r>
                      <a:endParaRPr lang="ru-RU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/>
                        <a:t>0.27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l" rtl="0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Всходы-созревание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 dirty="0"/>
                        <a:t>-0.73</a:t>
                      </a:r>
                      <a:endParaRPr lang="ru-RU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 dirty="0"/>
                        <a:t>0.27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 smtClean="0"/>
                        <a:t>Совершенство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Всходы-цветение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 dirty="0"/>
                        <a:t>-0.64</a:t>
                      </a:r>
                      <a:endParaRPr lang="ru-RU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/>
                        <a:t>0.17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l" rtl="0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Цветение-созревание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 dirty="0"/>
                        <a:t>-0.59</a:t>
                      </a:r>
                      <a:endParaRPr lang="ru-RU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/>
                        <a:t>0.32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l" rtl="0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Всходы-созревание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 dirty="0"/>
                        <a:t>-0.71</a:t>
                      </a:r>
                      <a:endParaRPr lang="ru-RU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/>
                        <a:t>0.31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rowSpan="3">
                  <a:txBody>
                    <a:bodyPr/>
                    <a:lstStyle/>
                    <a:p>
                      <a:pPr algn="ctr" rtl="0" fontAlgn="b"/>
                      <a:r>
                        <a:rPr lang="ru-RU" sz="2000" u="none" strike="noStrike" dirty="0"/>
                        <a:t> </a:t>
                      </a:r>
                      <a:r>
                        <a:rPr lang="ru-RU" sz="2000" u="none" strike="noStrike" dirty="0" err="1" smtClean="0"/>
                        <a:t>СЗМ-85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Всходы-цветение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 dirty="0"/>
                        <a:t>-</a:t>
                      </a:r>
                      <a:r>
                        <a:rPr lang="ru-RU" sz="2000" u="none" strike="noStrike" dirty="0" smtClean="0"/>
                        <a:t>0.40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 dirty="0"/>
                        <a:t>0.05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l" rtl="0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Цветение-созревание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 dirty="0"/>
                        <a:t>-0.52</a:t>
                      </a:r>
                      <a:endParaRPr lang="ru-RU" sz="2000" b="1" i="0" u="sng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 dirty="0"/>
                        <a:t>0.24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88000">
                <a:tc vMerge="1">
                  <a:txBody>
                    <a:bodyPr/>
                    <a:lstStyle/>
                    <a:p>
                      <a:pPr algn="l" rtl="0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2000" u="none" strike="noStrike" dirty="0" smtClean="0"/>
                        <a:t>Всходы-созревание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sng" strike="noStrike"/>
                        <a:t>-0.61</a:t>
                      </a:r>
                      <a:endParaRPr lang="ru-RU" sz="2000" b="1" i="0" u="sng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u="none" strike="noStrike" dirty="0"/>
                        <a:t>0.22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000760" y="3429000"/>
            <a:ext cx="642942" cy="2928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42"/>
            <a:ext cx="8041440" cy="1442674"/>
          </a:xfrm>
        </p:spPr>
        <p:txBody>
          <a:bodyPr/>
          <a:lstStyle/>
          <a:p>
            <a:pPr algn="l"/>
            <a:r>
              <a:rPr lang="ru-RU" sz="3000" dirty="0" smtClean="0"/>
              <a:t>Фасоль:</a:t>
            </a:r>
            <a:br>
              <a:rPr lang="ru-RU" sz="3000" dirty="0" smtClean="0"/>
            </a:br>
            <a:r>
              <a:rPr lang="ru-RU" sz="3000" dirty="0" smtClean="0"/>
              <a:t>период всходы – цветение ускорялся с увеличением эффективной температуры выше </a:t>
            </a:r>
            <a:r>
              <a:rPr lang="ru-RU" sz="3000" dirty="0" err="1" smtClean="0"/>
              <a:t>15°С</a:t>
            </a:r>
            <a:r>
              <a:rPr lang="ru-RU" sz="3000" dirty="0" smtClean="0"/>
              <a:t> на коротком и длинном дне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0753" name="Object 1"/>
          <p:cNvGraphicFramePr>
            <a:graphicFrameLocks noChangeAspect="1"/>
          </p:cNvGraphicFramePr>
          <p:nvPr/>
        </p:nvGraphicFramePr>
        <p:xfrm>
          <a:off x="571472" y="1857364"/>
          <a:ext cx="3572484" cy="2676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1" name="Graph" r:id="rId3" imgW="3000240" imgH="2250360" progId="STATISTICA.Graph">
                  <p:embed/>
                </p:oleObj>
              </mc:Choice>
              <mc:Fallback>
                <p:oleObj name="Graph" r:id="rId3" imgW="3000240" imgH="2250360" progId="STATISTICA.Grap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857364"/>
                        <a:ext cx="3572484" cy="26765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30758" name="Object 6"/>
          <p:cNvGraphicFramePr>
            <a:graphicFrameLocks noChangeAspect="1"/>
          </p:cNvGraphicFramePr>
          <p:nvPr/>
        </p:nvGraphicFramePr>
        <p:xfrm>
          <a:off x="4500562" y="1857364"/>
          <a:ext cx="3638555" cy="2728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812" name="Graph" r:id="rId5" imgW="2971800" imgH="2228760" progId="STATISTICA.Graph">
                  <p:embed/>
                </p:oleObj>
              </mc:Choice>
              <mc:Fallback>
                <p:oleObj name="Graph" r:id="rId5" imgW="2971800" imgH="2228760" progId="STATISTICA.Grap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2" y="1857364"/>
                        <a:ext cx="3638555" cy="27289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07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28596" y="4500570"/>
            <a:ext cx="8072494" cy="14986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just" defTabSz="457200" rtl="0" eaLnBrk="1" fontAlgn="auto" latinLnBrk="0" hangingPunct="1">
              <a:lnSpc>
                <a:spcPct val="120000"/>
              </a:lnSpc>
              <a:spcAft>
                <a:spcPts val="0"/>
              </a:spcAft>
              <a:buClr>
                <a:schemeClr val="accent1"/>
              </a:buClr>
              <a:buSzPct val="95000"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2008-2012 гг. в Пушкинских лаб. ВИР проводилось исследование чувствительности образцов фасоли к фотопериодизму (Вишнякова и др., 2014). Были исследованы 98 образцов фасоли обыкновенной из коллекции ВИР. Ежегодно анализировали по 19-20 образцов. Для исследования зависимости от условий года данные за каждый год были усреднены по всем сортам. Наиболее влияющим фактором на продолжительность периода всходы-цветение была средняя эффективная температура выше 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15°С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</a:t>
            </a:r>
            <a:r>
              <a:rPr kumimoji="0" lang="ru-RU" sz="1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эф15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 Ее корреляция с продолжительностью периода всходы – цветение составила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=-0.92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коротком дне (12 ч),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ru-RU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=-0.80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на естественном. 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1714488"/>
            <a:ext cx="6786610" cy="391880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РЕГРЕССИОННЫЕ МОДЕЛИ </a:t>
            </a:r>
            <a:r>
              <a:rPr lang="ru-RU" sz="4000" cap="all" dirty="0" smtClean="0">
                <a:solidFill>
                  <a:schemeClr val="tx1"/>
                </a:solidFill>
              </a:rPr>
              <a:t>зависимости дат </a:t>
            </a:r>
            <a:r>
              <a:rPr lang="ru-RU" sz="4000" cap="all" dirty="0" err="1" smtClean="0">
                <a:solidFill>
                  <a:schemeClr val="tx1"/>
                </a:solidFill>
              </a:rPr>
              <a:t>фенофаз</a:t>
            </a:r>
            <a:endParaRPr lang="ru-RU" sz="4000" cap="all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4000" cap="all" dirty="0" smtClean="0">
                <a:solidFill>
                  <a:schemeClr val="tx1"/>
                </a:solidFill>
              </a:rPr>
              <a:t>и продолжительностей межфазных периодов от климатических показателей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>
                <a:solidFill>
                  <a:schemeClr val="tx1"/>
                </a:solidFill>
              </a:rPr>
              <a:t>Горох: темп развития зависел только от </a:t>
            </a:r>
            <a:r>
              <a:rPr lang="ru-RU" sz="3600" dirty="0" smtClean="0">
                <a:solidFill>
                  <a:schemeClr val="tx1"/>
                </a:solidFill>
              </a:rPr>
              <a:t>температуры выше 15</a:t>
            </a:r>
            <a:r>
              <a:rPr lang="ru-RU" sz="3600" dirty="0" smtClean="0">
                <a:solidFill>
                  <a:schemeClr val="tx1"/>
                </a:solidFill>
                <a:latin typeface="Calibri"/>
              </a:rPr>
              <a:t>˚С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3714752"/>
            <a:ext cx="7467600" cy="227497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где </a:t>
            </a:r>
            <a:r>
              <a:rPr lang="ru-RU" dirty="0" err="1" smtClean="0">
                <a:solidFill>
                  <a:schemeClr val="tx1"/>
                </a:solidFill>
              </a:rPr>
              <a:t>Т</a:t>
            </a:r>
            <a:r>
              <a:rPr lang="ru-RU" baseline="-25000" dirty="0" err="1" smtClean="0">
                <a:solidFill>
                  <a:schemeClr val="tx1"/>
                </a:solidFill>
              </a:rPr>
              <a:t>15</a:t>
            </a:r>
            <a:r>
              <a:rPr lang="ru-RU" dirty="0" smtClean="0">
                <a:solidFill>
                  <a:schemeClr val="tx1"/>
                </a:solidFill>
              </a:rPr>
              <a:t> – средняя активная температура выше </a:t>
            </a:r>
            <a:r>
              <a:rPr lang="ru-RU" dirty="0" err="1" smtClean="0">
                <a:solidFill>
                  <a:schemeClr val="tx1"/>
                </a:solidFill>
              </a:rPr>
              <a:t>15°С</a:t>
            </a: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dirty="0" smtClean="0">
                <a:solidFill>
                  <a:schemeClr val="tx1"/>
                </a:solidFill>
              </a:rPr>
              <a:t>Увеличение средней температуры биологического лета на </a:t>
            </a:r>
            <a:r>
              <a:rPr lang="ru-RU" dirty="0" err="1" smtClean="0">
                <a:solidFill>
                  <a:schemeClr val="tx1"/>
                </a:solidFill>
              </a:rPr>
              <a:t>1°С</a:t>
            </a:r>
            <a:r>
              <a:rPr lang="ru-RU" dirty="0" smtClean="0">
                <a:solidFill>
                  <a:schemeClr val="tx1"/>
                </a:solidFill>
              </a:rPr>
              <a:t> приводило к сокращению периода всходы – цветение на 5 </a:t>
            </a:r>
            <a:r>
              <a:rPr lang="ru-RU" dirty="0" err="1" smtClean="0">
                <a:solidFill>
                  <a:schemeClr val="tx1"/>
                </a:solidFill>
              </a:rPr>
              <a:t>сут</a:t>
            </a:r>
            <a:r>
              <a:rPr lang="ru-RU" dirty="0" smtClean="0">
                <a:solidFill>
                  <a:schemeClr val="tx1"/>
                </a:solidFill>
              </a:rPr>
              <a:t>., цветение- созревание на 11 </a:t>
            </a:r>
            <a:r>
              <a:rPr lang="ru-RU" dirty="0" err="1" smtClean="0">
                <a:solidFill>
                  <a:schemeClr val="tx1"/>
                </a:solidFill>
              </a:rPr>
              <a:t>сут</a:t>
            </a:r>
            <a:r>
              <a:rPr lang="ru-RU" dirty="0" smtClean="0">
                <a:solidFill>
                  <a:schemeClr val="tx1"/>
                </a:solidFill>
              </a:rPr>
              <a:t>., вегетационного периода на 15 </a:t>
            </a:r>
            <a:r>
              <a:rPr lang="ru-RU" dirty="0" err="1" smtClean="0">
                <a:solidFill>
                  <a:schemeClr val="tx1"/>
                </a:solidFill>
              </a:rPr>
              <a:t>сут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15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154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28596" y="2143117"/>
            <a:ext cx="8443515" cy="1143007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 – цветение: 	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7-4,49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=0.59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цветение – созревание: 	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=0,56-10,92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=0.58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 – созревание: 	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=0,73-15,42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=0.70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4857752" y="2143117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4857752" y="250030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857752" y="2786058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  <p:bldP spid="12" grpId="0" build="allAtOnce" animBg="1"/>
      <p:bldP spid="1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07000" cy="1442674"/>
          </a:xfrm>
        </p:spPr>
        <p:txBody>
          <a:bodyPr/>
          <a:lstStyle/>
          <a:p>
            <a:pPr algn="l"/>
            <a:r>
              <a:rPr lang="ru-RU" sz="3000" dirty="0" smtClean="0"/>
              <a:t>Нут: развитие ускорялось температурами выше </a:t>
            </a:r>
            <a:r>
              <a:rPr lang="ru-RU" sz="3000" dirty="0" err="1" smtClean="0"/>
              <a:t>15°С</a:t>
            </a:r>
            <a:r>
              <a:rPr lang="ru-RU" sz="3000" dirty="0" smtClean="0"/>
              <a:t>, замедлялось осадками июля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2910" y="1928802"/>
            <a:ext cx="7929618" cy="1500198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>Совхозный 14</a:t>
            </a:r>
          </a:p>
          <a:p>
            <a:r>
              <a:rPr lang="ru-RU" sz="2000" dirty="0" smtClean="0"/>
              <a:t>Всходы-цветение: 	</a:t>
            </a:r>
            <a:r>
              <a:rPr lang="en-US" sz="2000" dirty="0" smtClean="0"/>
              <a:t>L</a:t>
            </a:r>
            <a:r>
              <a:rPr lang="ru-RU" sz="2000" baseline="-25000" dirty="0" err="1" smtClean="0"/>
              <a:t>1</a:t>
            </a:r>
            <a:r>
              <a:rPr lang="ru-RU" sz="2000" dirty="0" err="1" smtClean="0"/>
              <a:t>=29.82+17.40ГТК</a:t>
            </a:r>
            <a:r>
              <a:rPr lang="ru-RU" sz="2000" baseline="-25000" dirty="0" err="1" smtClean="0"/>
              <a:t>15</a:t>
            </a:r>
            <a:r>
              <a:rPr lang="ru-RU" sz="2000" dirty="0" smtClean="0"/>
              <a:t>		 </a:t>
            </a:r>
            <a:r>
              <a:rPr lang="en-US" sz="2000" dirty="0" smtClean="0"/>
              <a:t>R</a:t>
            </a:r>
            <a:r>
              <a:rPr lang="ru-RU" sz="2000" baseline="30000" dirty="0" err="1" smtClean="0"/>
              <a:t>2</a:t>
            </a:r>
            <a:r>
              <a:rPr lang="ru-RU" sz="2000" dirty="0" err="1" smtClean="0"/>
              <a:t>=0.71</a:t>
            </a:r>
            <a:endParaRPr lang="ru-RU" sz="2000" dirty="0" smtClean="0"/>
          </a:p>
          <a:p>
            <a:r>
              <a:rPr lang="ru-RU" sz="2000" dirty="0" smtClean="0"/>
              <a:t>Цветение-созревание: </a:t>
            </a:r>
            <a:r>
              <a:rPr lang="en-US" sz="2000" dirty="0" smtClean="0"/>
              <a:t>	L</a:t>
            </a:r>
            <a:r>
              <a:rPr lang="ru-RU" sz="2000" baseline="-25000" dirty="0" err="1" smtClean="0"/>
              <a:t>2</a:t>
            </a:r>
            <a:r>
              <a:rPr lang="ru-RU" sz="2000" dirty="0" err="1" smtClean="0"/>
              <a:t>=385.48-16.07Т</a:t>
            </a:r>
            <a:r>
              <a:rPr lang="ru-RU" sz="2000" baseline="-25000" dirty="0" err="1" smtClean="0"/>
              <a:t>акт15</a:t>
            </a:r>
            <a:r>
              <a:rPr lang="ru-RU" sz="2000" dirty="0" smtClean="0"/>
              <a:t>	</a:t>
            </a:r>
            <a:r>
              <a:rPr lang="en-US" sz="2000" dirty="0" smtClean="0"/>
              <a:t>	 R</a:t>
            </a:r>
            <a:r>
              <a:rPr lang="ru-RU" sz="2000" baseline="30000" dirty="0" err="1" smtClean="0"/>
              <a:t>2</a:t>
            </a:r>
            <a:r>
              <a:rPr lang="ru-RU" sz="2000" dirty="0" err="1" smtClean="0"/>
              <a:t>=0.58</a:t>
            </a:r>
            <a:endParaRPr lang="ru-RU" sz="2000" dirty="0" smtClean="0"/>
          </a:p>
          <a:p>
            <a:r>
              <a:rPr lang="ru-RU" sz="2000" dirty="0" smtClean="0"/>
              <a:t>Всходы-созревание:	</a:t>
            </a:r>
            <a:r>
              <a:rPr lang="en-US" sz="2000" dirty="0" smtClean="0"/>
              <a:t>L</a:t>
            </a:r>
            <a:r>
              <a:rPr lang="ru-RU" sz="2000" dirty="0" err="1" smtClean="0"/>
              <a:t>=512.38-19.81Т</a:t>
            </a:r>
            <a:r>
              <a:rPr lang="ru-RU" sz="2000" baseline="-25000" dirty="0" err="1" smtClean="0"/>
              <a:t>акт15</a:t>
            </a:r>
            <a:r>
              <a:rPr lang="ru-RU" sz="2000" baseline="-25000" dirty="0" smtClean="0"/>
              <a:t>	</a:t>
            </a:r>
            <a:r>
              <a:rPr lang="ru-RU" sz="2000" dirty="0" smtClean="0"/>
              <a:t>	</a:t>
            </a:r>
            <a:r>
              <a:rPr lang="en-US" sz="2000" dirty="0" smtClean="0"/>
              <a:t> R</a:t>
            </a:r>
            <a:r>
              <a:rPr lang="ru-RU" sz="2000" baseline="30000" dirty="0" err="1" smtClean="0"/>
              <a:t>2</a:t>
            </a:r>
            <a:r>
              <a:rPr lang="ru-RU" sz="2000" dirty="0" err="1" smtClean="0"/>
              <a:t>=0.76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pPr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lang="ru-RU" sz="2800" dirty="0" smtClean="0">
              <a:latin typeface="Arial" pitchFamily="34" charset="0"/>
            </a:endParaRP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2910" y="3714752"/>
            <a:ext cx="7929618" cy="1500198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/>
              <a:t>ВИР 32</a:t>
            </a:r>
          </a:p>
          <a:p>
            <a:r>
              <a:rPr lang="ru-RU" sz="2000" dirty="0" smtClean="0"/>
              <a:t>Всходы-цветение: 	</a:t>
            </a:r>
            <a:r>
              <a:rPr lang="en-US" sz="2000" dirty="0" smtClean="0"/>
              <a:t>L</a:t>
            </a:r>
            <a:r>
              <a:rPr lang="ru-RU" sz="2000" baseline="-25000" dirty="0" err="1" smtClean="0"/>
              <a:t>1</a:t>
            </a:r>
            <a:r>
              <a:rPr lang="ru-RU" sz="2000" dirty="0" err="1" smtClean="0"/>
              <a:t>=36.63+0.12</a:t>
            </a:r>
            <a:r>
              <a:rPr lang="en-US" sz="2000" dirty="0" smtClean="0"/>
              <a:t>L</a:t>
            </a:r>
            <a:r>
              <a:rPr lang="ru-RU" sz="2000" baseline="-25000" dirty="0" smtClean="0"/>
              <a:t>15-20</a:t>
            </a:r>
            <a:r>
              <a:rPr lang="ru-RU" sz="2000" dirty="0" smtClean="0"/>
              <a:t>		</a:t>
            </a:r>
            <a:r>
              <a:rPr lang="en-US" sz="2000" dirty="0" smtClean="0"/>
              <a:t>R</a:t>
            </a:r>
            <a:r>
              <a:rPr lang="ru-RU" sz="2000" baseline="30000" dirty="0" err="1" smtClean="0"/>
              <a:t>2</a:t>
            </a:r>
            <a:r>
              <a:rPr lang="ru-RU" sz="2000" dirty="0" err="1" smtClean="0"/>
              <a:t>=0.24</a:t>
            </a:r>
            <a:endParaRPr lang="ru-RU" sz="2000" dirty="0" smtClean="0"/>
          </a:p>
          <a:p>
            <a:r>
              <a:rPr lang="ru-RU" sz="2000" dirty="0" smtClean="0"/>
              <a:t>Цветение-созревание: 	</a:t>
            </a:r>
            <a:r>
              <a:rPr lang="en-US" sz="2000" dirty="0" smtClean="0"/>
              <a:t>L</a:t>
            </a:r>
            <a:r>
              <a:rPr lang="ru-RU" sz="2000" baseline="-25000" dirty="0" err="1" smtClean="0"/>
              <a:t>2</a:t>
            </a:r>
            <a:r>
              <a:rPr lang="ru-RU" sz="2000" dirty="0" err="1" smtClean="0"/>
              <a:t>=34.40+0.14</a:t>
            </a:r>
            <a:r>
              <a:rPr lang="en-US" sz="2000" dirty="0" smtClean="0"/>
              <a:t>P</a:t>
            </a:r>
            <a:r>
              <a:rPr lang="ru-RU" sz="2000" baseline="-25000" dirty="0" smtClean="0"/>
              <a:t>июль</a:t>
            </a:r>
            <a:r>
              <a:rPr lang="ru-RU" sz="2000" dirty="0" smtClean="0"/>
              <a:t>		</a:t>
            </a:r>
            <a:r>
              <a:rPr lang="en-US" sz="2000" dirty="0" smtClean="0"/>
              <a:t>R</a:t>
            </a:r>
            <a:r>
              <a:rPr lang="ru-RU" sz="2000" baseline="30000" dirty="0" err="1" smtClean="0"/>
              <a:t>2</a:t>
            </a:r>
            <a:r>
              <a:rPr lang="ru-RU" sz="2000" dirty="0" err="1" smtClean="0"/>
              <a:t>=0.53</a:t>
            </a:r>
            <a:endParaRPr lang="ru-RU" sz="2000" dirty="0" smtClean="0"/>
          </a:p>
          <a:p>
            <a:r>
              <a:rPr lang="ru-RU" sz="2000" dirty="0" smtClean="0"/>
              <a:t>Всходы-созревание: 	</a:t>
            </a:r>
            <a:r>
              <a:rPr lang="en-US" sz="2000" dirty="0" smtClean="0"/>
              <a:t>L</a:t>
            </a:r>
            <a:r>
              <a:rPr lang="ru-RU" sz="2000" dirty="0" err="1" smtClean="0"/>
              <a:t>=75.06+0.14</a:t>
            </a:r>
            <a:r>
              <a:rPr lang="en-US" sz="2000" dirty="0" smtClean="0"/>
              <a:t>P</a:t>
            </a:r>
            <a:r>
              <a:rPr lang="ru-RU" sz="2000" baseline="-25000" dirty="0" smtClean="0"/>
              <a:t>июль</a:t>
            </a:r>
            <a:r>
              <a:rPr lang="ru-RU" sz="2000" dirty="0" smtClean="0"/>
              <a:t>		</a:t>
            </a:r>
            <a:r>
              <a:rPr lang="en-US" sz="2000" dirty="0" smtClean="0"/>
              <a:t>R</a:t>
            </a:r>
            <a:r>
              <a:rPr lang="ru-RU" sz="2000" baseline="30000" dirty="0" err="1" smtClean="0"/>
              <a:t>2</a:t>
            </a:r>
            <a:r>
              <a:rPr lang="ru-RU" sz="2000" dirty="0" err="1" smtClean="0"/>
              <a:t>=0.50</a:t>
            </a:r>
            <a:endParaRPr lang="ru-RU" sz="2000" dirty="0" smtClean="0"/>
          </a:p>
          <a:p>
            <a:endParaRPr lang="ru-RU" sz="2000" dirty="0" smtClean="0"/>
          </a:p>
          <a:p>
            <a:pPr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lang="ru-RU" sz="2800" dirty="0" smtClean="0">
              <a:latin typeface="Arial" pitchFamily="34" charset="0"/>
            </a:endParaRP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357826"/>
            <a:ext cx="7715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Обозначения: </a:t>
            </a:r>
            <a:r>
              <a:rPr lang="ru-RU" dirty="0" err="1" smtClean="0"/>
              <a:t>ГТК</a:t>
            </a:r>
            <a:r>
              <a:rPr lang="ru-RU" baseline="-25000" dirty="0" err="1" smtClean="0"/>
              <a:t>15</a:t>
            </a:r>
            <a:r>
              <a:rPr lang="ru-RU" baseline="-25000" dirty="0" smtClean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ГТК</a:t>
            </a:r>
            <a:r>
              <a:rPr lang="ru-RU" dirty="0" smtClean="0"/>
              <a:t> за период с температурами выше </a:t>
            </a:r>
            <a:r>
              <a:rPr lang="ru-RU" dirty="0" err="1" smtClean="0"/>
              <a:t>15°С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Т</a:t>
            </a:r>
            <a:r>
              <a:rPr lang="ru-RU" baseline="-25000" dirty="0" err="1" smtClean="0"/>
              <a:t>акт15</a:t>
            </a:r>
            <a:r>
              <a:rPr lang="ru-RU" dirty="0" smtClean="0"/>
              <a:t> – средняя активная температура выше </a:t>
            </a:r>
            <a:r>
              <a:rPr lang="ru-RU" dirty="0" err="1" smtClean="0"/>
              <a:t>15°С</a:t>
            </a:r>
            <a:r>
              <a:rPr lang="ru-RU" dirty="0" smtClean="0"/>
              <a:t>; </a:t>
            </a:r>
          </a:p>
          <a:p>
            <a:r>
              <a:rPr lang="en-US" dirty="0" err="1" smtClean="0"/>
              <a:t>L</a:t>
            </a:r>
            <a:r>
              <a:rPr lang="en-US" baseline="-25000" dirty="0" err="1" smtClean="0"/>
              <a:t>15</a:t>
            </a:r>
            <a:r>
              <a:rPr lang="en-US" baseline="-25000" dirty="0" smtClean="0"/>
              <a:t>-20</a:t>
            </a:r>
            <a:r>
              <a:rPr lang="en-US" dirty="0" smtClean="0"/>
              <a:t> – </a:t>
            </a:r>
            <a:r>
              <a:rPr lang="ru-RU" dirty="0" smtClean="0"/>
              <a:t>период с температурами от 15 до </a:t>
            </a:r>
            <a:r>
              <a:rPr lang="ru-RU" dirty="0" err="1" smtClean="0"/>
              <a:t>20°С</a:t>
            </a:r>
            <a:r>
              <a:rPr lang="ru-RU" dirty="0" smtClean="0"/>
              <a:t>; </a:t>
            </a:r>
          </a:p>
          <a:p>
            <a:r>
              <a:rPr lang="ru-RU" dirty="0" err="1" smtClean="0"/>
              <a:t>Р</a:t>
            </a:r>
            <a:r>
              <a:rPr lang="ru-RU" baseline="-25000" dirty="0" err="1" smtClean="0"/>
              <a:t>июль</a:t>
            </a:r>
            <a:r>
              <a:rPr lang="ru-RU" dirty="0" smtClean="0"/>
              <a:t> – осадки июля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286380" y="2285992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286380" y="2571744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14942" y="2928934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000628" y="4357694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929190" y="4714884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357818" y="2285992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  <p:bldP spid="10" grpId="0" build="allAtOnce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358246" cy="1442674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Бобы: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дата всходов зависела от даты перехода температур выше </a:t>
            </a:r>
            <a:r>
              <a:rPr lang="ru-RU" sz="3000" dirty="0" err="1" smtClean="0">
                <a:solidFill>
                  <a:schemeClr val="tx1"/>
                </a:solidFill>
              </a:rPr>
              <a:t>15°С</a:t>
            </a:r>
            <a:r>
              <a:rPr lang="ru-RU" sz="3000" dirty="0" smtClean="0">
                <a:solidFill>
                  <a:schemeClr val="tx1"/>
                </a:solidFill>
              </a:rPr>
              <a:t>; даты цветения и созревания  ускорялись с ростом температур, зависели от дат посева и всходов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28596" y="3143248"/>
            <a:ext cx="8072494" cy="1643074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Бобы, Пушкинские лаб.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Дата всходов: 		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=1,46+0,13Δ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+0,15Δ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ru-RU" sz="2000" b="0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83 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Дата цветения: 		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Ц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=0,34-3,27ΔТ</a:t>
            </a:r>
            <a:r>
              <a:rPr kumimoji="0" lang="ru-RU" sz="20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15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+0,60Δ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	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ru-RU" sz="2000" b="0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55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95000"/>
              <a:buFont typeface="Rage Italic" pitchFamily="66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Дата созревания: 	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-0,23-0,07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ΔΣТ</a:t>
            </a:r>
            <a:r>
              <a:rPr kumimoji="0" lang="ru-RU" sz="20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эф15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09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Δ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	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</a:t>
            </a:r>
            <a:r>
              <a:rPr kumimoji="0" lang="ru-RU" sz="2000" b="0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=0,77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5429256" y="357187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4286248" y="392906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572000" y="428625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4786322"/>
            <a:ext cx="8001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Обозначения: </a:t>
            </a:r>
          </a:p>
          <a:p>
            <a:r>
              <a:rPr lang="en-US" dirty="0" smtClean="0"/>
              <a:t>D</a:t>
            </a:r>
            <a:r>
              <a:rPr lang="ru-RU" baseline="-25000" dirty="0" err="1" smtClean="0"/>
              <a:t>п</a:t>
            </a:r>
            <a:r>
              <a:rPr lang="ru-RU" dirty="0" smtClean="0"/>
              <a:t> – дата посадки;</a:t>
            </a:r>
          </a:p>
          <a:p>
            <a:r>
              <a:rPr lang="en-US" dirty="0" err="1" smtClean="0"/>
              <a:t>D</a:t>
            </a:r>
            <a:r>
              <a:rPr lang="en-US" baseline="-25000" dirty="0" err="1" smtClean="0"/>
              <a:t>15</a:t>
            </a:r>
            <a:r>
              <a:rPr lang="ru-RU" dirty="0" smtClean="0"/>
              <a:t> – дата</a:t>
            </a:r>
            <a:r>
              <a:rPr lang="en-US" dirty="0" smtClean="0"/>
              <a:t> </a:t>
            </a:r>
            <a:r>
              <a:rPr lang="ru-RU" dirty="0" smtClean="0"/>
              <a:t>перехода температур выше </a:t>
            </a:r>
            <a:r>
              <a:rPr lang="ru-RU" dirty="0" err="1" smtClean="0"/>
              <a:t>15°С</a:t>
            </a:r>
            <a:r>
              <a:rPr lang="ru-RU" dirty="0" smtClean="0"/>
              <a:t>;</a:t>
            </a:r>
          </a:p>
          <a:p>
            <a:r>
              <a:rPr lang="el-GR" dirty="0" smtClean="0">
                <a:latin typeface="Calibri"/>
              </a:rPr>
              <a:t>Σ</a:t>
            </a:r>
            <a:r>
              <a:rPr lang="ru-RU" dirty="0" err="1" smtClean="0"/>
              <a:t>Т</a:t>
            </a:r>
            <a:r>
              <a:rPr lang="ru-RU" baseline="-25000" dirty="0" err="1" smtClean="0"/>
              <a:t>эф15</a:t>
            </a:r>
            <a:r>
              <a:rPr lang="ru-RU" dirty="0" smtClean="0"/>
              <a:t> – средняя температура выше </a:t>
            </a:r>
            <a:r>
              <a:rPr lang="ru-RU" dirty="0" err="1" smtClean="0"/>
              <a:t>15°С</a:t>
            </a:r>
            <a:endParaRPr lang="ru-RU" dirty="0" smtClean="0"/>
          </a:p>
        </p:txBody>
      </p:sp>
      <p:sp>
        <p:nvSpPr>
          <p:cNvPr id="11" name="Овал 10"/>
          <p:cNvSpPr/>
          <p:nvPr/>
        </p:nvSpPr>
        <p:spPr>
          <a:xfrm>
            <a:off x="4357686" y="3571876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357818" y="3929066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86446" y="4286256"/>
            <a:ext cx="64294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041440" cy="1442674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Бобы: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продолжительности межфазных периодов сокращались с ростом </a:t>
            </a:r>
            <a:r>
              <a:rPr lang="ru-RU" sz="3000" dirty="0" smtClean="0">
                <a:solidFill>
                  <a:schemeClr val="tx1"/>
                </a:solidFill>
              </a:rPr>
              <a:t>сумм температур выше 15</a:t>
            </a:r>
            <a:r>
              <a:rPr lang="ru-RU" sz="3000" dirty="0" smtClean="0">
                <a:solidFill>
                  <a:schemeClr val="tx1"/>
                </a:solidFill>
                <a:latin typeface="Calibri"/>
              </a:rPr>
              <a:t>˚С</a:t>
            </a:r>
            <a:r>
              <a:rPr lang="ru-RU" sz="3000" dirty="0" smtClean="0">
                <a:solidFill>
                  <a:schemeClr val="tx1"/>
                </a:solidFill>
              </a:rPr>
              <a:t>, </a:t>
            </a:r>
            <a:r>
              <a:rPr lang="ru-RU" sz="3000" dirty="0" smtClean="0">
                <a:solidFill>
                  <a:schemeClr val="tx1"/>
                </a:solidFill>
              </a:rPr>
              <a:t>увеличивались с ростом осадков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56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563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564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564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28596" y="2500306"/>
            <a:ext cx="8001056" cy="1357322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Русские черные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 – цветение: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=43.88-0.04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эф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=0.56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Цветение-созревание: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33.03+0.10P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=0.67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Всходы-созревание: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L=62.72+17.3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ГТК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=0.56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28596" y="4071942"/>
            <a:ext cx="8001056" cy="1643074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Кузьминские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Ленкоранские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объединенное уравнение: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Всходы-цветение:	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ΔL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=0.06-3.77ΔТ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=0,50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Цветение-созревание: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ΔL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=-0.18-0.02Δ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ΣT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15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=0.59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Всходы-созревание: 	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ΔL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=-0.20-0.02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=0.43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Посев-созревание: 	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пс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=3.94-0.09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=0.75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	</a:t>
            </a:r>
          </a:p>
        </p:txBody>
      </p:sp>
      <p:sp>
        <p:nvSpPr>
          <p:cNvPr id="12" name="Овал 11"/>
          <p:cNvSpPr/>
          <p:nvPr/>
        </p:nvSpPr>
        <p:spPr>
          <a:xfrm>
            <a:off x="4714876" y="285749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929190" y="464344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2000" y="4429132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929190" y="500063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000628" y="5286388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43438" y="3429000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500562" y="3143248"/>
            <a:ext cx="64294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642910" y="578645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Обозначения: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средняя температура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сумма эффективных температур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сумма осадков за период с температурами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41440" cy="1442674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Соя: 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дата всходов зависела от даты перехода температур выше </a:t>
            </a:r>
            <a:r>
              <a:rPr lang="ru-RU" sz="3000" dirty="0" err="1" smtClean="0">
                <a:solidFill>
                  <a:schemeClr val="tx1"/>
                </a:solidFill>
              </a:rPr>
              <a:t>15°С</a:t>
            </a:r>
            <a:r>
              <a:rPr lang="ru-RU" sz="3000" dirty="0" smtClean="0">
                <a:solidFill>
                  <a:schemeClr val="tx1"/>
                </a:solidFill>
              </a:rPr>
              <a:t>; даты цветения и созревания зависели от сумм температур выше </a:t>
            </a:r>
            <a:r>
              <a:rPr lang="ru-RU" sz="3000" dirty="0" err="1" smtClean="0">
                <a:solidFill>
                  <a:schemeClr val="tx1"/>
                </a:solidFill>
              </a:rPr>
              <a:t>15°С</a:t>
            </a:r>
            <a:r>
              <a:rPr lang="ru-RU" sz="3000" dirty="0" smtClean="0">
                <a:solidFill>
                  <a:schemeClr val="tx1"/>
                </a:solidFill>
              </a:rPr>
              <a:t> и от дат посева и всходов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28596" y="4028779"/>
            <a:ext cx="8429684" cy="1471923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Соя Комсомолка, Кубанская ОС</a:t>
            </a: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всходов: 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=9,65+0,87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+0,11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=0,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цветения: 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=83,27-0,03ΣТ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+0,82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=0,78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Дата созревания: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=175,93-0,03ΣТ</a:t>
            </a:r>
            <a:r>
              <a:rPr lang="ru-RU" sz="20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+0,61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=0,71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28596" y="2643182"/>
            <a:ext cx="8443515" cy="1143008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9 образцов сои, Пушкинские лаб., «средний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сорт»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Дата всходов: 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3,7+1,3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+0,12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-15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0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=0,86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Дата цветения: 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000" b="0" i="0" u="none" strike="noStrike" kern="1200" cap="none" spc="0" normalizeH="0" baseline="-25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91,51-0,05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					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R</a:t>
            </a:r>
            <a:r>
              <a:rPr kumimoji="0" lang="ru-RU" sz="2000" b="0" i="0" u="none" strike="noStrike" kern="1200" cap="none" spc="0" normalizeH="0" baseline="3000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=0,66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929190" y="3071810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429256" y="4357694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00034" y="55721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Обозначения: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перехода температур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средняя температура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сумма эффективных температур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357686" y="3357562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14876" y="4714884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57752" y="5072074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857620" y="3000372"/>
            <a:ext cx="64294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786446" y="4714884"/>
            <a:ext cx="64294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857884" y="5000636"/>
            <a:ext cx="64294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500562" y="4357694"/>
            <a:ext cx="64294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3568" y="548680"/>
            <a:ext cx="8229600" cy="45811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Жизненный цикл растения и температурные пределы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95536" y="1484784"/>
            <a:ext cx="8373616" cy="4182657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Важной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формой связи растений с климатом является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сезонность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Ритм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растений регулируется световыми, температурными, эндогенными факторами. Вариабельность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фенофаз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больше всего весной, уменьшается к середине лета и возрастает к началу осени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Устойчивый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переход среднесуточной температуры выше 0°С считают климатическим наступлением весны, выше 15°С - наступлением лета. С переходом температур через эти даты сопряжены даты возобновления вегетации и зацветания диких и культурных растений. Наступление той или иной фазы возможно лишь при прогревании воздуха или почвы до определенной пороговой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температуры.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Температура влияет на темп развития растения, являясь информационным и энергетическим фактором.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прогнозировании фенологии зернобобовых распространены модели постоянства сумм эффективных температур выше определенных пределов.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23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041440" cy="1442674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tx1"/>
                </a:solidFill>
              </a:rPr>
              <a:t>Соя:</a:t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продолжительности межфазных периодов сокращались с ростом температуры выше </a:t>
            </a:r>
            <a:r>
              <a:rPr lang="ru-RU" sz="3000" dirty="0" err="1" smtClean="0">
                <a:solidFill>
                  <a:schemeClr val="tx1"/>
                </a:solidFill>
              </a:rPr>
              <a:t>15°С</a:t>
            </a:r>
            <a:r>
              <a:rPr lang="ru-RU" sz="3000" dirty="0" smtClean="0">
                <a:solidFill>
                  <a:schemeClr val="tx1"/>
                </a:solidFill>
              </a:rPr>
              <a:t>, увеличивались с ростом осадков </a:t>
            </a:r>
            <a:endParaRPr lang="ru-RU" sz="3000" dirty="0">
              <a:solidFill>
                <a:schemeClr val="tx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2910" y="2500306"/>
            <a:ext cx="7929617" cy="928694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Соя, Пушкинские лаб., среднее 9 образцов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Всходы-цветение: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L1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=0,653-0,044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+0,014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=0,64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642910" y="3643315"/>
            <a:ext cx="7929619" cy="1297854"/>
          </a:xfrm>
          <a:prstGeom prst="rect">
            <a:avLst/>
          </a:prstGeom>
          <a:ln w="76200"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Комсомолка, Кубанская ОС</a:t>
            </a:r>
          </a:p>
          <a:p>
            <a:pPr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Всходы-созревание: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ΔΔ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L=-0.44+11.08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ΔΔ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ГТК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+0.31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 ΔΔ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-10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=0,59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1973 – 1990 гг.: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=159.1-0.03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ΣТ</a:t>
            </a:r>
            <a:r>
              <a:rPr lang="ru-RU" sz="2000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					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baseline="30000" dirty="0" err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=0,57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  <a:p>
            <a:pPr lvl="0" defTabSz="457200">
              <a:spcBef>
                <a:spcPct val="20000"/>
              </a:spcBef>
              <a:buClr>
                <a:schemeClr val="accent1"/>
              </a:buClr>
              <a:buSzPct val="95000"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86248" y="4429132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4071942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715140" y="4071942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643438" y="2857496"/>
            <a:ext cx="642942" cy="35719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929322" y="2857496"/>
            <a:ext cx="64294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00628" y="4071942"/>
            <a:ext cx="642942" cy="3571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00034" y="5572140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Обозначения: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эф15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сумма эффективных температур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Р15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сумма осадков за период с температурами выше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15°С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229600" cy="45811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Выводы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391880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Климатические изменения вызвали у большинства сортов зернобобовых сокращение периода всходы-цветение. У сои и бобов периоды цветение-созревание и всходы-созревание увеличились.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Даты всходов у бобов и сои зависели от даты перехода температур выше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15°С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Основным климатическим фактором продолжительности вегетации зернобобовых оказались суммы эффективных температур и средние температуры выше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15°С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Продолжительности межфазных периодов нута, бобов, сои зависели от осадков.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Фенологи гороха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условиях Пушкинских лаб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определялась  температурами.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007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rot="360000">
            <a:off x="3213573" y="677549"/>
            <a:ext cx="4847038" cy="15997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Заголовок 6"/>
          <p:cNvSpPr txBox="1">
            <a:spLocks/>
          </p:cNvSpPr>
          <p:nvPr/>
        </p:nvSpPr>
        <p:spPr>
          <a:xfrm rot="360000">
            <a:off x="4794732" y="4694441"/>
            <a:ext cx="4847038" cy="159972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2A5A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2A5A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2A5A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rgbClr val="2A5A0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БЛАГОДАРЮ</a:t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 ВНИМАНИЕ</a:t>
            </a:r>
            <a:br>
              <a:rPr kumimoji="0" lang="ru-RU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Температурные потребности фаз развития зернобобовых культур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Степанов В.Н.,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Белолюбцев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А.И., 2012)</a:t>
            </a: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1928802"/>
          <a:ext cx="8501120" cy="451956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256688"/>
                <a:gridCol w="743576"/>
                <a:gridCol w="1067532"/>
                <a:gridCol w="1147046"/>
                <a:gridCol w="664062"/>
                <a:gridCol w="764698"/>
                <a:gridCol w="1046410"/>
                <a:gridCol w="1096730"/>
                <a:gridCol w="714378"/>
              </a:tblGrid>
              <a:tr h="3763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Культура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Биологические минимумы температуры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Хозяйственные благоприятные температуры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4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Появление всходов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Формирование вегетативных органов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Формирование генеративных органов и цветение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Плодоношение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Появление всходов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Формирование вегетативных органов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Формирование генеративных органов </a:t>
                      </a:r>
                      <a:endParaRPr lang="ru-RU" sz="1800" dirty="0" smtClean="0"/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/>
                        <a:t>и </a:t>
                      </a:r>
                      <a:r>
                        <a:rPr lang="ru-RU" sz="1800" dirty="0"/>
                        <a:t>цветение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/>
                        <a:t>Плодоношение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vert="vert270" anchor="ctr"/>
                </a:tc>
              </a:tr>
              <a:tr h="188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Горох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4-5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4-5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8-10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12-10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6-12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12-16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16-20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16-22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8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Нут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5-6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5-6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12-15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15-12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9-12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15-18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17-21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20-24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8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Бобы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5-6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5-6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8-10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12-10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9-12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12-16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16-20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16-22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8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Соя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10-11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10-11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15-18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12-10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15-18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15-18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18-22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18-22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881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Фасоль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12-13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12-13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15-18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15-12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/>
                        <a:t>15-18</a:t>
                      </a:r>
                      <a:endParaRPr lang="ru-RU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16-26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18-25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20-23</a:t>
                      </a:r>
                      <a:endParaRPr lang="ru-RU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Овал 6"/>
          <p:cNvSpPr/>
          <p:nvPr/>
        </p:nvSpPr>
        <p:spPr>
          <a:xfrm>
            <a:off x="7215206" y="4929198"/>
            <a:ext cx="928694" cy="15001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8041440" cy="1442674"/>
          </a:xfrm>
        </p:spPr>
        <p:txBody>
          <a:bodyPr/>
          <a:lstStyle/>
          <a:p>
            <a:pPr algn="l"/>
            <a:r>
              <a:rPr lang="ru-RU" sz="3000" dirty="0" smtClean="0"/>
              <a:t>Температурный предел </a:t>
            </a:r>
            <a:r>
              <a:rPr lang="ru-RU" sz="3000" dirty="0" err="1" smtClean="0"/>
              <a:t>15°С</a:t>
            </a:r>
            <a:r>
              <a:rPr lang="ru-RU" sz="3000" dirty="0" smtClean="0"/>
              <a:t> – граница зоны интенсивной вегетации</a:t>
            </a:r>
            <a:endParaRPr lang="ru-RU" sz="3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772816"/>
            <a:ext cx="7920880" cy="4248471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Растения умеренной зоны проходят этапы прорастания и всходов при температурах 0 -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15˚С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последующих этапах, в период формирования генеративных органов и цветения, им необходима более высокая температура, оптимум приходится на температуры 15 -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22˚С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(Степанов, 1964).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Температуры выше 15°С используются в некоторых классификациях климатов: изотерма наиболее теплого месяца 14°С принимается за северную границу полевого земледелия в классификации климатов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А.И.Кайгородова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В.П.Попов считал наиболее выразительным показателем климатической поясности продолжительность периода интенсивной вегетации с температурой выше 15°С (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Шашко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1985).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Наши предыдущие исследования (Новикова и др., 2011, 2013, 2016) выявили, что продолжительность вегетации ряда культур на ЕТ РФ сокращается с ростом сумм температур выше 15°С и увеличивается с ростом  продолжительности периода с температурами от 10 до 15°С, осадков за период  с температурами выше 15°С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857915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исследования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Выявление факторов, влияющих на фенологию 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зернобобовых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4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Длинные ряды наблюдений за сортами-стандартами гороха, бобов, нута, сои в Пушкинских лабораториях и на Кубанской опытной станции ВИР и в интродукционно-карантинных питомниках этих станций; средние данные пяти лет изучения коллекции фасоли в Пушкинских лаб.</a:t>
            </a: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9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</a:t>
            </a:r>
            <a:endParaRPr lang="ru-RU" sz="9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4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Корреляционно-регрессионный анализ. 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Регрессионные модели построены </a:t>
            </a:r>
            <a:r>
              <a:rPr lang="ru-RU" sz="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методом последовательного включения переменных. Исследовались среднемесячные температуры и суммы осадков, даты перехода температур выше 5, 10, 15, 20°С, суммы температур и осадков  между этими датами.</a:t>
            </a:r>
          </a:p>
        </p:txBody>
      </p:sp>
    </p:spTree>
    <p:extLst>
      <p:ext uri="{BB962C8B-B14F-4D97-AF65-F5344CB8AC3E}">
        <p14:creationId xmlns:p14="http://schemas.microsoft.com/office/powerpoint/2010/main" val="4178821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772" y="123117"/>
            <a:ext cx="8676456" cy="1442674"/>
          </a:xfrm>
        </p:spPr>
        <p:txBody>
          <a:bodyPr/>
          <a:lstStyle/>
          <a:p>
            <a:pPr algn="l"/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Тренды характеристик периодов устойчивого перехода температур через 10 и 15˚С 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Пушкинских лаб. и на Кубанской ОС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1980 г, ед./10 лет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757000"/>
              </p:ext>
            </p:extLst>
          </p:nvPr>
        </p:nvGraphicFramePr>
        <p:xfrm>
          <a:off x="683568" y="1628800"/>
          <a:ext cx="4702368" cy="472412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665660"/>
                <a:gridCol w="974258"/>
                <a:gridCol w="1062450"/>
              </a:tblGrid>
              <a:tr h="180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 smtClean="0"/>
                        <a:t>Показатель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/>
                        <a:t>Пушкинские </a:t>
                      </a:r>
                      <a:r>
                        <a:rPr lang="ru-RU" sz="1200" u="none" strike="noStrike" dirty="0" smtClean="0"/>
                        <a:t>лаб.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Кубанская ОС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 gridSpan="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/>
                        <a:t>Характеристики периода с температурами выше 10°С</a:t>
                      </a:r>
                      <a:endParaRPr lang="ru-RU" sz="1200" b="1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Дата перехода температур выше </a:t>
                      </a:r>
                      <a:r>
                        <a:rPr lang="ru-RU" sz="1200" b="0" u="none" strike="noStrike" dirty="0" err="1" smtClean="0"/>
                        <a:t>10°С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3,8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Дата перехода температур ниже </a:t>
                      </a:r>
                      <a:r>
                        <a:rPr lang="ru-RU" sz="1200" b="0" u="none" strike="noStrike" dirty="0" err="1" smtClean="0"/>
                        <a:t>10°С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3,3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2</a:t>
                      </a:r>
                      <a:r>
                        <a:rPr lang="ru-RU" sz="1200" u="sng" dirty="0" smtClean="0">
                          <a:effectLst/>
                        </a:rPr>
                        <a:t>,</a:t>
                      </a:r>
                      <a:r>
                        <a:rPr lang="en-US" sz="1200" u="sng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Продолжительность, </a:t>
                      </a:r>
                      <a:r>
                        <a:rPr lang="ru-RU" sz="1200" b="0" u="none" strike="noStrike" dirty="0" err="1" smtClean="0"/>
                        <a:t>сут</a:t>
                      </a:r>
                      <a:r>
                        <a:rPr lang="ru-RU" sz="1200" b="0" u="none" strike="noStrike" dirty="0" smtClean="0"/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7,7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3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Сумма температур, </a:t>
                      </a:r>
                      <a:r>
                        <a:rPr lang="ru-RU" sz="1200" b="0" u="none" strike="noStrike" dirty="0" err="1" smtClean="0"/>
                        <a:t>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205,1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150,5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Сумма  эффективных температур, </a:t>
                      </a:r>
                      <a:r>
                        <a:rPr lang="ru-RU" sz="1200" b="0" u="none" strike="noStrike" dirty="0" err="1" smtClean="0"/>
                        <a:t>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122,4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11</a:t>
                      </a:r>
                      <a:r>
                        <a:rPr lang="en-US" sz="1200" u="sng" dirty="0" smtClean="0">
                          <a:effectLst/>
                        </a:rPr>
                        <a:t>7,4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Средняя температура, </a:t>
                      </a:r>
                      <a:r>
                        <a:rPr lang="ru-RU" sz="1200" b="0" u="none" strike="noStrike" dirty="0" err="1" smtClean="0"/>
                        <a:t>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0,5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Осадки, мм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22,6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r>
                        <a:rPr lang="en-US" sz="1200" dirty="0" smtClean="0">
                          <a:effectLst/>
                        </a:rPr>
                        <a:t>6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err="1" smtClean="0"/>
                        <a:t>ГТК</a:t>
                      </a:r>
                      <a:r>
                        <a:rPr lang="ru-RU" sz="1200" b="0" u="none" strike="noStrike" baseline="-25000" dirty="0" err="1" smtClean="0"/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0</a:t>
                      </a:r>
                      <a:r>
                        <a:rPr lang="en-US" sz="1200" dirty="0" smtClean="0">
                          <a:effectLst/>
                        </a:rPr>
                        <a:t>,00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/>
                        <a:t>Характеристики периода с температурами выше </a:t>
                      </a:r>
                      <a:r>
                        <a:rPr lang="ru-RU" sz="1200" b="0" u="none" strike="noStrike" dirty="0" smtClean="0"/>
                        <a:t>15°С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Дата перехода температур выше </a:t>
                      </a:r>
                      <a:r>
                        <a:rPr lang="ru-RU" sz="1200" b="0" u="none" strike="noStrike" kern="1200" dirty="0" err="1" smtClean="0"/>
                        <a:t>15°С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0,6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-</a:t>
                      </a:r>
                      <a:r>
                        <a:rPr lang="en-US" sz="1200" u="sng" dirty="0" smtClean="0">
                          <a:effectLst/>
                        </a:rPr>
                        <a:t>2</a:t>
                      </a:r>
                      <a:r>
                        <a:rPr lang="ru-RU" sz="1200" u="sng" dirty="0" smtClean="0">
                          <a:effectLst/>
                        </a:rPr>
                        <a:t>,</a:t>
                      </a:r>
                      <a:r>
                        <a:rPr lang="en-US" sz="1200" u="sng" dirty="0" smtClean="0">
                          <a:effectLst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Дата перехода температур ниже </a:t>
                      </a:r>
                      <a:r>
                        <a:rPr lang="ru-RU" sz="1200" b="0" u="none" strike="noStrike" kern="1200" dirty="0" err="1" smtClean="0"/>
                        <a:t>15°С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6,9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Продолжительность, </a:t>
                      </a:r>
                      <a:r>
                        <a:rPr lang="ru-RU" sz="1200" b="0" u="none" strike="noStrike" kern="1200" dirty="0" err="1" smtClean="0"/>
                        <a:t>сут</a:t>
                      </a:r>
                      <a:r>
                        <a:rPr lang="ru-RU" sz="1200" b="0" u="none" strike="noStrike" kern="1200" dirty="0" smtClean="0"/>
                        <a:t>.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7,6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5,7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Сумма температур, </a:t>
                      </a:r>
                      <a:r>
                        <a:rPr lang="ru-RU" sz="1200" b="0" u="none" strike="noStrike" kern="1200" dirty="0" err="1" smtClean="0"/>
                        <a:t>°С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218,4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>
                          <a:effectLst/>
                        </a:rPr>
                        <a:t>1</a:t>
                      </a:r>
                      <a:r>
                        <a:rPr lang="en-US" sz="1200" u="sng" dirty="0" smtClean="0">
                          <a:effectLst/>
                        </a:rPr>
                        <a:t>91,9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Сумма  эффективных температур, </a:t>
                      </a:r>
                      <a:r>
                        <a:rPr lang="ru-RU" sz="1200" b="0" u="none" strike="noStrike" kern="1200" dirty="0" err="1" smtClean="0"/>
                        <a:t>°С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75,0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96</a:t>
                      </a:r>
                      <a:r>
                        <a:rPr lang="ru-RU" sz="1200" u="sng" dirty="0" smtClean="0">
                          <a:effectLst/>
                        </a:rPr>
                        <a:t>,</a:t>
                      </a:r>
                      <a:r>
                        <a:rPr lang="en-US" sz="1200" u="sng" dirty="0" smtClean="0">
                          <a:effectLst/>
                        </a:rPr>
                        <a:t>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Средняя температура, </a:t>
                      </a:r>
                      <a:r>
                        <a:rPr lang="ru-RU" sz="1200" b="0" u="none" strike="noStrike" kern="1200" dirty="0" err="1" smtClean="0"/>
                        <a:t>°С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0,6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0,</a:t>
                      </a:r>
                      <a:r>
                        <a:rPr lang="en-US" sz="1200" u="sng" dirty="0" smtClean="0">
                          <a:effectLst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Осадки, мм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27,1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12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algn="l" defTabSz="457200" rtl="0" eaLnBrk="1" fontAlgn="b" latinLnBrk="0" hangingPunct="1"/>
                      <a:r>
                        <a:rPr lang="ru-RU" sz="1200" b="0" u="none" strike="noStrike" kern="1200" dirty="0" smtClean="0"/>
                        <a:t>ГТК15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0,05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</a:t>
                      </a:r>
                      <a:r>
                        <a:rPr lang="ru-RU" sz="1200" dirty="0" smtClean="0">
                          <a:effectLst/>
                        </a:rPr>
                        <a:t>0,0</a:t>
                      </a:r>
                      <a:r>
                        <a:rPr lang="en-US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/>
                        <a:t>Продолжительность весенних периодов с температурами: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8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/>
                        <a:t>От 5 до </a:t>
                      </a:r>
                      <a:r>
                        <a:rPr lang="ru-RU" sz="1200" b="0" u="none" strike="noStrike" dirty="0" err="1" smtClean="0"/>
                        <a:t>15°С</a:t>
                      </a:r>
                      <a:r>
                        <a:rPr lang="ru-RU" sz="1200" b="0" u="none" strike="noStrike" dirty="0" smtClean="0"/>
                        <a:t>, </a:t>
                      </a:r>
                      <a:r>
                        <a:rPr lang="ru-RU" sz="1200" b="0" u="none" strike="noStrike" dirty="0" err="1" smtClean="0"/>
                        <a:t>сут</a:t>
                      </a:r>
                      <a:r>
                        <a:rPr lang="ru-RU" sz="1200" b="0" u="none" strike="noStrike" dirty="0" smtClean="0"/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5,3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effectLst/>
                        </a:rPr>
                        <a:t>0</a:t>
                      </a:r>
                      <a:r>
                        <a:rPr lang="ru-RU" sz="1200" u="sng" dirty="0" smtClean="0">
                          <a:effectLst/>
                        </a:rPr>
                        <a:t>,</a:t>
                      </a:r>
                      <a:r>
                        <a:rPr lang="en-US" sz="1200" u="sng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8000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u="none" strike="noStrike" dirty="0" smtClean="0"/>
                        <a:t>От 10 до </a:t>
                      </a:r>
                      <a:r>
                        <a:rPr lang="ru-RU" sz="1200" b="0" u="none" strike="noStrike" dirty="0" err="1" smtClean="0"/>
                        <a:t>15°С</a:t>
                      </a:r>
                      <a:r>
                        <a:rPr lang="ru-RU" sz="1200" b="0" u="none" strike="noStrike" dirty="0" smtClean="0"/>
                        <a:t>, </a:t>
                      </a:r>
                      <a:r>
                        <a:rPr lang="ru-RU" sz="1200" b="0" u="none" strike="noStrike" dirty="0" err="1" smtClean="0"/>
                        <a:t>сут</a:t>
                      </a:r>
                      <a:r>
                        <a:rPr lang="ru-RU" sz="1200" b="0" u="none" strike="noStrike" dirty="0" smtClean="0"/>
                        <a:t>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6026" marR="6026" marT="6026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dirty="0" smtClean="0">
                          <a:effectLst/>
                        </a:rPr>
                        <a:t>4,7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-</a:t>
                      </a:r>
                      <a:r>
                        <a:rPr lang="en-US" sz="1200" dirty="0" smtClean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,</a:t>
                      </a:r>
                      <a:r>
                        <a:rPr lang="en-US" sz="1200" dirty="0" smtClean="0">
                          <a:effectLst/>
                        </a:rPr>
                        <a:t>0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3366956" y="2204864"/>
            <a:ext cx="194421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568951" y="1565791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Наблюдался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более ранний переход температур выше 10, 15°С, росли суммы температур, осадки </a:t>
            </a:r>
            <a:endParaRPr lang="ru-RU" sz="3000" dirty="0"/>
          </a:p>
        </p:txBody>
      </p:sp>
      <p:sp>
        <p:nvSpPr>
          <p:cNvPr id="16" name="Овал 15"/>
          <p:cNvSpPr/>
          <p:nvPr/>
        </p:nvSpPr>
        <p:spPr>
          <a:xfrm>
            <a:off x="3371892" y="2854076"/>
            <a:ext cx="194421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400798" y="3463567"/>
            <a:ext cx="194421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371892" y="4077072"/>
            <a:ext cx="194421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400798" y="4725144"/>
            <a:ext cx="194421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366956" y="5373216"/>
            <a:ext cx="1944216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42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78768" cy="1442674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000" dirty="0" smtClean="0">
                <a:solidFill>
                  <a:schemeClr val="tx1"/>
                </a:solidFill>
              </a:rPr>
              <a:t>Тренды продолжительности межфазных периодов исследованных сортов с 1980 г.:</a:t>
            </a:r>
            <a:r>
              <a:rPr lang="ru-RU" sz="3000" dirty="0" smtClean="0">
                <a:solidFill>
                  <a:schemeClr val="tx1"/>
                </a:solidFill>
              </a:rPr>
              <a:t/>
            </a:r>
            <a:br>
              <a:rPr lang="ru-RU" sz="3000" dirty="0" smtClean="0">
                <a:solidFill>
                  <a:schemeClr val="tx1"/>
                </a:solidFill>
              </a:rPr>
            </a:br>
            <a:r>
              <a:rPr lang="ru-RU" sz="3000" dirty="0" smtClean="0">
                <a:solidFill>
                  <a:schemeClr val="tx1"/>
                </a:solidFill>
              </a:rPr>
              <a:t>сокращение периода всходы-цветение; у гороха – и всех остальных периодов. Увеличение периодов цветение-созревание у нута, сои</a:t>
            </a:r>
            <a:r>
              <a:rPr lang="ru-RU" sz="3000" dirty="0" smtClean="0"/>
              <a:t>. </a:t>
            </a:r>
            <a:br>
              <a:rPr lang="ru-RU" sz="3000" dirty="0" smtClean="0"/>
            </a:br>
            <a:endParaRPr lang="ru-RU" sz="3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80010"/>
              </p:ext>
            </p:extLst>
          </p:nvPr>
        </p:nvGraphicFramePr>
        <p:xfrm>
          <a:off x="571472" y="2188423"/>
          <a:ext cx="8143927" cy="3669469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1000128"/>
                <a:gridCol w="2000268"/>
                <a:gridCol w="976359"/>
                <a:gridCol w="309525"/>
                <a:gridCol w="357190"/>
                <a:gridCol w="374577"/>
                <a:gridCol w="521147"/>
                <a:gridCol w="521147"/>
                <a:gridCol w="520145"/>
                <a:gridCol w="521147"/>
                <a:gridCol w="521147"/>
                <a:gridCol w="521147"/>
              </a:tblGrid>
              <a:tr h="5844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Культура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Сорт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 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Годы исследования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/>
                        <a:t>Всходы-цветение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Цветение-созревание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/>
                        <a:t>Всходы-созревание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2247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b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/>
                        <a:t>b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/>
                        <a:t>b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gridSpan="1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Пушкинские лаб.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Горох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Торсдаг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1990-2015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-1.3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-2.4</a:t>
                      </a:r>
                    </a:p>
                  </a:txBody>
                  <a:tcPr marL="0" marR="0" marT="0" marB="0" anchor="ctr"/>
                </a:tc>
              </a:tr>
              <a:tr h="18000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Совершенство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1990-2015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42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-0.8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43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-0.7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84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/>
                        <a:t>14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/>
                        <a:t>-1.5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СЗМ-85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1990-2015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74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-0.9</a:t>
                      </a:r>
                    </a:p>
                  </a:txBody>
                  <a:tcPr marL="0" marR="0" marT="0" marB="0"/>
                </a:tc>
              </a:tr>
              <a:tr h="180000"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Бобы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Кузьминские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1963-1979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/>
                        <a:t>35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/>
                        <a:t>-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66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101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err="1"/>
                        <a:t>Ленкоранские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1963-1973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34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60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93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/>
                        <a:t>Русские черные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1996-2015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/>
                        <a:t>32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u="sng" dirty="0"/>
                        <a:t>-7.8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u="sng" dirty="0"/>
                        <a:t>14.1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87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6.3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Фасоль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Среднее по коллекции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2008-2012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-8.9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Соя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/>
                        <a:t>Среднее 9 образцов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1999-2013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38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3.8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gridSpan="1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Кубанская ОС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Нут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ВИР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32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2001-2014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/>
                        <a:t>40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/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-1,8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/>
                        <a:t>43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/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u="none" strike="noStrike" kern="1200" dirty="0" smtClean="0"/>
                        <a:t>3.1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/>
                        <a:t>84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/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1.4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Совхозный 14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1988-2010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/>
                        <a:t>47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/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400" kern="1200" dirty="0" smtClean="0"/>
                        <a:t>-6,9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/>
                        <a:t>42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/>
                        <a:t>18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457200" rtl="0" eaLnBrk="1" fontAlgn="ctr" latinLnBrk="0" hangingPunct="1"/>
                      <a:r>
                        <a:rPr lang="ru-RU" sz="1400" u="none" strike="noStrike" kern="1200" dirty="0" smtClean="0"/>
                        <a:t>-0.2</a:t>
                      </a:r>
                      <a:endParaRPr lang="ru-RU" sz="14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/>
                        <a:t>89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u="none" strike="noStrike" dirty="0"/>
                        <a:t>19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-7.2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180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Соя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/>
                        <a:t>Комсомолка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 smtClean="0"/>
                        <a:t>1973-2009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53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8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-9.4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81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23.1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134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9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dirty="0"/>
                        <a:t>2.6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390150" name="Object 6"/>
          <p:cNvGraphicFramePr>
            <a:graphicFrameLocks noChangeAspect="1"/>
          </p:cNvGraphicFramePr>
          <p:nvPr/>
        </p:nvGraphicFramePr>
        <p:xfrm>
          <a:off x="4572000" y="2857496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5" name="Формула" r:id="rId3" imgW="126835" imgH="152202" progId="Equation.3">
                  <p:embed/>
                </p:oleObj>
              </mc:Choice>
              <mc:Fallback>
                <p:oleObj name="Формула" r:id="rId3" imgW="126835" imgH="152202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857496"/>
                        <a:ext cx="1238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9" name="Object 5"/>
          <p:cNvGraphicFramePr>
            <a:graphicFrameLocks noChangeAspect="1"/>
          </p:cNvGraphicFramePr>
          <p:nvPr/>
        </p:nvGraphicFramePr>
        <p:xfrm>
          <a:off x="4929190" y="2786058"/>
          <a:ext cx="161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6" name="Формула" r:id="rId5" imgW="152334" imgH="228501" progId="Equation.3">
                  <p:embed/>
                </p:oleObj>
              </mc:Choice>
              <mc:Fallback>
                <p:oleObj name="Формула" r:id="rId5" imgW="152334" imgH="228501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2786058"/>
                        <a:ext cx="1619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8" name="Object 4"/>
          <p:cNvGraphicFramePr>
            <a:graphicFrameLocks noChangeAspect="1"/>
          </p:cNvGraphicFramePr>
          <p:nvPr/>
        </p:nvGraphicFramePr>
        <p:xfrm>
          <a:off x="5715008" y="2857496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7" name="Формула" r:id="rId7" imgW="126835" imgH="152202" progId="Equation.3">
                  <p:embed/>
                </p:oleObj>
              </mc:Choice>
              <mc:Fallback>
                <p:oleObj name="Формула" r:id="rId7" imgW="126835" imgH="152202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8" y="2857496"/>
                        <a:ext cx="1238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7" name="Object 3"/>
          <p:cNvGraphicFramePr>
            <a:graphicFrameLocks noChangeAspect="1"/>
          </p:cNvGraphicFramePr>
          <p:nvPr/>
        </p:nvGraphicFramePr>
        <p:xfrm>
          <a:off x="6286512" y="2786058"/>
          <a:ext cx="161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8" name="Формула" r:id="rId8" imgW="152334" imgH="228501" progId="Equation.3">
                  <p:embed/>
                </p:oleObj>
              </mc:Choice>
              <mc:Fallback>
                <p:oleObj name="Формула" r:id="rId8" imgW="152334" imgH="228501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12" y="2786058"/>
                        <a:ext cx="1619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6" name="Object 2"/>
          <p:cNvGraphicFramePr>
            <a:graphicFrameLocks noChangeAspect="1"/>
          </p:cNvGraphicFramePr>
          <p:nvPr/>
        </p:nvGraphicFramePr>
        <p:xfrm>
          <a:off x="7358082" y="2857496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39" name="Формула" r:id="rId9" imgW="126835" imgH="152202" progId="Equation.3">
                  <p:embed/>
                </p:oleObj>
              </mc:Choice>
              <mc:Fallback>
                <p:oleObj name="Формула" r:id="rId9" imgW="126835" imgH="152202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082" y="2857496"/>
                        <a:ext cx="1238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0145" name="Object 1"/>
          <p:cNvGraphicFramePr>
            <a:graphicFrameLocks noChangeAspect="1"/>
          </p:cNvGraphicFramePr>
          <p:nvPr/>
        </p:nvGraphicFramePr>
        <p:xfrm>
          <a:off x="7858148" y="2786058"/>
          <a:ext cx="161925" cy="23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0" name="Формула" r:id="rId10" imgW="152334" imgH="228501" progId="Equation.3">
                  <p:embed/>
                </p:oleObj>
              </mc:Choice>
              <mc:Fallback>
                <p:oleObj name="Формула" r:id="rId10" imgW="152334" imgH="228501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48" y="2786058"/>
                        <a:ext cx="161925" cy="23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вал 9"/>
          <p:cNvSpPr/>
          <p:nvPr/>
        </p:nvSpPr>
        <p:spPr>
          <a:xfrm>
            <a:off x="5214942" y="3286124"/>
            <a:ext cx="428628" cy="25717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715140" y="3286124"/>
            <a:ext cx="50006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8286776" y="3286124"/>
            <a:ext cx="50006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71472" y="5857892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Обозначения:       - среднее, </a:t>
            </a:r>
            <a:r>
              <a:rPr lang="en-US" dirty="0" err="1" smtClean="0"/>
              <a:t>s</a:t>
            </a:r>
            <a:r>
              <a:rPr lang="en-US" baseline="-25000" dirty="0" err="1" smtClean="0"/>
              <a:t>x</a:t>
            </a:r>
            <a:r>
              <a:rPr lang="en-US" baseline="-25000" dirty="0" smtClean="0"/>
              <a:t> </a:t>
            </a:r>
            <a:r>
              <a:rPr lang="en-US" dirty="0" smtClean="0"/>
              <a:t>– </a:t>
            </a:r>
            <a:r>
              <a:rPr lang="ru-RU" dirty="0" smtClean="0"/>
              <a:t>стандартное отклонение, </a:t>
            </a:r>
            <a:r>
              <a:rPr lang="en-US" dirty="0" smtClean="0"/>
              <a:t>b – </a:t>
            </a:r>
            <a:r>
              <a:rPr lang="ru-RU" dirty="0" smtClean="0"/>
              <a:t>скорость изменения, ед./10 лет  </a:t>
            </a:r>
            <a:endParaRPr lang="ru-RU" dirty="0"/>
          </a:p>
        </p:txBody>
      </p:sp>
      <p:graphicFrame>
        <p:nvGraphicFramePr>
          <p:cNvPr id="390152" name="Object 8"/>
          <p:cNvGraphicFramePr>
            <a:graphicFrameLocks noChangeAspect="1"/>
          </p:cNvGraphicFramePr>
          <p:nvPr/>
        </p:nvGraphicFramePr>
        <p:xfrm>
          <a:off x="2214546" y="6000768"/>
          <a:ext cx="123825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341" name="Формула" r:id="rId11" imgW="126835" imgH="152202" progId="Equation.3">
                  <p:embed/>
                </p:oleObj>
              </mc:Choice>
              <mc:Fallback>
                <p:oleObj name="Формула" r:id="rId11" imgW="126835" imgH="152202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46" y="6000768"/>
                        <a:ext cx="123825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Корреляции продолжительностей межфазных периодов со средней за период температурой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732235" y="4484450"/>
            <a:ext cx="2428892" cy="357190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731738"/>
              </p:ext>
            </p:extLst>
          </p:nvPr>
        </p:nvGraphicFramePr>
        <p:xfrm>
          <a:off x="530425" y="2061935"/>
          <a:ext cx="7786745" cy="2790457"/>
        </p:xfrm>
        <a:graphic>
          <a:graphicData uri="http://schemas.openxmlformats.org/drawingml/2006/table">
            <a:tbl>
              <a:tblPr/>
              <a:tblGrid>
                <a:gridCol w="2601415"/>
                <a:gridCol w="899047"/>
                <a:gridCol w="1500198"/>
                <a:gridCol w="1428760"/>
                <a:gridCol w="1357325"/>
              </a:tblGrid>
              <a:tr h="25941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 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6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Посев – всходы </a:t>
                      </a:r>
                    </a:p>
                  </a:txBody>
                  <a:tcPr marL="6751" marR="6751" marT="67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6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Всходы – цветение </a:t>
                      </a:r>
                    </a:p>
                  </a:txBody>
                  <a:tcPr marL="6751" marR="6751" marT="67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6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Цветение – созревание </a:t>
                      </a:r>
                    </a:p>
                  </a:txBody>
                  <a:tcPr marL="6751" marR="6751" marT="675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6B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Всходы – созревание </a:t>
                      </a:r>
                    </a:p>
                  </a:txBody>
                  <a:tcPr marL="6751" marR="6751" marT="6751" marB="0" anchor="ctr">
                    <a:lnL>
                      <a:noFill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E66B2"/>
                    </a:solidFill>
                  </a:tcPr>
                </a:tc>
              </a:tr>
              <a:tr h="288000"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Пушкинские лаб. </a:t>
                      </a:r>
                    </a:p>
                  </a:txBody>
                  <a:tcPr marL="6751" marR="6751" marT="6751" marB="0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3F3F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Бобы,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Кузьминские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-0.91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0.40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-0.97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-0.91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Бобы, </a:t>
                      </a:r>
                      <a:r>
                        <a:rPr lang="ru-RU" sz="2000" b="1" i="0" u="none" strike="noStrike" dirty="0" err="1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Ленкоранские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1" marR="6751" marT="6751" marB="0" anchor="b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-0.81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-0.77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-0.73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-0.88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</a:tr>
              <a:tr h="59213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Соя, «средний </a:t>
                      </a: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сорт» </a:t>
                      </a:r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9 образцов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-0.56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-0.72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3E4"/>
                    </a:solidFill>
                  </a:tcPr>
                </a:tc>
              </a:tr>
              <a:tr h="288000"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Кубанская ОС </a:t>
                      </a:r>
                    </a:p>
                  </a:txBody>
                  <a:tcPr marL="6751" marR="6751" marT="6751" marB="0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A61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just" rtl="0" fontAlgn="b"/>
                      <a:r>
                        <a:rPr lang="ru-RU" sz="20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Соя, Комсомолка 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51" marR="6751" marT="6751" marB="0" anchor="b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-0.88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-0.24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-0.29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2000" b="0" i="0" u="sng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-0.67</a:t>
                      </a:r>
                    </a:p>
                  </a:txBody>
                  <a:tcPr marL="6751" marR="6751" marT="6751" marB="0" anchor="ctr">
                    <a:lnL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E66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42910" y="5214950"/>
            <a:ext cx="76438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 этих сортов, использованных как стандарты при изучении коллекции ВИР, были известны даты </a:t>
            </a:r>
            <a:r>
              <a:rPr lang="ru-RU" dirty="0" err="1" smtClean="0"/>
              <a:t>фенофаз</a:t>
            </a:r>
            <a:r>
              <a:rPr lang="ru-RU" dirty="0" smtClean="0"/>
              <a:t>, поэтому были рассчитаны средние температуры и зависимости от них. У сортов-стандартов </a:t>
            </a:r>
            <a:r>
              <a:rPr lang="ru-RU" dirty="0" err="1" smtClean="0"/>
              <a:t>ИКП</a:t>
            </a:r>
            <a:r>
              <a:rPr lang="ru-RU" dirty="0" smtClean="0"/>
              <a:t> известны только продолжительности межфазных периодов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9563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dirty="0" smtClean="0"/>
              <a:t>Средние температуры межфазных периодов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4669683"/>
              </p:ext>
            </p:extLst>
          </p:nvPr>
        </p:nvGraphicFramePr>
        <p:xfrm>
          <a:off x="500034" y="2143116"/>
          <a:ext cx="8286808" cy="2475560"/>
        </p:xfrm>
        <a:graphic>
          <a:graphicData uri="http://schemas.openxmlformats.org/drawingml/2006/table">
            <a:tbl>
              <a:tblPr firstRow="1" firstCol="1" bandRow="1">
                <a:tableStyleId>{35758FB7-9AC5-4552-8A53-C91805E547FA}</a:tableStyleId>
              </a:tblPr>
              <a:tblGrid>
                <a:gridCol w="2775822"/>
                <a:gridCol w="1178164"/>
                <a:gridCol w="1647954"/>
                <a:gridCol w="1342434"/>
                <a:gridCol w="1342434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Сорт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Посев-всходы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Всходы-цветение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Цветение-созревание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Всходы-созревание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32291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Пушкинские лаб.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Бобы, 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Кузьминские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12.5±2.8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16.1±1.0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16.8±1.3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16.4±0.9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Бобы, </a:t>
                      </a:r>
                      <a:r>
                        <a:rPr lang="ru-RU" sz="2000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Ленкоранские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12.0±2.1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15.8±1.1</a:t>
                      </a:r>
                      <a:endParaRPr lang="ru-RU" sz="2000" b="0" i="0" u="none" strike="noStrike" dirty="0" smtClean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 smtClean="0">
                          <a:solidFill>
                            <a:srgbClr val="000000"/>
                          </a:solidFill>
                          <a:latin typeface="Times New Roman"/>
                        </a:rPr>
                        <a:t>17.8±2.0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16.9±1.5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Соя, среднее 9 образцов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 pitchFamily="18" charset="0"/>
                          <a:cs typeface="Times New Roman" pitchFamily="18" charset="0"/>
                        </a:rPr>
                        <a:t>13.0±1.7</a:t>
                      </a:r>
                      <a:endParaRPr lang="ru-RU" sz="2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latin typeface="Times New Roman" pitchFamily="18" charset="0"/>
                          <a:cs typeface="Times New Roman" pitchFamily="18" charset="0"/>
                        </a:rPr>
                        <a:t>17.6±1.6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  <a:tr h="288000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Кубанская ОС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Соя, </a:t>
                      </a:r>
                      <a:r>
                        <a:rPr lang="ru-RU" sz="2000" dirty="0">
                          <a:latin typeface="Times New Roman" pitchFamily="18" charset="0"/>
                          <a:cs typeface="Times New Roman" pitchFamily="18" charset="0"/>
                        </a:rPr>
                        <a:t>Комсомолка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15.0±2.4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19.1±1.0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20.2±1.7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19.8±1.2</a:t>
                      </a:r>
                      <a:endParaRPr lang="ru-RU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6553</TotalTime>
  <Words>1619</Words>
  <Application>Microsoft Office PowerPoint</Application>
  <PresentationFormat>Экран (4:3)</PresentationFormat>
  <Paragraphs>467</Paragraphs>
  <Slides>22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Office Theme</vt:lpstr>
      <vt:lpstr>1_Office Theme</vt:lpstr>
      <vt:lpstr>Sketchbook</vt:lpstr>
      <vt:lpstr>Формула</vt:lpstr>
      <vt:lpstr>Graph</vt:lpstr>
      <vt:lpstr>Влияние температур выше 15°С на продолжительность вегетации зернобобовых культур</vt:lpstr>
      <vt:lpstr>Жизненный цикл растения и температурные пределы</vt:lpstr>
      <vt:lpstr>Температурные потребности фаз развития зернобобовых культур  (Степанов В.Н., 1957; Белолюбцев А.И., 2012)</vt:lpstr>
      <vt:lpstr>Температурный предел 15°С – граница зоны интенсивной вегетации</vt:lpstr>
      <vt:lpstr>Презентация PowerPoint</vt:lpstr>
      <vt:lpstr>Тренды характеристик периодов устойчивого перехода температур через 10 и 15˚С в Пушкинских лаб. и на Кубанской ОС с 1980 г, ед./10 лет</vt:lpstr>
      <vt:lpstr>Тренды продолжительности межфазных периодов исследованных сортов с 1980 г.: сокращение периода всходы-цветение; у гороха – и всех остальных периодов. Увеличение периодов цветение-созревание у нута, сои.  </vt:lpstr>
      <vt:lpstr>Корреляции продолжительностей межфазных периодов со средней за период температурой</vt:lpstr>
      <vt:lpstr>Средние температуры межфазных периодов</vt:lpstr>
      <vt:lpstr>Соя: зависимость продолжительности периода посев-всходы от средней температуры имеет нелинейный вид</vt:lpstr>
      <vt:lpstr>Соя: зависимость продолжительности периода всходы-цветение от средней температуры имеет нелинейный вид</vt:lpstr>
      <vt:lpstr>Горох: средние и сильные корреляции продолжительности всех периодов со средней температурой выше 15°С</vt:lpstr>
      <vt:lpstr>Фасоль: период всходы – цветение ускорялся с увеличением эффективной температуры выше 15°С на коротком и длинном дне </vt:lpstr>
      <vt:lpstr>Презентация PowerPoint</vt:lpstr>
      <vt:lpstr>Горох: темп развития зависел только от температуры выше 15˚С</vt:lpstr>
      <vt:lpstr>Нут: развитие ускорялось температурами выше 15°С, замедлялось осадками июля</vt:lpstr>
      <vt:lpstr>Бобы:  дата всходов зависела от даты перехода температур выше 15°С; даты цветения и созревания  ускорялись с ростом температур, зависели от дат посева и всходов</vt:lpstr>
      <vt:lpstr>Бобы:  продолжительности межфазных периодов сокращались с ростом сумм температур выше 15˚С, увеличивались с ростом осадков</vt:lpstr>
      <vt:lpstr>Соя:  дата всходов зависела от даты перехода температур выше 15°С; даты цветения и созревания зависели от сумм температур выше 15°С и от дат посева и всходов</vt:lpstr>
      <vt:lpstr>Соя: продолжительности межфазных периодов сокращались с ростом температуры выше 15°С, увеличивались с ростом осадков </vt:lpstr>
      <vt:lpstr>Выводы</vt:lpstr>
      <vt:lpstr>   </vt:lpstr>
    </vt:vector>
  </TitlesOfParts>
  <Company>VIR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</dc:creator>
  <cp:lastModifiedBy>LNovikova</cp:lastModifiedBy>
  <cp:revision>773</cp:revision>
  <dcterms:created xsi:type="dcterms:W3CDTF">2016-07-25T15:57:36Z</dcterms:created>
  <dcterms:modified xsi:type="dcterms:W3CDTF">2016-11-02T06:39:02Z</dcterms:modified>
</cp:coreProperties>
</file>