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7" r:id="rId2"/>
    <p:sldId id="256" r:id="rId3"/>
    <p:sldId id="258" r:id="rId4"/>
    <p:sldId id="287" r:id="rId5"/>
    <p:sldId id="305" r:id="rId6"/>
    <p:sldId id="304" r:id="rId7"/>
    <p:sldId id="306" r:id="rId8"/>
    <p:sldId id="293" r:id="rId9"/>
    <p:sldId id="288" r:id="rId10"/>
    <p:sldId id="291" r:id="rId11"/>
    <p:sldId id="297" r:id="rId12"/>
    <p:sldId id="303" r:id="rId13"/>
    <p:sldId id="314" r:id="rId14"/>
    <p:sldId id="290" r:id="rId15"/>
    <p:sldId id="307" r:id="rId16"/>
    <p:sldId id="269" r:id="rId17"/>
    <p:sldId id="270" r:id="rId18"/>
    <p:sldId id="272" r:id="rId19"/>
    <p:sldId id="274" r:id="rId20"/>
    <p:sldId id="275" r:id="rId21"/>
    <p:sldId id="276" r:id="rId22"/>
    <p:sldId id="316" r:id="rId23"/>
    <p:sldId id="279" r:id="rId24"/>
    <p:sldId id="278" r:id="rId25"/>
    <p:sldId id="301" r:id="rId26"/>
    <p:sldId id="315" r:id="rId27"/>
    <p:sldId id="280" r:id="rId28"/>
    <p:sldId id="281" r:id="rId29"/>
    <p:sldId id="282" r:id="rId30"/>
    <p:sldId id="283" r:id="rId31"/>
    <p:sldId id="317" r:id="rId32"/>
    <p:sldId id="284" r:id="rId33"/>
    <p:sldId id="302" r:id="rId34"/>
    <p:sldId id="312" r:id="rId35"/>
    <p:sldId id="308" r:id="rId36"/>
    <p:sldId id="31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8;&#1052;%20&#1074;%20&#1075;&#1086;&#1088;&#1086;&#1093;&#1077;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tx>
            <c:strRef>
              <c:f>Лист2!$B$1</c:f>
              <c:strCache>
                <c:ptCount val="1"/>
                <c:pt idx="0">
                  <c:v>Содержание Cd в соломе, мг/1000 г</c:v>
                </c:pt>
              </c:strCache>
            </c:strRef>
          </c:tx>
          <c:val>
            <c:numRef>
              <c:f>Лист2!$B$2:$B$100</c:f>
              <c:numCache>
                <c:formatCode>0.00</c:formatCode>
                <c:ptCount val="99"/>
                <c:pt idx="0">
                  <c:v>14.4</c:v>
                </c:pt>
                <c:pt idx="1">
                  <c:v>13.9</c:v>
                </c:pt>
                <c:pt idx="2">
                  <c:v>15.7</c:v>
                </c:pt>
                <c:pt idx="3">
                  <c:v>15.4</c:v>
                </c:pt>
                <c:pt idx="4">
                  <c:v>9.8500000000000068</c:v>
                </c:pt>
                <c:pt idx="5">
                  <c:v>11.2</c:v>
                </c:pt>
                <c:pt idx="6">
                  <c:v>9.67</c:v>
                </c:pt>
                <c:pt idx="7">
                  <c:v>13.8</c:v>
                </c:pt>
                <c:pt idx="8">
                  <c:v>14.9</c:v>
                </c:pt>
                <c:pt idx="9">
                  <c:v>13.5</c:v>
                </c:pt>
                <c:pt idx="10">
                  <c:v>15</c:v>
                </c:pt>
                <c:pt idx="11">
                  <c:v>12.9</c:v>
                </c:pt>
                <c:pt idx="12">
                  <c:v>13.9</c:v>
                </c:pt>
                <c:pt idx="13">
                  <c:v>14.3</c:v>
                </c:pt>
                <c:pt idx="14">
                  <c:v>14.4</c:v>
                </c:pt>
                <c:pt idx="15">
                  <c:v>13.1</c:v>
                </c:pt>
                <c:pt idx="16">
                  <c:v>12.9</c:v>
                </c:pt>
                <c:pt idx="17">
                  <c:v>13.2</c:v>
                </c:pt>
                <c:pt idx="18">
                  <c:v>13.8</c:v>
                </c:pt>
                <c:pt idx="19">
                  <c:v>17.8</c:v>
                </c:pt>
                <c:pt idx="20">
                  <c:v>9.0500000000000007</c:v>
                </c:pt>
                <c:pt idx="21">
                  <c:v>12.1</c:v>
                </c:pt>
                <c:pt idx="22">
                  <c:v>14.4</c:v>
                </c:pt>
                <c:pt idx="23">
                  <c:v>13</c:v>
                </c:pt>
                <c:pt idx="24">
                  <c:v>13.8</c:v>
                </c:pt>
                <c:pt idx="25">
                  <c:v>11.8</c:v>
                </c:pt>
                <c:pt idx="26">
                  <c:v>13.3</c:v>
                </c:pt>
                <c:pt idx="27">
                  <c:v>12.9</c:v>
                </c:pt>
                <c:pt idx="28">
                  <c:v>15.5</c:v>
                </c:pt>
                <c:pt idx="29">
                  <c:v>12.1</c:v>
                </c:pt>
                <c:pt idx="30">
                  <c:v>10.8</c:v>
                </c:pt>
                <c:pt idx="31">
                  <c:v>12.4</c:v>
                </c:pt>
                <c:pt idx="32">
                  <c:v>22.1</c:v>
                </c:pt>
                <c:pt idx="33">
                  <c:v>16</c:v>
                </c:pt>
                <c:pt idx="34">
                  <c:v>13.2</c:v>
                </c:pt>
                <c:pt idx="35">
                  <c:v>16.3</c:v>
                </c:pt>
                <c:pt idx="36">
                  <c:v>16.600000000000001</c:v>
                </c:pt>
                <c:pt idx="37">
                  <c:v>14.3</c:v>
                </c:pt>
                <c:pt idx="38">
                  <c:v>14.9</c:v>
                </c:pt>
                <c:pt idx="39">
                  <c:v>10.5</c:v>
                </c:pt>
                <c:pt idx="40">
                  <c:v>19.3</c:v>
                </c:pt>
                <c:pt idx="41">
                  <c:v>25.6</c:v>
                </c:pt>
                <c:pt idx="42">
                  <c:v>16.3</c:v>
                </c:pt>
                <c:pt idx="43">
                  <c:v>16.100000000000001</c:v>
                </c:pt>
                <c:pt idx="44">
                  <c:v>14.8</c:v>
                </c:pt>
                <c:pt idx="45">
                  <c:v>10.8</c:v>
                </c:pt>
                <c:pt idx="46">
                  <c:v>14.3</c:v>
                </c:pt>
                <c:pt idx="47">
                  <c:v>11.1</c:v>
                </c:pt>
                <c:pt idx="48">
                  <c:v>13</c:v>
                </c:pt>
                <c:pt idx="49">
                  <c:v>14.8</c:v>
                </c:pt>
                <c:pt idx="50">
                  <c:v>18.3</c:v>
                </c:pt>
                <c:pt idx="51">
                  <c:v>19.600000000000001</c:v>
                </c:pt>
                <c:pt idx="52">
                  <c:v>12.4</c:v>
                </c:pt>
                <c:pt idx="53">
                  <c:v>18</c:v>
                </c:pt>
                <c:pt idx="54">
                  <c:v>14.9</c:v>
                </c:pt>
                <c:pt idx="55">
                  <c:v>11.3</c:v>
                </c:pt>
                <c:pt idx="56">
                  <c:v>18.5</c:v>
                </c:pt>
                <c:pt idx="57">
                  <c:v>14.1</c:v>
                </c:pt>
                <c:pt idx="58">
                  <c:v>11.9</c:v>
                </c:pt>
                <c:pt idx="59">
                  <c:v>16.100000000000001</c:v>
                </c:pt>
                <c:pt idx="60">
                  <c:v>13.6</c:v>
                </c:pt>
                <c:pt idx="61">
                  <c:v>11.4</c:v>
                </c:pt>
                <c:pt idx="62">
                  <c:v>12.9</c:v>
                </c:pt>
                <c:pt idx="63">
                  <c:v>10.6</c:v>
                </c:pt>
                <c:pt idx="64">
                  <c:v>10.4</c:v>
                </c:pt>
                <c:pt idx="65">
                  <c:v>15</c:v>
                </c:pt>
                <c:pt idx="66">
                  <c:v>20.5</c:v>
                </c:pt>
                <c:pt idx="67">
                  <c:v>19.399999999999999</c:v>
                </c:pt>
                <c:pt idx="68">
                  <c:v>14.5</c:v>
                </c:pt>
                <c:pt idx="69">
                  <c:v>20.399999999999999</c:v>
                </c:pt>
                <c:pt idx="70">
                  <c:v>14.2</c:v>
                </c:pt>
                <c:pt idx="71">
                  <c:v>15.9</c:v>
                </c:pt>
                <c:pt idx="72">
                  <c:v>19.399999999999999</c:v>
                </c:pt>
                <c:pt idx="73">
                  <c:v>17.2</c:v>
                </c:pt>
                <c:pt idx="74">
                  <c:v>10.6</c:v>
                </c:pt>
                <c:pt idx="75">
                  <c:v>13.7</c:v>
                </c:pt>
                <c:pt idx="76">
                  <c:v>15.8</c:v>
                </c:pt>
                <c:pt idx="77">
                  <c:v>13.6</c:v>
                </c:pt>
                <c:pt idx="78">
                  <c:v>15.9</c:v>
                </c:pt>
                <c:pt idx="79">
                  <c:v>24</c:v>
                </c:pt>
                <c:pt idx="80">
                  <c:v>11.2</c:v>
                </c:pt>
                <c:pt idx="81">
                  <c:v>17.7</c:v>
                </c:pt>
                <c:pt idx="82">
                  <c:v>10.9</c:v>
                </c:pt>
                <c:pt idx="83">
                  <c:v>18.600000000000001</c:v>
                </c:pt>
                <c:pt idx="84">
                  <c:v>19.5</c:v>
                </c:pt>
                <c:pt idx="85">
                  <c:v>20.5</c:v>
                </c:pt>
                <c:pt idx="86">
                  <c:v>24.2</c:v>
                </c:pt>
                <c:pt idx="87">
                  <c:v>16.5</c:v>
                </c:pt>
                <c:pt idx="88">
                  <c:v>19.100000000000001</c:v>
                </c:pt>
                <c:pt idx="89">
                  <c:v>19</c:v>
                </c:pt>
                <c:pt idx="90">
                  <c:v>19.399999999999999</c:v>
                </c:pt>
                <c:pt idx="91">
                  <c:v>14.4</c:v>
                </c:pt>
                <c:pt idx="92">
                  <c:v>15.1</c:v>
                </c:pt>
                <c:pt idx="93">
                  <c:v>16.5</c:v>
                </c:pt>
                <c:pt idx="94">
                  <c:v>17.399999999999999</c:v>
                </c:pt>
                <c:pt idx="95">
                  <c:v>19.5</c:v>
                </c:pt>
                <c:pt idx="96">
                  <c:v>13.6</c:v>
                </c:pt>
                <c:pt idx="97">
                  <c:v>18.100000000000001</c:v>
                </c:pt>
                <c:pt idx="98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5D-4E65-B2CB-7FB6CDC83671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Устойчивость к Cd, %</c:v>
                </c:pt>
              </c:strCache>
            </c:strRef>
          </c:tx>
          <c:val>
            <c:numRef>
              <c:f>Лист2!$C$2:$C$100</c:f>
              <c:numCache>
                <c:formatCode>0.0</c:formatCode>
                <c:ptCount val="99"/>
                <c:pt idx="0">
                  <c:v>38.800000000000004</c:v>
                </c:pt>
                <c:pt idx="1">
                  <c:v>45.7</c:v>
                </c:pt>
                <c:pt idx="2">
                  <c:v>31.900000000000006</c:v>
                </c:pt>
                <c:pt idx="3">
                  <c:v>44.3</c:v>
                </c:pt>
                <c:pt idx="4">
                  <c:v>39.5</c:v>
                </c:pt>
                <c:pt idx="5">
                  <c:v>27.5</c:v>
                </c:pt>
                <c:pt idx="6">
                  <c:v>21.400000000000006</c:v>
                </c:pt>
                <c:pt idx="7">
                  <c:v>44.5</c:v>
                </c:pt>
                <c:pt idx="8">
                  <c:v>52.3</c:v>
                </c:pt>
                <c:pt idx="9">
                  <c:v>39</c:v>
                </c:pt>
                <c:pt idx="10">
                  <c:v>41.6</c:v>
                </c:pt>
                <c:pt idx="11">
                  <c:v>59.9</c:v>
                </c:pt>
                <c:pt idx="12">
                  <c:v>40.200000000000003</c:v>
                </c:pt>
                <c:pt idx="13">
                  <c:v>48.9</c:v>
                </c:pt>
                <c:pt idx="14">
                  <c:v>50.2</c:v>
                </c:pt>
                <c:pt idx="15">
                  <c:v>31.400000000000006</c:v>
                </c:pt>
                <c:pt idx="16">
                  <c:v>51.6</c:v>
                </c:pt>
                <c:pt idx="17">
                  <c:v>40.1</c:v>
                </c:pt>
                <c:pt idx="18">
                  <c:v>45.3</c:v>
                </c:pt>
                <c:pt idx="19">
                  <c:v>40.5</c:v>
                </c:pt>
                <c:pt idx="20">
                  <c:v>39.700000000000003</c:v>
                </c:pt>
                <c:pt idx="21">
                  <c:v>30.700000000000003</c:v>
                </c:pt>
                <c:pt idx="22">
                  <c:v>30.700000000000003</c:v>
                </c:pt>
                <c:pt idx="23">
                  <c:v>43.8</c:v>
                </c:pt>
                <c:pt idx="24">
                  <c:v>35.200000000000003</c:v>
                </c:pt>
                <c:pt idx="25">
                  <c:v>45.3</c:v>
                </c:pt>
                <c:pt idx="26">
                  <c:v>40.9</c:v>
                </c:pt>
                <c:pt idx="27">
                  <c:v>47.3</c:v>
                </c:pt>
                <c:pt idx="28">
                  <c:v>31.799999999999986</c:v>
                </c:pt>
                <c:pt idx="29">
                  <c:v>58.5</c:v>
                </c:pt>
                <c:pt idx="30">
                  <c:v>60</c:v>
                </c:pt>
                <c:pt idx="31">
                  <c:v>51.5</c:v>
                </c:pt>
                <c:pt idx="32">
                  <c:v>36.800000000000004</c:v>
                </c:pt>
                <c:pt idx="33">
                  <c:v>37.300000000000004</c:v>
                </c:pt>
                <c:pt idx="34">
                  <c:v>57.4</c:v>
                </c:pt>
                <c:pt idx="35">
                  <c:v>51.1</c:v>
                </c:pt>
                <c:pt idx="36">
                  <c:v>51.9</c:v>
                </c:pt>
                <c:pt idx="37">
                  <c:v>43.6</c:v>
                </c:pt>
                <c:pt idx="38">
                  <c:v>41.7</c:v>
                </c:pt>
                <c:pt idx="39">
                  <c:v>52.5</c:v>
                </c:pt>
                <c:pt idx="40">
                  <c:v>44.2</c:v>
                </c:pt>
                <c:pt idx="41">
                  <c:v>48.5</c:v>
                </c:pt>
                <c:pt idx="42">
                  <c:v>44.5</c:v>
                </c:pt>
                <c:pt idx="43">
                  <c:v>47.6</c:v>
                </c:pt>
                <c:pt idx="44">
                  <c:v>31</c:v>
                </c:pt>
                <c:pt idx="45">
                  <c:v>37.700000000000003</c:v>
                </c:pt>
                <c:pt idx="46">
                  <c:v>52.5</c:v>
                </c:pt>
                <c:pt idx="47">
                  <c:v>40.5</c:v>
                </c:pt>
                <c:pt idx="48">
                  <c:v>39.1</c:v>
                </c:pt>
                <c:pt idx="49">
                  <c:v>49.8</c:v>
                </c:pt>
                <c:pt idx="50">
                  <c:v>38.9</c:v>
                </c:pt>
                <c:pt idx="51">
                  <c:v>46.3</c:v>
                </c:pt>
                <c:pt idx="52">
                  <c:v>37</c:v>
                </c:pt>
                <c:pt idx="53">
                  <c:v>29.900000000000006</c:v>
                </c:pt>
                <c:pt idx="54">
                  <c:v>20.5</c:v>
                </c:pt>
                <c:pt idx="55">
                  <c:v>28.299999999999986</c:v>
                </c:pt>
                <c:pt idx="56">
                  <c:v>41.6</c:v>
                </c:pt>
                <c:pt idx="57">
                  <c:v>32.400000000000006</c:v>
                </c:pt>
                <c:pt idx="58">
                  <c:v>41.5</c:v>
                </c:pt>
                <c:pt idx="59">
                  <c:v>18.400000000000006</c:v>
                </c:pt>
                <c:pt idx="60">
                  <c:v>31.400000000000006</c:v>
                </c:pt>
                <c:pt idx="61">
                  <c:v>49.3</c:v>
                </c:pt>
                <c:pt idx="62">
                  <c:v>25.599999999999987</c:v>
                </c:pt>
                <c:pt idx="63">
                  <c:v>18.5</c:v>
                </c:pt>
                <c:pt idx="64">
                  <c:v>54.3</c:v>
                </c:pt>
                <c:pt idx="65">
                  <c:v>37.4</c:v>
                </c:pt>
                <c:pt idx="66">
                  <c:v>42.7</c:v>
                </c:pt>
                <c:pt idx="67">
                  <c:v>44.7</c:v>
                </c:pt>
                <c:pt idx="68">
                  <c:v>40.4</c:v>
                </c:pt>
                <c:pt idx="69">
                  <c:v>35.900000000000006</c:v>
                </c:pt>
                <c:pt idx="70">
                  <c:v>19.5</c:v>
                </c:pt>
                <c:pt idx="71">
                  <c:v>41.1</c:v>
                </c:pt>
                <c:pt idx="72">
                  <c:v>41.8</c:v>
                </c:pt>
                <c:pt idx="73">
                  <c:v>46.4</c:v>
                </c:pt>
                <c:pt idx="74">
                  <c:v>40.4</c:v>
                </c:pt>
                <c:pt idx="75">
                  <c:v>20.900000000000006</c:v>
                </c:pt>
                <c:pt idx="76">
                  <c:v>30.599999999999987</c:v>
                </c:pt>
                <c:pt idx="77">
                  <c:v>47.4</c:v>
                </c:pt>
                <c:pt idx="78">
                  <c:v>32.100000000000009</c:v>
                </c:pt>
                <c:pt idx="79">
                  <c:v>45.2</c:v>
                </c:pt>
                <c:pt idx="80">
                  <c:v>19.599999999999987</c:v>
                </c:pt>
                <c:pt idx="81">
                  <c:v>44.9</c:v>
                </c:pt>
                <c:pt idx="82">
                  <c:v>27.299999999999986</c:v>
                </c:pt>
                <c:pt idx="83">
                  <c:v>29.599999999999987</c:v>
                </c:pt>
                <c:pt idx="84">
                  <c:v>32</c:v>
                </c:pt>
                <c:pt idx="85">
                  <c:v>38</c:v>
                </c:pt>
                <c:pt idx="86">
                  <c:v>41</c:v>
                </c:pt>
                <c:pt idx="87">
                  <c:v>46</c:v>
                </c:pt>
                <c:pt idx="88">
                  <c:v>36.5</c:v>
                </c:pt>
                <c:pt idx="89">
                  <c:v>22.900000000000006</c:v>
                </c:pt>
                <c:pt idx="90">
                  <c:v>44.6</c:v>
                </c:pt>
                <c:pt idx="91">
                  <c:v>50.3</c:v>
                </c:pt>
                <c:pt idx="92">
                  <c:v>14.3</c:v>
                </c:pt>
                <c:pt idx="93">
                  <c:v>40</c:v>
                </c:pt>
                <c:pt idx="94">
                  <c:v>35.300000000000004</c:v>
                </c:pt>
                <c:pt idx="95">
                  <c:v>23.900000000000006</c:v>
                </c:pt>
                <c:pt idx="96">
                  <c:v>35.900000000000006</c:v>
                </c:pt>
                <c:pt idx="97">
                  <c:v>13.100000000000001</c:v>
                </c:pt>
                <c:pt idx="98">
                  <c:v>35.600000000000009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5D-4E65-B2CB-7FB6CDC83671}"/>
            </c:ext>
          </c:extLst>
        </c:ser>
        <c:marker val="1"/>
        <c:axId val="218586496"/>
        <c:axId val="218597248"/>
      </c:lineChart>
      <c:catAx>
        <c:axId val="218586496"/>
        <c:scaling>
          <c:orientation val="minMax"/>
        </c:scaling>
        <c:axPos val="b"/>
        <c:tickLblPos val="nextTo"/>
        <c:crossAx val="218597248"/>
        <c:crosses val="autoZero"/>
        <c:auto val="1"/>
        <c:lblAlgn val="ctr"/>
        <c:lblOffset val="100"/>
      </c:catAx>
      <c:valAx>
        <c:axId val="218597248"/>
        <c:scaling>
          <c:orientation val="minMax"/>
        </c:scaling>
        <c:axPos val="l"/>
        <c:majorGridlines/>
        <c:numFmt formatCode="0.00" sourceLinked="1"/>
        <c:tickLblPos val="nextTo"/>
        <c:crossAx val="21858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5188548371717"/>
          <c:y val="0.2818941096415235"/>
          <c:w val="0.29248114516282941"/>
          <c:h val="0.41006776113770194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</c:chart>
  <c:spPr>
    <a:solidFill>
      <a:schemeClr val="accent2">
        <a:lumMod val="20000"/>
        <a:lumOff val="80000"/>
      </a:schemeClr>
    </a:solidFill>
    <a:ln>
      <a:solidFill>
        <a:schemeClr val="tx2">
          <a:lumMod val="60000"/>
          <a:lumOff val="40000"/>
        </a:schemeClr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8E3B-453D-4A1A-9161-4CF53F25362F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88310-B59B-4829-B4CE-50B5C50D6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06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0F878B-4B31-411F-B912-B9E0DFA1191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7A50-0FD0-46F3-AE7F-E4AC6488330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59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88310-B59B-4829-B4CE-50B5C50D6E1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276E-948F-442A-8FBA-FC34BD32198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9847-68C0-4C71-BAC5-1E0ED5F2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276E-948F-442A-8FBA-FC34BD32198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9847-68C0-4C71-BAC5-1E0ED5F2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276E-948F-442A-8FBA-FC34BD32198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9847-68C0-4C71-BAC5-1E0ED5F2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276E-948F-442A-8FBA-FC34BD32198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9847-68C0-4C71-BAC5-1E0ED5F2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276E-948F-442A-8FBA-FC34BD32198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9847-68C0-4C71-BAC5-1E0ED5F2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276E-948F-442A-8FBA-FC34BD32198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9847-68C0-4C71-BAC5-1E0ED5F2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276E-948F-442A-8FBA-FC34BD32198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9847-68C0-4C71-BAC5-1E0ED5F2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276E-948F-442A-8FBA-FC34BD32198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9847-68C0-4C71-BAC5-1E0ED5F2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276E-948F-442A-8FBA-FC34BD32198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9847-68C0-4C71-BAC5-1E0ED5F2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276E-948F-442A-8FBA-FC34BD32198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9847-68C0-4C71-BAC5-1E0ED5F2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276E-948F-442A-8FBA-FC34BD32198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9847-68C0-4C71-BAC5-1E0ED5F2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6276E-948F-442A-8FBA-FC34BD32198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B9847-68C0-4C71-BAC5-1E0ED5F2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0%B4%D1%81%D0%BE%D0%BB%D0%BD%D0%B5%D1%87%D0%BD%D0%B8%D0%BA" TargetMode="External"/><Relationship Id="rId13" Type="http://schemas.openxmlformats.org/officeDocument/2006/relationships/hyperlink" Target="http://www.agroxxi.ru/stati/soevyi-biodizel-yenergija-buduschego.html" TargetMode="External"/><Relationship Id="rId3" Type="http://schemas.openxmlformats.org/officeDocument/2006/relationships/hyperlink" Target="https://ru.wikipedia.org/wiki/%D0%9E%D0%B2%D1%91%D1%81" TargetMode="External"/><Relationship Id="rId7" Type="http://schemas.openxmlformats.org/officeDocument/2006/relationships/hyperlink" Target="https://ru.wikipedia.org/wiki/%D0%A1%D0%BE%D1%8F" TargetMode="External"/><Relationship Id="rId12" Type="http://schemas.openxmlformats.org/officeDocument/2006/relationships/image" Target="../media/image19.jpeg"/><Relationship Id="rId2" Type="http://schemas.openxmlformats.org/officeDocument/2006/relationships/hyperlink" Target="https://ru.wikipedia.org/wiki/%D0%9A%D1%83%D0%BA%D1%83%D1%80%D1%83%D0%B7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E%D0%BD%D0%BE%D0%BF%D0%BB%D1%8F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ru.wikipedia.org/wiki/%D0%A5%D0%BB%D0%BE%D0%BF%D0%BE%D0%BA" TargetMode="External"/><Relationship Id="rId10" Type="http://schemas.openxmlformats.org/officeDocument/2006/relationships/hyperlink" Target="http://www.globalpetroleumclub.com/" TargetMode="External"/><Relationship Id="rId4" Type="http://schemas.openxmlformats.org/officeDocument/2006/relationships/hyperlink" Target="https://ru.wikipedia.org/wiki/%D0%9B%D1%8E%D0%BF%D0%B8%D0%BD" TargetMode="External"/><Relationship Id="rId9" Type="http://schemas.openxmlformats.org/officeDocument/2006/relationships/hyperlink" Target="https://ru.wikipedia.org/wiki/%D0%A0%D0%B0%D0%BF%D1%8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uments/card/en/c/68863dbe-46a3-4478-8012-9ce5e2032e15/" TargetMode="External"/><Relationship Id="rId2" Type="http://schemas.openxmlformats.org/officeDocument/2006/relationships/hyperlink" Target="http://www.fao.org/documents/card/en/c/75bcb182-f262-4bf5-9080-9e5a4663706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o.org/pulses-2016/communications-toolkit/factsheets/ru" TargetMode="External"/><Relationship Id="rId5" Type="http://schemas.openxmlformats.org/officeDocument/2006/relationships/hyperlink" Target="http://www.fao.org/documents/card/en/c/6ddf1b69-8781-42ec-9062-0deb3bf5b263/" TargetMode="External"/><Relationship Id="rId4" Type="http://schemas.openxmlformats.org/officeDocument/2006/relationships/hyperlink" Target="http://www.fao.org/documents/card/en/c/a5ef54b6-bd40-4f6b-b092-d7204d228ddd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700808"/>
            <a:ext cx="7506392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/>
              <a:t>Почему ООН </a:t>
            </a:r>
            <a:r>
              <a:rPr lang="ru-RU" sz="4000" b="1" cap="all" dirty="0" err="1" smtClean="0"/>
              <a:t>объявилА</a:t>
            </a:r>
            <a:r>
              <a:rPr lang="ru-RU" sz="4000" b="1" cap="all" dirty="0" smtClean="0"/>
              <a:t> 2016-</a:t>
            </a:r>
            <a:r>
              <a:rPr lang="ru-RU" sz="4000" b="1" dirty="0" smtClean="0"/>
              <a:t>й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cap="all" dirty="0" smtClean="0"/>
              <a:t>международным Годом зернобобовых?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2284" y="163108"/>
            <a:ext cx="7639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ФГБНУ "Федеральный  исследовательский центр Всероссийский институт генетических ресурсов растений </a:t>
            </a: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Н.И.Вавилова» (ВИР)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79548" y="116632"/>
            <a:ext cx="1132737" cy="1296144"/>
            <a:chOff x="4963020" y="1484784"/>
            <a:chExt cx="3925072" cy="3600400"/>
          </a:xfrm>
        </p:grpSpPr>
        <p:grpSp>
          <p:nvGrpSpPr>
            <p:cNvPr id="3" name="Группа 10"/>
            <p:cNvGrpSpPr>
              <a:grpSpLocks/>
            </p:cNvGrpSpPr>
            <p:nvPr/>
          </p:nvGrpSpPr>
          <p:grpSpPr bwMode="auto">
            <a:xfrm>
              <a:off x="4963020" y="1484784"/>
              <a:ext cx="3925072" cy="3220784"/>
              <a:chOff x="8003714" y="214313"/>
              <a:chExt cx="945025" cy="857982"/>
            </a:xfrm>
          </p:grpSpPr>
          <p:pic>
            <p:nvPicPr>
              <p:cNvPr id="11" name="Picture 40" descr="original_metal_w"/>
              <p:cNvPicPr>
                <a:picLocks noChangeAspect="1" noChangeArrowheads="1" noCrop="1"/>
              </p:cNvPicPr>
              <p:nvPr/>
            </p:nvPicPr>
            <p:blipFill>
              <a:blip r:embed="rId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003714" y="214313"/>
                <a:ext cx="945024" cy="857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8"/>
              <p:cNvSpPr txBox="1">
                <a:spLocks noChangeArrowheads="1"/>
              </p:cNvSpPr>
              <p:nvPr/>
            </p:nvSpPr>
            <p:spPr bwMode="auto">
              <a:xfrm>
                <a:off x="8003715" y="439985"/>
                <a:ext cx="945024" cy="297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FAEB9E"/>
                    </a:solidFill>
                    <a:latin typeface="Trebuchet MS" pitchFamily="34" charset="0"/>
                  </a:rPr>
                  <a:t>ВИР</a:t>
                </a:r>
              </a:p>
            </p:txBody>
          </p:sp>
        </p:grpSp>
        <p:grpSp>
          <p:nvGrpSpPr>
            <p:cNvPr id="6" name="Группа 10"/>
            <p:cNvGrpSpPr>
              <a:grpSpLocks/>
            </p:cNvGrpSpPr>
            <p:nvPr/>
          </p:nvGrpSpPr>
          <p:grpSpPr bwMode="auto">
            <a:xfrm>
              <a:off x="5724890" y="3922409"/>
              <a:ext cx="2401335" cy="1162775"/>
              <a:chOff x="3925262" y="3923024"/>
              <a:chExt cx="4201007" cy="2171632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6152302" y="3923024"/>
                <a:ext cx="1973967" cy="2162908"/>
              </a:xfrm>
              <a:custGeom>
                <a:avLst/>
                <a:gdLst>
                  <a:gd name="connsiteX0" fmla="*/ 23219 w 1977187"/>
                  <a:gd name="connsiteY0" fmla="*/ 2161600 h 2161600"/>
                  <a:gd name="connsiteX1" fmla="*/ 23219 w 1977187"/>
                  <a:gd name="connsiteY1" fmla="*/ 1679000 h 2161600"/>
                  <a:gd name="connsiteX2" fmla="*/ 264519 w 1977187"/>
                  <a:gd name="connsiteY2" fmla="*/ 1209100 h 2161600"/>
                  <a:gd name="connsiteX3" fmla="*/ 505819 w 1977187"/>
                  <a:gd name="connsiteY3" fmla="*/ 980500 h 2161600"/>
                  <a:gd name="connsiteX4" fmla="*/ 734419 w 1977187"/>
                  <a:gd name="connsiteY4" fmla="*/ 853500 h 2161600"/>
                  <a:gd name="connsiteX5" fmla="*/ 1090019 w 1977187"/>
                  <a:gd name="connsiteY5" fmla="*/ 675700 h 2161600"/>
                  <a:gd name="connsiteX6" fmla="*/ 1547219 w 1977187"/>
                  <a:gd name="connsiteY6" fmla="*/ 447100 h 2161600"/>
                  <a:gd name="connsiteX7" fmla="*/ 1801219 w 1977187"/>
                  <a:gd name="connsiteY7" fmla="*/ 218500 h 2161600"/>
                  <a:gd name="connsiteX8" fmla="*/ 1966319 w 1977187"/>
                  <a:gd name="connsiteY8" fmla="*/ 2600 h 2161600"/>
                  <a:gd name="connsiteX9" fmla="*/ 1953619 w 1977187"/>
                  <a:gd name="connsiteY9" fmla="*/ 370900 h 2161600"/>
                  <a:gd name="connsiteX10" fmla="*/ 1890119 w 1977187"/>
                  <a:gd name="connsiteY10" fmla="*/ 688400 h 2161600"/>
                  <a:gd name="connsiteX11" fmla="*/ 1763119 w 1977187"/>
                  <a:gd name="connsiteY11" fmla="*/ 980500 h 2161600"/>
                  <a:gd name="connsiteX12" fmla="*/ 1598019 w 1977187"/>
                  <a:gd name="connsiteY12" fmla="*/ 1196400 h 2161600"/>
                  <a:gd name="connsiteX13" fmla="*/ 1420219 w 1977187"/>
                  <a:gd name="connsiteY13" fmla="*/ 1361500 h 2161600"/>
                  <a:gd name="connsiteX14" fmla="*/ 1229719 w 1977187"/>
                  <a:gd name="connsiteY14" fmla="*/ 1475800 h 2161600"/>
                  <a:gd name="connsiteX15" fmla="*/ 1090019 w 1977187"/>
                  <a:gd name="connsiteY15" fmla="*/ 1552000 h 2161600"/>
                  <a:gd name="connsiteX16" fmla="*/ 759819 w 1977187"/>
                  <a:gd name="connsiteY16" fmla="*/ 1653600 h 2161600"/>
                  <a:gd name="connsiteX17" fmla="*/ 594719 w 1977187"/>
                  <a:gd name="connsiteY17" fmla="*/ 1729800 h 2161600"/>
                  <a:gd name="connsiteX18" fmla="*/ 378819 w 1977187"/>
                  <a:gd name="connsiteY18" fmla="*/ 1806000 h 2161600"/>
                  <a:gd name="connsiteX19" fmla="*/ 251819 w 1977187"/>
                  <a:gd name="connsiteY19" fmla="*/ 1882200 h 2161600"/>
                  <a:gd name="connsiteX20" fmla="*/ 35919 w 1977187"/>
                  <a:gd name="connsiteY20" fmla="*/ 2110800 h 216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77187" h="2161600">
                    <a:moveTo>
                      <a:pt x="23219" y="2161600"/>
                    </a:moveTo>
                    <a:cubicBezTo>
                      <a:pt x="3110" y="1999675"/>
                      <a:pt x="-16998" y="1837750"/>
                      <a:pt x="23219" y="1679000"/>
                    </a:cubicBezTo>
                    <a:cubicBezTo>
                      <a:pt x="63436" y="1520250"/>
                      <a:pt x="184086" y="1325517"/>
                      <a:pt x="264519" y="1209100"/>
                    </a:cubicBezTo>
                    <a:cubicBezTo>
                      <a:pt x="344952" y="1092683"/>
                      <a:pt x="427502" y="1039767"/>
                      <a:pt x="505819" y="980500"/>
                    </a:cubicBezTo>
                    <a:cubicBezTo>
                      <a:pt x="584136" y="921233"/>
                      <a:pt x="637052" y="904300"/>
                      <a:pt x="734419" y="853500"/>
                    </a:cubicBezTo>
                    <a:cubicBezTo>
                      <a:pt x="831786" y="802700"/>
                      <a:pt x="1090019" y="675700"/>
                      <a:pt x="1090019" y="675700"/>
                    </a:cubicBezTo>
                    <a:cubicBezTo>
                      <a:pt x="1225486" y="607967"/>
                      <a:pt x="1428686" y="523300"/>
                      <a:pt x="1547219" y="447100"/>
                    </a:cubicBezTo>
                    <a:cubicBezTo>
                      <a:pt x="1665752" y="370900"/>
                      <a:pt x="1731369" y="292583"/>
                      <a:pt x="1801219" y="218500"/>
                    </a:cubicBezTo>
                    <a:cubicBezTo>
                      <a:pt x="1871069" y="144417"/>
                      <a:pt x="1940919" y="-22800"/>
                      <a:pt x="1966319" y="2600"/>
                    </a:cubicBezTo>
                    <a:cubicBezTo>
                      <a:pt x="1991719" y="28000"/>
                      <a:pt x="1966319" y="256600"/>
                      <a:pt x="1953619" y="370900"/>
                    </a:cubicBezTo>
                    <a:cubicBezTo>
                      <a:pt x="1940919" y="485200"/>
                      <a:pt x="1921869" y="586800"/>
                      <a:pt x="1890119" y="688400"/>
                    </a:cubicBezTo>
                    <a:cubicBezTo>
                      <a:pt x="1858369" y="790000"/>
                      <a:pt x="1811802" y="895833"/>
                      <a:pt x="1763119" y="980500"/>
                    </a:cubicBezTo>
                    <a:cubicBezTo>
                      <a:pt x="1714436" y="1065167"/>
                      <a:pt x="1655169" y="1132900"/>
                      <a:pt x="1598019" y="1196400"/>
                    </a:cubicBezTo>
                    <a:cubicBezTo>
                      <a:pt x="1540869" y="1259900"/>
                      <a:pt x="1481602" y="1314933"/>
                      <a:pt x="1420219" y="1361500"/>
                    </a:cubicBezTo>
                    <a:cubicBezTo>
                      <a:pt x="1358836" y="1408067"/>
                      <a:pt x="1284752" y="1444050"/>
                      <a:pt x="1229719" y="1475800"/>
                    </a:cubicBezTo>
                    <a:cubicBezTo>
                      <a:pt x="1174686" y="1507550"/>
                      <a:pt x="1168336" y="1522367"/>
                      <a:pt x="1090019" y="1552000"/>
                    </a:cubicBezTo>
                    <a:cubicBezTo>
                      <a:pt x="1011702" y="1581633"/>
                      <a:pt x="842369" y="1623967"/>
                      <a:pt x="759819" y="1653600"/>
                    </a:cubicBezTo>
                    <a:cubicBezTo>
                      <a:pt x="677269" y="1683233"/>
                      <a:pt x="658219" y="1704400"/>
                      <a:pt x="594719" y="1729800"/>
                    </a:cubicBezTo>
                    <a:cubicBezTo>
                      <a:pt x="531219" y="1755200"/>
                      <a:pt x="435969" y="1780600"/>
                      <a:pt x="378819" y="1806000"/>
                    </a:cubicBezTo>
                    <a:cubicBezTo>
                      <a:pt x="321669" y="1831400"/>
                      <a:pt x="308969" y="1831400"/>
                      <a:pt x="251819" y="1882200"/>
                    </a:cubicBezTo>
                    <a:cubicBezTo>
                      <a:pt x="194669" y="1933000"/>
                      <a:pt x="115294" y="2021900"/>
                      <a:pt x="35919" y="2110800"/>
                    </a:cubicBezTo>
                  </a:path>
                </a:pathLst>
              </a:custGeom>
              <a:ln w="38100"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flipH="1">
                <a:off x="3925262" y="3931748"/>
                <a:ext cx="1973967" cy="2162908"/>
              </a:xfrm>
              <a:custGeom>
                <a:avLst/>
                <a:gdLst>
                  <a:gd name="connsiteX0" fmla="*/ 23219 w 1977187"/>
                  <a:gd name="connsiteY0" fmla="*/ 2161600 h 2161600"/>
                  <a:gd name="connsiteX1" fmla="*/ 23219 w 1977187"/>
                  <a:gd name="connsiteY1" fmla="*/ 1679000 h 2161600"/>
                  <a:gd name="connsiteX2" fmla="*/ 264519 w 1977187"/>
                  <a:gd name="connsiteY2" fmla="*/ 1209100 h 2161600"/>
                  <a:gd name="connsiteX3" fmla="*/ 505819 w 1977187"/>
                  <a:gd name="connsiteY3" fmla="*/ 980500 h 2161600"/>
                  <a:gd name="connsiteX4" fmla="*/ 734419 w 1977187"/>
                  <a:gd name="connsiteY4" fmla="*/ 853500 h 2161600"/>
                  <a:gd name="connsiteX5" fmla="*/ 1090019 w 1977187"/>
                  <a:gd name="connsiteY5" fmla="*/ 675700 h 2161600"/>
                  <a:gd name="connsiteX6" fmla="*/ 1547219 w 1977187"/>
                  <a:gd name="connsiteY6" fmla="*/ 447100 h 2161600"/>
                  <a:gd name="connsiteX7" fmla="*/ 1801219 w 1977187"/>
                  <a:gd name="connsiteY7" fmla="*/ 218500 h 2161600"/>
                  <a:gd name="connsiteX8" fmla="*/ 1966319 w 1977187"/>
                  <a:gd name="connsiteY8" fmla="*/ 2600 h 2161600"/>
                  <a:gd name="connsiteX9" fmla="*/ 1953619 w 1977187"/>
                  <a:gd name="connsiteY9" fmla="*/ 370900 h 2161600"/>
                  <a:gd name="connsiteX10" fmla="*/ 1890119 w 1977187"/>
                  <a:gd name="connsiteY10" fmla="*/ 688400 h 2161600"/>
                  <a:gd name="connsiteX11" fmla="*/ 1763119 w 1977187"/>
                  <a:gd name="connsiteY11" fmla="*/ 980500 h 2161600"/>
                  <a:gd name="connsiteX12" fmla="*/ 1598019 w 1977187"/>
                  <a:gd name="connsiteY12" fmla="*/ 1196400 h 2161600"/>
                  <a:gd name="connsiteX13" fmla="*/ 1420219 w 1977187"/>
                  <a:gd name="connsiteY13" fmla="*/ 1361500 h 2161600"/>
                  <a:gd name="connsiteX14" fmla="*/ 1229719 w 1977187"/>
                  <a:gd name="connsiteY14" fmla="*/ 1475800 h 2161600"/>
                  <a:gd name="connsiteX15" fmla="*/ 1090019 w 1977187"/>
                  <a:gd name="connsiteY15" fmla="*/ 1552000 h 2161600"/>
                  <a:gd name="connsiteX16" fmla="*/ 759819 w 1977187"/>
                  <a:gd name="connsiteY16" fmla="*/ 1653600 h 2161600"/>
                  <a:gd name="connsiteX17" fmla="*/ 594719 w 1977187"/>
                  <a:gd name="connsiteY17" fmla="*/ 1729800 h 2161600"/>
                  <a:gd name="connsiteX18" fmla="*/ 378819 w 1977187"/>
                  <a:gd name="connsiteY18" fmla="*/ 1806000 h 2161600"/>
                  <a:gd name="connsiteX19" fmla="*/ 251819 w 1977187"/>
                  <a:gd name="connsiteY19" fmla="*/ 1882200 h 2161600"/>
                  <a:gd name="connsiteX20" fmla="*/ 35919 w 1977187"/>
                  <a:gd name="connsiteY20" fmla="*/ 2110800 h 216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77187" h="2161600">
                    <a:moveTo>
                      <a:pt x="23219" y="2161600"/>
                    </a:moveTo>
                    <a:cubicBezTo>
                      <a:pt x="3110" y="1999675"/>
                      <a:pt x="-16998" y="1837750"/>
                      <a:pt x="23219" y="1679000"/>
                    </a:cubicBezTo>
                    <a:cubicBezTo>
                      <a:pt x="63436" y="1520250"/>
                      <a:pt x="184086" y="1325517"/>
                      <a:pt x="264519" y="1209100"/>
                    </a:cubicBezTo>
                    <a:cubicBezTo>
                      <a:pt x="344952" y="1092683"/>
                      <a:pt x="427502" y="1039767"/>
                      <a:pt x="505819" y="980500"/>
                    </a:cubicBezTo>
                    <a:cubicBezTo>
                      <a:pt x="584136" y="921233"/>
                      <a:pt x="637052" y="904300"/>
                      <a:pt x="734419" y="853500"/>
                    </a:cubicBezTo>
                    <a:cubicBezTo>
                      <a:pt x="831786" y="802700"/>
                      <a:pt x="1090019" y="675700"/>
                      <a:pt x="1090019" y="675700"/>
                    </a:cubicBezTo>
                    <a:cubicBezTo>
                      <a:pt x="1225486" y="607967"/>
                      <a:pt x="1428686" y="523300"/>
                      <a:pt x="1547219" y="447100"/>
                    </a:cubicBezTo>
                    <a:cubicBezTo>
                      <a:pt x="1665752" y="370900"/>
                      <a:pt x="1731369" y="292583"/>
                      <a:pt x="1801219" y="218500"/>
                    </a:cubicBezTo>
                    <a:cubicBezTo>
                      <a:pt x="1871069" y="144417"/>
                      <a:pt x="1940919" y="-22800"/>
                      <a:pt x="1966319" y="2600"/>
                    </a:cubicBezTo>
                    <a:cubicBezTo>
                      <a:pt x="1991719" y="28000"/>
                      <a:pt x="1966319" y="256600"/>
                      <a:pt x="1953619" y="370900"/>
                    </a:cubicBezTo>
                    <a:cubicBezTo>
                      <a:pt x="1940919" y="485200"/>
                      <a:pt x="1921869" y="586800"/>
                      <a:pt x="1890119" y="688400"/>
                    </a:cubicBezTo>
                    <a:cubicBezTo>
                      <a:pt x="1858369" y="790000"/>
                      <a:pt x="1811802" y="895833"/>
                      <a:pt x="1763119" y="980500"/>
                    </a:cubicBezTo>
                    <a:cubicBezTo>
                      <a:pt x="1714436" y="1065167"/>
                      <a:pt x="1655169" y="1132900"/>
                      <a:pt x="1598019" y="1196400"/>
                    </a:cubicBezTo>
                    <a:cubicBezTo>
                      <a:pt x="1540869" y="1259900"/>
                      <a:pt x="1481602" y="1314933"/>
                      <a:pt x="1420219" y="1361500"/>
                    </a:cubicBezTo>
                    <a:cubicBezTo>
                      <a:pt x="1358836" y="1408067"/>
                      <a:pt x="1284752" y="1444050"/>
                      <a:pt x="1229719" y="1475800"/>
                    </a:cubicBezTo>
                    <a:cubicBezTo>
                      <a:pt x="1174686" y="1507550"/>
                      <a:pt x="1168336" y="1522367"/>
                      <a:pt x="1090019" y="1552000"/>
                    </a:cubicBezTo>
                    <a:cubicBezTo>
                      <a:pt x="1011702" y="1581633"/>
                      <a:pt x="842369" y="1623967"/>
                      <a:pt x="759819" y="1653600"/>
                    </a:cubicBezTo>
                    <a:cubicBezTo>
                      <a:pt x="677269" y="1683233"/>
                      <a:pt x="658219" y="1704400"/>
                      <a:pt x="594719" y="1729800"/>
                    </a:cubicBezTo>
                    <a:cubicBezTo>
                      <a:pt x="531219" y="1755200"/>
                      <a:pt x="435969" y="1780600"/>
                      <a:pt x="378819" y="1806000"/>
                    </a:cubicBezTo>
                    <a:cubicBezTo>
                      <a:pt x="321669" y="1831400"/>
                      <a:pt x="308969" y="1831400"/>
                      <a:pt x="251819" y="1882200"/>
                    </a:cubicBezTo>
                    <a:cubicBezTo>
                      <a:pt x="194669" y="1933000"/>
                      <a:pt x="115294" y="2021900"/>
                      <a:pt x="35919" y="2110800"/>
                    </a:cubicBezTo>
                  </a:path>
                </a:pathLst>
              </a:custGeom>
              <a:ln w="38100"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123728" y="3861048"/>
            <a:ext cx="5214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Д.б.н., профессор 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Маргарита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Афанасьевна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Вишнякова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3237" y="5373216"/>
            <a:ext cx="3710763" cy="1279068"/>
          </a:xfrm>
          <a:prstGeom prst="rect">
            <a:avLst/>
          </a:prstGeom>
          <a:ln>
            <a:solidFill>
              <a:srgbClr val="12079D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/>
              <a:t>Международная научная конференция </a:t>
            </a:r>
          </a:p>
          <a:p>
            <a:pPr algn="ctr">
              <a:lnSpc>
                <a:spcPct val="80000"/>
              </a:lnSpc>
            </a:pPr>
            <a:r>
              <a:rPr lang="ru-RU" sz="1600" b="1" i="1" dirty="0" smtClean="0">
                <a:solidFill>
                  <a:srgbClr val="12079D"/>
                </a:solidFill>
              </a:rPr>
              <a:t>“Пути повышения эффективности использования генетических ресурсов зернобобовых в селекции”,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/>
              <a:t>г. Санкт-Петербург, ВИР,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/>
              <a:t>1-3 ноября, 2016 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9890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8"/>
          <p:cNvSpPr txBox="1">
            <a:spLocks noChangeArrowheads="1"/>
          </p:cNvSpPr>
          <p:nvPr/>
        </p:nvSpPr>
        <p:spPr bwMode="auto">
          <a:xfrm>
            <a:off x="1043608" y="188640"/>
            <a:ext cx="6192688" cy="363176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 err="1">
                <a:solidFill>
                  <a:schemeClr val="bg1"/>
                </a:solidFill>
                <a:latin typeface="Times New Roman" pitchFamily="18" charset="0"/>
              </a:rPr>
              <a:t>Подушевое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 потребление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</a:rPr>
              <a:t>ЗБК в некоторых странах (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кг/год):</a:t>
            </a:r>
          </a:p>
          <a:p>
            <a:pPr>
              <a:spcBef>
                <a:spcPct val="50000"/>
              </a:spcBef>
            </a:pPr>
            <a:endParaRPr lang="ru-RU" sz="20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Бурунди – 40;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Никарагуа – 25;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Бразилия – 16;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Индия –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15,4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кг;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Австралия –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9,1;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Египет – 8,8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;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США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4-6.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4716016" y="1700808"/>
            <a:ext cx="2520280" cy="2246769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Европа – 2,4 кг 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Венгрия – 5,1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Дания – 3,9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Италия – 2,8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Польша – 1,8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Испания – 1,6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5589240"/>
            <a:ext cx="396044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Развитые страны – 3,0 кг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Развивающиеся  страны – 6,8 кг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861048"/>
            <a:ext cx="619268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/>
              <a:t>В Европе за последние 10 лет потребление ЗБК увеличилось на </a:t>
            </a:r>
            <a:r>
              <a:rPr lang="en-US" sz="2000" b="1" dirty="0" smtClean="0"/>
              <a:t>34%</a:t>
            </a:r>
            <a:r>
              <a:rPr lang="ru-RU" sz="2000" b="1" dirty="0" smtClean="0"/>
              <a:t> - до</a:t>
            </a:r>
            <a:r>
              <a:rPr lang="en-US" sz="2000" b="1" dirty="0" smtClean="0"/>
              <a:t> 3</a:t>
            </a:r>
            <a:r>
              <a:rPr lang="ru-RU" sz="2000" b="1" dirty="0" smtClean="0"/>
              <a:t>-</a:t>
            </a:r>
            <a:r>
              <a:rPr lang="en-US" sz="2000" b="1" dirty="0" smtClean="0"/>
              <a:t>9 </a:t>
            </a:r>
            <a:r>
              <a:rPr lang="ru-RU" sz="2000" b="1" dirty="0" smtClean="0"/>
              <a:t>кг/чел.; </a:t>
            </a:r>
            <a:endParaRPr lang="ru-RU" sz="2000" b="1" dirty="0" smtClean="0"/>
          </a:p>
          <a:p>
            <a:pPr>
              <a:defRPr/>
            </a:pPr>
            <a:r>
              <a:rPr lang="ru-RU" sz="2000" b="1" dirty="0" smtClean="0"/>
              <a:t>при этом на долю Испании,   Франции, Великобритании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приходится до </a:t>
            </a:r>
            <a:r>
              <a:rPr lang="en-US" sz="2000" b="1" dirty="0" smtClean="0"/>
              <a:t>60 % </a:t>
            </a:r>
            <a:r>
              <a:rPr lang="ru-RU" sz="2000" b="1" dirty="0" smtClean="0"/>
              <a:t>зернобобовых, потребляемых в Европейском Союзе.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world_crop_consumptiom.jpg"/>
          <p:cNvPicPr>
            <a:picLocks noChangeAspect="1" noChangeArrowheads="1"/>
          </p:cNvPicPr>
          <p:nvPr/>
        </p:nvPicPr>
        <p:blipFill>
          <a:blip r:embed="rId2" cstate="print"/>
          <a:srcRect t="8722" b="7268"/>
          <a:stretch>
            <a:fillRect/>
          </a:stretch>
        </p:blipFill>
        <p:spPr bwMode="auto">
          <a:xfrm>
            <a:off x="1403350" y="1412875"/>
            <a:ext cx="6478588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94375" y="2170113"/>
            <a:ext cx="2087563" cy="2528887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Фасоль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Горох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Нут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Бобы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1"/>
                </a:solidFill>
                <a:latin typeface="+mj-lt"/>
              </a:rPr>
              <a:t>Вигна</a:t>
            </a:r>
            <a:endParaRPr lang="ru-RU" b="1" dirty="0">
              <a:solidFill>
                <a:schemeClr val="bg1"/>
              </a:solidFill>
              <a:latin typeface="+mj-lt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Чечевица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1"/>
                </a:solidFill>
                <a:latin typeface="+mj-lt"/>
              </a:rPr>
              <a:t>Долихос</a:t>
            </a:r>
            <a:endParaRPr lang="ru-RU" b="1" dirty="0">
              <a:solidFill>
                <a:schemeClr val="bg1"/>
              </a:solidFill>
              <a:latin typeface="+mj-lt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Другие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549275"/>
            <a:ext cx="81375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Потребление основных зернобобовых культур  (без сои) в мире, % (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2012)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6156176" y="5877272"/>
            <a:ext cx="23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Book Antiqua" pitchFamily="18" charset="0"/>
              </a:rPr>
              <a:t>FAOSTAT</a:t>
            </a:r>
            <a:r>
              <a:rPr lang="ru-RU" dirty="0" smtClean="0">
                <a:latin typeface="Book Antiqua" pitchFamily="18" charset="0"/>
              </a:rPr>
              <a:t>, 2012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48680"/>
            <a:ext cx="8425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</a:rPr>
              <a:t>Потребление основных зернобобовых культур  (без сои) в мире, % (</a:t>
            </a:r>
            <a:r>
              <a:rPr lang="ru-RU" sz="2000" b="1" dirty="0" smtClean="0">
                <a:latin typeface="+mj-lt"/>
              </a:rPr>
              <a:t>2012)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8488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Зернобобовые </a:t>
            </a:r>
            <a:r>
              <a:rPr lang="ru-RU" sz="2000" b="1" dirty="0"/>
              <a:t>культуры, наряду с зерновыми, относятся к первым, используемым человеком и введенным им в культуру. Более того, четыре из них – горох (</a:t>
            </a:r>
            <a:r>
              <a:rPr lang="en-US" sz="2000" b="1" i="1" dirty="0" err="1"/>
              <a:t>Pisum</a:t>
            </a:r>
            <a:r>
              <a:rPr lang="en-US" sz="2000" b="1" i="1" dirty="0"/>
              <a:t> </a:t>
            </a:r>
            <a:r>
              <a:rPr lang="en-US" sz="2000" b="1" i="1" dirty="0" err="1"/>
              <a:t>sativum</a:t>
            </a:r>
            <a:r>
              <a:rPr lang="en-US" sz="2000" b="1" dirty="0"/>
              <a:t> L</a:t>
            </a:r>
            <a:r>
              <a:rPr lang="ru-RU" sz="2000" b="1" dirty="0"/>
              <a:t>.), чечевица (</a:t>
            </a:r>
            <a:r>
              <a:rPr lang="en-US" sz="2000" b="1" i="1" dirty="0"/>
              <a:t>Lens </a:t>
            </a:r>
            <a:r>
              <a:rPr lang="en-US" sz="2000" b="1" i="1" dirty="0" err="1"/>
              <a:t>culinaris</a:t>
            </a:r>
            <a:r>
              <a:rPr lang="en-US" sz="2000" b="1" dirty="0"/>
              <a:t> </a:t>
            </a:r>
            <a:r>
              <a:rPr lang="en-US" sz="2000" b="1" dirty="0" err="1"/>
              <a:t>Medik</a:t>
            </a:r>
            <a:r>
              <a:rPr lang="ru-RU" sz="2000" b="1" dirty="0"/>
              <a:t>.), нут (</a:t>
            </a:r>
            <a:r>
              <a:rPr lang="en-US" sz="2000" b="1" i="1" dirty="0" err="1"/>
              <a:t>Cicer</a:t>
            </a:r>
            <a:r>
              <a:rPr lang="en-US" sz="2000" b="1" i="1" dirty="0"/>
              <a:t> </a:t>
            </a:r>
            <a:r>
              <a:rPr lang="en-US" sz="2000" b="1" i="1" dirty="0" err="1"/>
              <a:t>arietinum</a:t>
            </a:r>
            <a:r>
              <a:rPr lang="en-US" sz="2000" b="1" dirty="0"/>
              <a:t> L</a:t>
            </a:r>
            <a:r>
              <a:rPr lang="ru-RU" sz="2000" b="1" dirty="0"/>
              <a:t>.) и вика горькая (</a:t>
            </a:r>
            <a:r>
              <a:rPr lang="en-US" sz="2000" b="1" i="1" dirty="0" err="1"/>
              <a:t>Vicia</a:t>
            </a:r>
            <a:r>
              <a:rPr lang="en-US" sz="2000" b="1" i="1" dirty="0"/>
              <a:t> </a:t>
            </a:r>
            <a:r>
              <a:rPr lang="en-US" sz="2000" b="1" i="1" dirty="0" err="1"/>
              <a:t>ervilia</a:t>
            </a:r>
            <a:r>
              <a:rPr lang="en-US" sz="2000" b="1" dirty="0"/>
              <a:t> L</a:t>
            </a:r>
            <a:r>
              <a:rPr lang="ru-RU" sz="2000" b="1" dirty="0"/>
              <a:t>.) – входят в число восьми «базовых» или «первичных» культур, которые человечество первыми ввело в культуру в районе «плодородного полумесяца» на Ближнем Востоке в период неолита. В число этих культур входят также пшеница-однозернянка, полба, ячмень и лен (</a:t>
            </a:r>
            <a:r>
              <a:rPr lang="en-US" sz="2000" b="1" dirty="0" err="1"/>
              <a:t>Zohary</a:t>
            </a:r>
            <a:r>
              <a:rPr lang="ru-RU" sz="2000" b="1" dirty="0"/>
              <a:t>, </a:t>
            </a:r>
            <a:r>
              <a:rPr lang="en-US" sz="2000" b="1" dirty="0" err="1"/>
              <a:t>Hopf</a:t>
            </a:r>
            <a:r>
              <a:rPr lang="ru-RU" sz="2000" b="1" dirty="0"/>
              <a:t>, 2000).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       В </a:t>
            </a:r>
            <a:r>
              <a:rPr lang="ru-RU" sz="2000" b="1" dirty="0"/>
              <a:t>свете современных данных к числу «базовых» культур предлагают отнести и конские бобы (</a:t>
            </a:r>
            <a:r>
              <a:rPr lang="en-US" sz="2000" b="1" i="1" dirty="0" err="1"/>
              <a:t>Vicia</a:t>
            </a:r>
            <a:r>
              <a:rPr lang="en-US" sz="2000" b="1" i="1" dirty="0"/>
              <a:t> </a:t>
            </a:r>
            <a:r>
              <a:rPr lang="en-US" sz="2000" b="1" i="1" dirty="0" err="1"/>
              <a:t>faba</a:t>
            </a:r>
            <a:r>
              <a:rPr lang="en-US" sz="2000" b="1" dirty="0"/>
              <a:t> L</a:t>
            </a:r>
            <a:r>
              <a:rPr lang="ru-RU" sz="2000" b="1" dirty="0"/>
              <a:t>.) (</a:t>
            </a:r>
            <a:r>
              <a:rPr lang="en-US" sz="2000" b="1" dirty="0" err="1"/>
              <a:t>Tanno</a:t>
            </a:r>
            <a:r>
              <a:rPr lang="ru-RU" sz="2000" b="1" dirty="0"/>
              <a:t>, </a:t>
            </a:r>
            <a:r>
              <a:rPr lang="en-US" sz="2000" b="1" dirty="0" err="1"/>
              <a:t>Willcox</a:t>
            </a:r>
            <a:r>
              <a:rPr lang="ru-RU" sz="2000" b="1" dirty="0"/>
              <a:t>, 2006а; </a:t>
            </a:r>
            <a:r>
              <a:rPr lang="en-US" sz="2000" b="1" dirty="0" err="1"/>
              <a:t>Abbo</a:t>
            </a:r>
            <a:r>
              <a:rPr lang="en-US" sz="2000" b="1" dirty="0"/>
              <a:t> et al</a:t>
            </a:r>
            <a:r>
              <a:rPr lang="ru-RU" sz="2000" b="1" dirty="0"/>
              <a:t>., 2013).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       Неоценимая </a:t>
            </a:r>
            <a:r>
              <a:rPr lang="ru-RU" sz="2000" b="1" dirty="0"/>
              <a:t>польза и разностороннее использование зернобобовых в качестве продовольственных, кормовых, технических, </a:t>
            </a:r>
            <a:r>
              <a:rPr lang="ru-RU" sz="2000" b="1" dirty="0" err="1"/>
              <a:t>сидерационных</a:t>
            </a:r>
            <a:r>
              <a:rPr lang="ru-RU" sz="2000" b="1" dirty="0"/>
              <a:t>, декоративных и медоносных культур, их </a:t>
            </a:r>
            <a:r>
              <a:rPr lang="ru-RU" sz="2000" b="1" dirty="0" err="1"/>
              <a:t>фиторемедиационное</a:t>
            </a:r>
            <a:r>
              <a:rPr lang="ru-RU" sz="2000" b="1" dirty="0"/>
              <a:t>, </a:t>
            </a:r>
            <a:r>
              <a:rPr lang="ru-RU" sz="2000" b="1" dirty="0" err="1"/>
              <a:t>почвозакрепляющее</a:t>
            </a:r>
            <a:r>
              <a:rPr lang="ru-RU" sz="2000" b="1" dirty="0"/>
              <a:t>; фармакологическое, косметологическое значение делают их важнейшим звеном мирового растениеводческого производства.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 данным на 1 ноября </a:t>
            </a:r>
            <a:r>
              <a:rPr lang="ru-RU" b="1" dirty="0" smtClean="0"/>
              <a:t>2016 </a:t>
            </a:r>
            <a:r>
              <a:rPr lang="ru-RU" b="1" dirty="0"/>
              <a:t>г. </a:t>
            </a:r>
            <a:r>
              <a:rPr lang="ru-RU" b="1" dirty="0" smtClean="0"/>
              <a:t>она  </a:t>
            </a:r>
            <a:r>
              <a:rPr lang="ru-RU" b="1" dirty="0"/>
              <a:t>содержит </a:t>
            </a:r>
            <a:r>
              <a:rPr lang="ru-RU" b="1" dirty="0" smtClean="0"/>
              <a:t>46555 </a:t>
            </a:r>
            <a:r>
              <a:rPr lang="ru-RU" b="1" dirty="0"/>
              <a:t>образцов, относящихся к 13 родам и более чем к 200 видам сем. </a:t>
            </a:r>
            <a:r>
              <a:rPr lang="en-US" b="1" dirty="0" err="1"/>
              <a:t>Fabaceae</a:t>
            </a:r>
            <a:r>
              <a:rPr lang="ru-RU" b="1" dirty="0"/>
              <a:t>. </a:t>
            </a:r>
            <a:endParaRPr lang="ru-RU" b="1" dirty="0" smtClean="0"/>
          </a:p>
          <a:p>
            <a:pPr algn="ctr"/>
            <a:r>
              <a:rPr lang="ru-RU" b="1" dirty="0" smtClean="0"/>
              <a:t>Это </a:t>
            </a:r>
            <a:r>
              <a:rPr lang="ru-RU" b="1" dirty="0"/>
              <a:t>представители основных экономически значимых </a:t>
            </a:r>
            <a:endParaRPr lang="ru-RU" b="1" dirty="0" smtClean="0"/>
          </a:p>
          <a:p>
            <a:pPr algn="ctr"/>
            <a:r>
              <a:rPr lang="ru-RU" b="1" dirty="0" smtClean="0"/>
              <a:t>для </a:t>
            </a:r>
            <a:r>
              <a:rPr lang="ru-RU" b="1" dirty="0"/>
              <a:t>Российской Федерации культур: гороха, сои, фасоли, вики, чины, чечевицы, люпина, бобов, нута, видов </a:t>
            </a:r>
            <a:r>
              <a:rPr lang="ru-RU" b="1" dirty="0" err="1"/>
              <a:t>вигны</a:t>
            </a:r>
            <a:r>
              <a:rPr lang="ru-RU" b="1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3326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</a:t>
            </a:r>
            <a:r>
              <a:rPr lang="ru-RU" b="1" dirty="0" err="1" smtClean="0"/>
              <a:t>ВИРе</a:t>
            </a:r>
            <a:r>
              <a:rPr lang="ru-RU" b="1" dirty="0" smtClean="0"/>
              <a:t> содержится крупнейшая в Европе коллекция ГР зернобобовых.</a:t>
            </a:r>
            <a:endParaRPr lang="ru-RU" b="1" dirty="0"/>
          </a:p>
        </p:txBody>
      </p:sp>
      <p:sp>
        <p:nvSpPr>
          <p:cNvPr id="47106" name="AutoShape 2" descr="Картинки по запросу смешные картинки про боб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Картинки по запросу смешные картинки про боб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коллек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76872"/>
            <a:ext cx="6840760" cy="2016224"/>
          </a:xfrm>
          <a:prstGeom prst="rect">
            <a:avLst/>
          </a:prstGeom>
          <a:ln>
            <a:solidFill>
              <a:srgbClr val="0070C0"/>
            </a:solidFill>
          </a:ln>
          <a:effectLst>
            <a:reflection blurRad="6350" stA="50000" endA="300" endPos="90000" dist="508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Прямоугольник 7"/>
          <p:cNvSpPr/>
          <p:nvPr/>
        </p:nvSpPr>
        <p:spPr>
          <a:xfrm>
            <a:off x="683568" y="508518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настоящее время по РФ районировано  </a:t>
            </a:r>
            <a:r>
              <a:rPr lang="ru-RU" sz="2000" b="1" dirty="0" smtClean="0">
                <a:solidFill>
                  <a:srgbClr val="FF0000"/>
                </a:solidFill>
              </a:rPr>
              <a:t>525</a:t>
            </a:r>
            <a:r>
              <a:rPr lang="ru-RU" sz="2000" b="1" dirty="0" smtClean="0"/>
              <a:t> сортов </a:t>
            </a:r>
            <a:r>
              <a:rPr lang="ru-RU" sz="2000" b="1" dirty="0" smtClean="0">
                <a:solidFill>
                  <a:srgbClr val="FF0000"/>
                </a:solidFill>
              </a:rPr>
              <a:t>22</a:t>
            </a:r>
            <a:r>
              <a:rPr lang="ru-RU" sz="2000" b="1" dirty="0" smtClean="0"/>
              <a:t> видов зернобобовых  культур. </a:t>
            </a:r>
          </a:p>
          <a:p>
            <a:pPr algn="ctr"/>
            <a:r>
              <a:rPr lang="ru-RU" sz="2000" b="1" dirty="0" smtClean="0"/>
              <a:t>Большая часть отечественных сортов создана на базе коллекции ВИР.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5876925"/>
          <a:ext cx="8502649" cy="731838"/>
        </p:xfrm>
        <a:graphic>
          <a:graphicData uri="http://schemas.openxmlformats.org/drawingml/2006/table">
            <a:tbl>
              <a:tblPr/>
              <a:tblGrid>
                <a:gridCol w="1971141"/>
                <a:gridCol w="1028784"/>
                <a:gridCol w="927176"/>
                <a:gridCol w="1214537"/>
                <a:gridCol w="1214536"/>
                <a:gridCol w="1057361"/>
                <a:gridCol w="1089114"/>
              </a:tblGrid>
              <a:tr h="243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Рожь</a:t>
                      </a: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8-15</a:t>
                      </a: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1,3-2,0</a:t>
                      </a: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1,3-4</a:t>
                      </a: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87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Пшеница</a:t>
                      </a: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51,5 - крахмал</a:t>
                      </a: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1356</a:t>
                      </a: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366" marR="66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E1E0E2">
                            <a:shade val="30000"/>
                            <a:satMod val="115000"/>
                          </a:srgbClr>
                        </a:gs>
                        <a:gs pos="50000">
                          <a:srgbClr val="E1E0E2">
                            <a:shade val="67500"/>
                            <a:satMod val="115000"/>
                          </a:srgbClr>
                        </a:gs>
                        <a:gs pos="100000">
                          <a:srgbClr val="E1E0E2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-217488" y="0"/>
            <a:ext cx="19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845" name="TextBox 7"/>
          <p:cNvSpPr txBox="1">
            <a:spLocks noChangeArrowheads="1"/>
          </p:cNvSpPr>
          <p:nvPr/>
        </p:nvSpPr>
        <p:spPr bwMode="auto">
          <a:xfrm>
            <a:off x="0" y="0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 Black" pitchFamily="34" charset="0"/>
              </a:rPr>
              <a:t>Питательная и энергетическая  ценность </a:t>
            </a: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семян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основных </a:t>
            </a:r>
            <a:r>
              <a:rPr lang="ru-RU" sz="1600" b="1" dirty="0">
                <a:solidFill>
                  <a:srgbClr val="C00000"/>
                </a:solidFill>
                <a:latin typeface="Arial Black" pitchFamily="34" charset="0"/>
              </a:rPr>
              <a:t>зернобобовых культур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9875" y="620684"/>
          <a:ext cx="8496300" cy="5066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9424"/>
                <a:gridCol w="986750"/>
                <a:gridCol w="948304"/>
                <a:gridCol w="1230233"/>
                <a:gridCol w="1217419"/>
                <a:gridCol w="1102085"/>
                <a:gridCol w="1102085"/>
              </a:tblGrid>
              <a:tr h="2493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Культура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Белок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Жир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Углеводы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Клетчатка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Энергия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 Black" pitchFamily="34" charset="0"/>
                        </a:rPr>
                        <a:t>kJ/100 </a:t>
                      </a:r>
                      <a:r>
                        <a:rPr lang="ru-RU" sz="1400">
                          <a:effectLst/>
                          <a:latin typeface="Arial Black" pitchFamily="34" charset="0"/>
                        </a:rPr>
                        <a:t>г сухого вещества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Кал/100 г сухого вещества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4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Соя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39,0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19,9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30,2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17,4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1742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416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62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Люпин белый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36,2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9,7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40,4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Arial Black" pitchFamily="34" charset="0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1552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371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Люпин узколистный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32,3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4,1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3,9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15,8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4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Вика посевная 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33,7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1,7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49,8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4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Чечевица 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30,4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2,5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67,1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Arial Black" pitchFamily="34" charset="0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1413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338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4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Бобы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29,2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1,5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58,3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25,0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1425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340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4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Чина посевная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28,7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1,1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59,8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7,3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1457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348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81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Горох 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27,8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2,4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52,0 (47,6 крахмал)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15,0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1269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303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98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Маш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27,0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1,2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62,6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16,3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1453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347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97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Фасоль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24,3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1,6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49,7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22,9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1218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291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4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Нут 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19,3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6,0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60,7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17,4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1525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364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728" marR="63728" marT="9283" marB="0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267744" y="1052736"/>
            <a:ext cx="4248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04864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Предполагается, что МГЗ стимулирует появление новых сельскохозяйственных проектов, программ и стратегий. Планируется, в частности, создание Базы данных пищевых ингредиентов зернобобовых. Эти данные будут использованы для составления новых и оценки существующих рецептов переработки зерна с точки зрения питательности получаемых продуктов, а также для разработки рекомендаций селекционерам по улучшению качества зерна и пищевой ценности продукции. </a:t>
            </a:r>
          </a:p>
          <a:p>
            <a:pPr algn="ctr"/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48680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Высокое содержание белка, углеводов, мононенасыщенных жиров, витаминов, клетчатки, макро- и микроэлементов, многих фитохимических веществ ставит зернобобовые на одно из ведущих мест в развитии пищевых технологий третьего тысячелетия. </a:t>
            </a: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556792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В идеале бобовые должны 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ru-RU" sz="2000" b="1" dirty="0" smtClean="0">
                <a:cs typeface="Arial" pitchFamily="34" charset="0"/>
              </a:rPr>
              <a:t>быть  непременной частью  здоровой диеты и составлять 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5-10% нашего рациона.</a:t>
            </a:r>
          </a:p>
          <a:p>
            <a:endParaRPr lang="ru-RU" sz="2000" b="1" dirty="0" smtClean="0">
              <a:latin typeface="+mj-lt"/>
              <a:cs typeface="Aharoni" pitchFamily="2" charset="-79"/>
            </a:endParaRPr>
          </a:p>
          <a:p>
            <a:r>
              <a:rPr lang="ru-RU" sz="2000" b="1" dirty="0" smtClean="0">
                <a:latin typeface="+mj-lt"/>
                <a:cs typeface="Aharoni" pitchFamily="2" charset="-79"/>
              </a:rPr>
              <a:t>Если зерновые считаются источником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haroni" pitchFamily="2" charset="-79"/>
              </a:rPr>
              <a:t>энергии,</a:t>
            </a:r>
            <a:r>
              <a:rPr lang="ru-RU" sz="2000" b="1" i="1" dirty="0" smtClean="0">
                <a:solidFill>
                  <a:srgbClr val="FFFF00"/>
                </a:solidFill>
                <a:latin typeface="+mj-lt"/>
                <a:cs typeface="Aharoni" pitchFamily="2" charset="-79"/>
              </a:rPr>
              <a:t> </a:t>
            </a:r>
          </a:p>
          <a:p>
            <a:r>
              <a:rPr lang="ru-RU" sz="2000" b="1" dirty="0" smtClean="0">
                <a:latin typeface="+mj-lt"/>
                <a:cs typeface="Aharoni" pitchFamily="2" charset="-79"/>
              </a:rPr>
              <a:t>овощи и фрукты – необходимы для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 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haroni" pitchFamily="2" charset="-79"/>
              </a:rPr>
              <a:t>регуляции процессов метаболизма,  </a:t>
            </a:r>
          </a:p>
          <a:p>
            <a:r>
              <a:rPr lang="ru-RU" sz="2000" b="1" dirty="0" smtClean="0">
                <a:latin typeface="+mj-lt"/>
                <a:cs typeface="Aharoni" pitchFamily="2" charset="-79"/>
              </a:rPr>
              <a:t>то ЗБК считаются культурами </a:t>
            </a:r>
          </a:p>
          <a:p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haroni" pitchFamily="2" charset="-79"/>
              </a:rPr>
              <a:t>body building’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haroni" pitchFamily="2" charset="-79"/>
              </a:rPr>
              <a:t>а - компонентами для создания 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haroni" pitchFamily="2" charset="-79"/>
              </a:rPr>
              <a:t>мышечной массы организма.</a:t>
            </a:r>
          </a:p>
          <a:p>
            <a:endParaRPr lang="en-US" sz="20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endParaRPr lang="ru-RU" sz="2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400506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Он ест горох!!!</a:t>
            </a:r>
            <a:endParaRPr lang="ru-RU" sz="2000" b="1" dirty="0"/>
          </a:p>
        </p:txBody>
      </p:sp>
      <p:pic>
        <p:nvPicPr>
          <p:cNvPr id="10" name="Picture 2" descr="http://www.pakwheels.com/forums/attachments/non-wheels-discussions/884151d1225311300-bodybuilding-products-pakistan-best-bodybuilder_ps9_pakwheels-com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72816"/>
            <a:ext cx="1645588" cy="19839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62068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Продовольственное значение зернобобовых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svexim.com/images/Pul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928826" cy="18831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76673"/>
            <a:ext cx="5976664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наше время по мере накопления данных  оценки качества семян становится перспективным создание продовольственных сортов зернобобовых с большой функциональной ценностью, которые не только способствуют полноценному питанию, но и определяют уровень здоровья человека. </a:t>
            </a:r>
          </a:p>
          <a:p>
            <a:pPr algn="ctr"/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06896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Известны диетические свойства зернобобовых культур, а также их профилактическое значение по отношению к целому ряду заболеваний. </a:t>
            </a:r>
            <a:endParaRPr lang="ru-RU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0506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Белки бобовых могут быть отнесены к </a:t>
            </a:r>
            <a:r>
              <a:rPr lang="ru-RU" b="1" dirty="0" err="1" smtClean="0"/>
              <a:t>гипоаллергенным</a:t>
            </a:r>
            <a:r>
              <a:rPr lang="ru-RU" b="1" dirty="0" smtClean="0"/>
              <a:t> белкам в отличие от белков коровьего молока.  Ценны в лечебном питании при заболеваниях желудочно-кишечного тракта.   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08518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Отсутствие лактозы - сахара, вызывающего диатез у детей, позволяет использовать сою и бобы для его лечения, а также использовать в качестве диетических продуктов при гастритах, язвенной болезни желудка, колитах.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5536" y="1268760"/>
            <a:ext cx="4680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/>
              <a:t> Диета для диабетиков (низкий </a:t>
            </a:r>
            <a:r>
              <a:rPr lang="ru-RU" sz="2000" b="1" dirty="0" err="1" smtClean="0"/>
              <a:t>гликемический</a:t>
            </a:r>
            <a:r>
              <a:rPr lang="ru-RU" sz="2000" b="1" dirty="0" smtClean="0"/>
              <a:t> индекс, контролируют содержание глюкозы в крови и уровень инсулина);</a:t>
            </a:r>
            <a:r>
              <a:rPr lang="en-US" sz="2000" b="1" dirty="0" smtClean="0"/>
              <a:t> </a:t>
            </a:r>
            <a:endParaRPr lang="ru-RU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/>
              <a:t> Вегетарианская диета (источник белка, витаминов и минералов, особенно </a:t>
            </a:r>
            <a:r>
              <a:rPr lang="en-US" sz="2000" b="1" dirty="0" smtClean="0"/>
              <a:t>Fe </a:t>
            </a:r>
            <a:r>
              <a:rPr lang="ru-RU" sz="2000" b="1" dirty="0" smtClean="0"/>
              <a:t>и  </a:t>
            </a:r>
            <a:r>
              <a:rPr lang="en-US" sz="2000" b="1" dirty="0" smtClean="0"/>
              <a:t>Zn</a:t>
            </a:r>
            <a:r>
              <a:rPr lang="ru-RU" sz="2000" b="1" dirty="0" smtClean="0"/>
              <a:t>);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/>
              <a:t> Диета для снижения веса (много клетчатки, которая помогает ощутить  скорое насыщение).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Употребление ЗБК рекомендовано в нескольких диетах: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371703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Она ела горох!!!</a:t>
            </a:r>
            <a:endParaRPr lang="ru-RU" sz="2400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 r="17120"/>
          <a:stretch>
            <a:fillRect/>
          </a:stretch>
        </p:blipFill>
        <p:spPr bwMode="auto">
          <a:xfrm>
            <a:off x="5508104" y="1268760"/>
            <a:ext cx="1880942" cy="22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 l="4815" b="14233"/>
          <a:stretch>
            <a:fillRect/>
          </a:stretch>
        </p:blipFill>
        <p:spPr bwMode="auto">
          <a:xfrm>
            <a:off x="7452320" y="1268760"/>
            <a:ext cx="1370395" cy="228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95536" y="76470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Диета, свободная от </a:t>
            </a:r>
            <a:r>
              <a:rPr lang="ru-RU" sz="2000" b="1" dirty="0" err="1" smtClean="0"/>
              <a:t>глютена</a:t>
            </a:r>
            <a:r>
              <a:rPr lang="ru-RU" sz="2000" b="1" dirty="0" smtClean="0"/>
              <a:t>  (для больных </a:t>
            </a:r>
            <a:r>
              <a:rPr lang="ru-RU" sz="2000" b="1" dirty="0" err="1" smtClean="0"/>
              <a:t>целиакией</a:t>
            </a:r>
            <a:r>
              <a:rPr lang="ru-RU" sz="2000" b="1" dirty="0" smtClean="0"/>
              <a:t>);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Неоспоримо значение зерновых бобовых для профилактики сахарного диабета, а также обязательного их потребления при этой болезни. </a:t>
            </a:r>
          </a:p>
          <a:p>
            <a:r>
              <a:rPr lang="ru-RU" b="1" dirty="0" err="1" smtClean="0"/>
              <a:t>Гликемический</a:t>
            </a:r>
            <a:r>
              <a:rPr lang="ru-RU" b="1" dirty="0" smtClean="0"/>
              <a:t> индекс (ГИ) - показатель, который определяет изменение содержания глюкозы (сахара) в крови, у зернобобовых 15-55, если за 100 принимают значение глюкозы.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2120" y="1916832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</a:rPr>
              <a:t>Продукты с низким ГИ (менее 55 ) дают более длительное насыщение, поскольку содержащиеся в таких продуктах углеводы поступают в кровь медленно, но верно</a:t>
            </a:r>
            <a:r>
              <a:rPr lang="ru-RU" sz="2000" b="1" dirty="0" smtClean="0">
                <a:solidFill>
                  <a:srgbClr val="660033"/>
                </a:solidFill>
              </a:rPr>
              <a:t>. </a:t>
            </a:r>
            <a:endParaRPr lang="ru-RU" sz="2000" b="1" dirty="0"/>
          </a:p>
        </p:txBody>
      </p:sp>
      <p:pic>
        <p:nvPicPr>
          <p:cNvPr id="83972" name="Picture 4" descr="home page promo  gi graphs GI In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25013"/>
            <a:ext cx="8496944" cy="23329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4725144"/>
            <a:ext cx="39604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Высокий ГИ – пшеничный хлеб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4653136"/>
            <a:ext cx="30963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Низкий ГИ – чечевица</a:t>
            </a:r>
            <a:endParaRPr lang="ru-RU" sz="1600" dirty="0">
              <a:latin typeface="Arial Black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7030590"/>
              </p:ext>
            </p:extLst>
          </p:nvPr>
        </p:nvGraphicFramePr>
        <p:xfrm>
          <a:off x="467544" y="1628800"/>
          <a:ext cx="4896544" cy="3024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8668"/>
                <a:gridCol w="1327876"/>
              </a:tblGrid>
              <a:tr h="325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</a:rPr>
                        <a:t>Продукт</a:t>
                      </a:r>
                      <a:endParaRPr lang="ru-R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</a:rPr>
                        <a:t>ГИ</a:t>
                      </a:r>
                      <a:endParaRPr lang="ru-R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Чечевица красная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9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Чечевица зеленая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9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Фасоль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9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Нут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9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Горох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9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Овес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299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Хлеб из муки тонкого помола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299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Рис белый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299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Картофель без кожуры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08304" y="6488668"/>
            <a:ext cx="1465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(</a:t>
            </a:r>
            <a:r>
              <a:rPr lang="en-US" sz="1600" b="1" i="1" dirty="0" smtClean="0"/>
              <a:t>Higgins,</a:t>
            </a:r>
            <a:r>
              <a:rPr lang="en-US" sz="1600" b="1" dirty="0" smtClean="0"/>
              <a:t> 2001)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9908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846640" cy="247570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7920880" cy="276368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Инициаторами проведения МГЗ выступили Пакистан и Турция в союзе с другими странами, провозглашающими, что зернобобовые культуры должны сыграть ведущую роль в глобальной продовольственной и экологической </a:t>
            </a:r>
            <a:r>
              <a:rPr lang="ru-RU" sz="1800" b="1" dirty="0" smtClean="0">
                <a:solidFill>
                  <a:schemeClr val="tx1"/>
                </a:solidFill>
              </a:rPr>
              <a:t>безопасности, </a:t>
            </a:r>
            <a:r>
              <a:rPr lang="ru-RU" sz="1800" b="1" dirty="0">
                <a:solidFill>
                  <a:schemeClr val="tx1"/>
                </a:solidFill>
              </a:rPr>
              <a:t>а также способствовать сбалансированному и здоровому питанию населения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Особенно актуально это для развивающихся стран, где, по оценкам ФАО, зернобобовые составляют 75 </a:t>
            </a:r>
            <a:r>
              <a:rPr lang="ru-RU" sz="1800" b="1" dirty="0" smtClean="0">
                <a:solidFill>
                  <a:schemeClr val="tx1"/>
                </a:solidFill>
              </a:rPr>
              <a:t>% </a:t>
            </a:r>
            <a:r>
              <a:rPr lang="ru-RU" sz="1800" b="1" dirty="0">
                <a:solidFill>
                  <a:schemeClr val="tx1"/>
                </a:solidFill>
              </a:rPr>
              <a:t>среднего пищевого рациона по сравнению с 25 </a:t>
            </a:r>
            <a:r>
              <a:rPr lang="ru-RU" sz="1800" b="1" dirty="0" smtClean="0">
                <a:solidFill>
                  <a:schemeClr val="tx1"/>
                </a:solidFill>
              </a:rPr>
              <a:t>% </a:t>
            </a:r>
            <a:r>
              <a:rPr lang="ru-RU" sz="1800" b="1" dirty="0">
                <a:solidFill>
                  <a:schemeClr val="tx1"/>
                </a:solidFill>
              </a:rPr>
              <a:t>в промышленно развитых странах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548680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 68-м заседании Генеральной Ассамблеи ООН было объявлено, что 2016 год станет Международным годом зернобобовых (МГЗ</a:t>
            </a:r>
            <a:r>
              <a:rPr lang="ru-RU" b="1" dirty="0" smtClean="0"/>
              <a:t>).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619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249289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Делая такой шаг, эта уважаемая организация преследовала цели повышения осведомленности человечества о преимуществах зернобобовых, об увеличении их производства и товарооборота, а также поощрения новых и более рациональных методов их использования.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92696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Потребление зерновых бобовых снижает уровень холестерина в крови и печени: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ненасыщенные жирные кислоты (в том числе незаменимые), увеличивают метаболическую активность холестерина, что приводит к профилактике атеросклероза</a:t>
            </a:r>
            <a:r>
              <a:rPr lang="ru-RU" b="1" dirty="0" smtClean="0">
                <a:latin typeface="+mj-lt"/>
              </a:rPr>
              <a:t>, </a:t>
            </a:r>
            <a:r>
              <a:rPr lang="ru-RU" b="1" dirty="0" smtClean="0"/>
              <a:t> снижению кровяного давления и уменьшению воспаления, тем самым защищая от артритов, радикулита и остеохондроза.</a:t>
            </a:r>
            <a:endParaRPr lang="ru-RU" b="1" u="sng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70892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683568" y="2276872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Для получения суточной дозы незаменимых жирных кислот достаточно съесть одну столовую ложку соевого масла 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14096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семенах зерновых бобовых много клетчатки - важнейшей составной части нашей диеты, регулирующей работу кишечника путем воздействия на его моторику, ускорения замедленного процесса эвакуации </a:t>
            </a:r>
            <a:r>
              <a:rPr lang="ru-RU" b="1" dirty="0" err="1" smtClean="0"/>
              <a:t>непереваренных</a:t>
            </a:r>
            <a:r>
              <a:rPr lang="ru-RU" b="1" dirty="0" smtClean="0"/>
              <a:t> остатков.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653136"/>
            <a:ext cx="788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Неотъемлемый элемент семян бобовых - витамины, в частности, А, Е, Д - помогающие клеткам дольше оставаться молодыми и здоровыми. Витамины комплекса В укрепляют нервную и иммунную системы.</a:t>
            </a:r>
          </a:p>
          <a:p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0"/>
            <a:ext cx="8352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Еще далеко не вскрыт потенциал генофонда зернобобовых для фармацевтики.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ctr">
              <a:lnSpc>
                <a:spcPct val="80000"/>
              </a:lnSpc>
            </a:pPr>
            <a:endParaRPr lang="ru-RU" sz="2000" b="1" dirty="0" smtClean="0"/>
          </a:p>
          <a:p>
            <a:r>
              <a:rPr lang="ru-RU" b="1" dirty="0" smtClean="0"/>
              <a:t>Вместе </a:t>
            </a:r>
            <a:r>
              <a:rPr lang="ru-RU" b="1" dirty="0"/>
              <a:t>с тем, уже </a:t>
            </a:r>
            <a:r>
              <a:rPr lang="ru-RU" b="1" dirty="0" err="1" smtClean="0"/>
              <a:t>общепризнана</a:t>
            </a:r>
            <a:r>
              <a:rPr lang="ru-RU" b="1" dirty="0" smtClean="0"/>
              <a:t> </a:t>
            </a:r>
            <a:r>
              <a:rPr lang="ru-RU" b="1" dirty="0"/>
              <a:t>антиканцерогенная и радиопротекторная функции ингибиторов </a:t>
            </a:r>
            <a:r>
              <a:rPr lang="ru-RU" b="1" dirty="0" err="1"/>
              <a:t>протеиназ</a:t>
            </a:r>
            <a:r>
              <a:rPr lang="ru-RU" b="1" dirty="0"/>
              <a:t> </a:t>
            </a:r>
            <a:r>
              <a:rPr lang="ru-RU" b="1" dirty="0" smtClean="0"/>
              <a:t> сои, гороха  и других видов зернобобовых (</a:t>
            </a:r>
            <a:r>
              <a:rPr lang="en-US" sz="1600" b="1" i="1" dirty="0"/>
              <a:t>Clemente</a:t>
            </a:r>
            <a:r>
              <a:rPr lang="ru-RU" sz="1600" b="1" i="1" dirty="0"/>
              <a:t>, </a:t>
            </a:r>
            <a:r>
              <a:rPr lang="en-US" sz="1600" b="1" i="1" dirty="0" err="1"/>
              <a:t>Domoney</a:t>
            </a:r>
            <a:r>
              <a:rPr lang="ru-RU" sz="1600" b="1" i="1" dirty="0"/>
              <a:t>, </a:t>
            </a:r>
            <a:r>
              <a:rPr lang="ru-RU" sz="1600" b="1" i="1" dirty="0" smtClean="0"/>
              <a:t> 2001</a:t>
            </a:r>
            <a:r>
              <a:rPr lang="ru-RU" b="1" dirty="0"/>
              <a:t>). </a:t>
            </a:r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2708920"/>
            <a:ext cx="828092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err="1" smtClean="0"/>
              <a:t>Антиоксидантная</a:t>
            </a:r>
            <a:r>
              <a:rPr lang="ru-RU" b="1" dirty="0" smtClean="0"/>
              <a:t> и антиканцерогенная роль выявлена и у других </a:t>
            </a:r>
            <a:r>
              <a:rPr lang="ru-RU" b="1" dirty="0" err="1" smtClean="0"/>
              <a:t>антипитательных</a:t>
            </a:r>
            <a:r>
              <a:rPr lang="ru-RU" b="1" dirty="0" smtClean="0"/>
              <a:t> веществ зернобобовых (</a:t>
            </a:r>
            <a:r>
              <a:rPr lang="en-US" sz="1600" b="1" i="1" dirty="0" err="1" smtClean="0"/>
              <a:t>Rochfort</a:t>
            </a:r>
            <a:r>
              <a:rPr lang="ru-RU" sz="1600" b="1" i="1" dirty="0" smtClean="0"/>
              <a:t>, </a:t>
            </a:r>
            <a:r>
              <a:rPr lang="en-US" sz="1600" b="1" i="1" dirty="0" err="1" smtClean="0"/>
              <a:t>Panozzo</a:t>
            </a:r>
            <a:r>
              <a:rPr lang="ru-RU" sz="1600" b="1" i="1" dirty="0" smtClean="0"/>
              <a:t>, 2007</a:t>
            </a:r>
            <a:r>
              <a:rPr lang="ru-RU" b="1" dirty="0" smtClean="0"/>
              <a:t>). 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Оценка </a:t>
            </a:r>
            <a:r>
              <a:rPr lang="ru-RU" b="1" dirty="0" err="1" smtClean="0"/>
              <a:t>лектинов</a:t>
            </a:r>
            <a:r>
              <a:rPr lang="ru-RU" b="1" dirty="0" smtClean="0"/>
              <a:t> семян видов чины из коллекции ВИР показала их </a:t>
            </a:r>
            <a:r>
              <a:rPr lang="ru-RU" b="1" dirty="0" err="1" smtClean="0"/>
              <a:t>иммуномоделирующие</a:t>
            </a:r>
            <a:r>
              <a:rPr lang="ru-RU" b="1" dirty="0" smtClean="0"/>
              <a:t> свойства, а экстракты из семян этих видов обладали ярко выраженными антиканцерогенными качествами (</a:t>
            </a:r>
            <a:r>
              <a:rPr lang="ru-RU" sz="1600" b="1" i="1" dirty="0" err="1" smtClean="0"/>
              <a:t>Зайчикова</a:t>
            </a:r>
            <a:r>
              <a:rPr lang="ru-RU" sz="1600" b="1" i="1" dirty="0" smtClean="0"/>
              <a:t>, 2003</a:t>
            </a:r>
            <a:r>
              <a:rPr lang="ru-RU" b="1" dirty="0" smtClean="0"/>
              <a:t>). 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Широким фармакологическим спектром действия обладают </a:t>
            </a:r>
            <a:r>
              <a:rPr lang="ru-RU" b="1" dirty="0" err="1" smtClean="0"/>
              <a:t>флавоноиды</a:t>
            </a:r>
            <a:r>
              <a:rPr lang="ru-RU" b="1" dirty="0" smtClean="0"/>
              <a:t> представителей рода </a:t>
            </a:r>
            <a:r>
              <a:rPr lang="en-US" b="1" i="1" dirty="0" err="1" smtClean="0"/>
              <a:t>Vicia</a:t>
            </a:r>
            <a:r>
              <a:rPr lang="en-US" b="1" i="1" dirty="0" smtClean="0"/>
              <a:t> </a:t>
            </a:r>
            <a:r>
              <a:rPr lang="en-US" b="1" dirty="0" smtClean="0"/>
              <a:t>L</a:t>
            </a:r>
            <a:r>
              <a:rPr lang="ru-RU" b="1" dirty="0" smtClean="0"/>
              <a:t>., что делает перспективным и целесообразным их использование в качестве источника получения эффективных лекарственных препаратов и пищевых добавок (</a:t>
            </a:r>
            <a:r>
              <a:rPr lang="ru-RU" sz="1600" b="1" i="1" dirty="0" smtClean="0"/>
              <a:t>Доркина и др., 2004</a:t>
            </a:r>
            <a:r>
              <a:rPr lang="ru-RU" b="1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Алкалоиды люпина влияют на артериальное давление, стимулируют дыхание, приводят к возбуждению и сокращению мускулатуры матки, оказывают </a:t>
            </a:r>
            <a:r>
              <a:rPr lang="ru-RU" b="1" dirty="0" err="1" smtClean="0"/>
              <a:t>местноанестезирующее</a:t>
            </a:r>
            <a:r>
              <a:rPr lang="ru-RU" b="1" dirty="0" smtClean="0"/>
              <a:t> действие (</a:t>
            </a:r>
            <a:r>
              <a:rPr lang="ru-RU" sz="1600" b="1" i="1" dirty="0" smtClean="0"/>
              <a:t>Садыков и др., 1984</a:t>
            </a:r>
            <a:r>
              <a:rPr lang="ru-RU" b="1" dirty="0" smtClean="0"/>
              <a:t>).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844824"/>
            <a:ext cx="6156176" cy="683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/>
              <a:t>Изменчивость содержания ТИА и ХИА в семенах коллекции сои: </a:t>
            </a:r>
            <a:r>
              <a:rPr lang="ru-RU" sz="1600" b="1" dirty="0" smtClean="0">
                <a:solidFill>
                  <a:srgbClr val="C00000"/>
                </a:solidFill>
              </a:rPr>
              <a:t>6,9 - 38,6 </a:t>
            </a:r>
            <a:r>
              <a:rPr lang="ru-RU" sz="1600" b="1" dirty="0" smtClean="0"/>
              <a:t>мг/г и </a:t>
            </a:r>
            <a:r>
              <a:rPr lang="ru-RU" sz="1600" b="1" dirty="0" smtClean="0">
                <a:solidFill>
                  <a:srgbClr val="C00000"/>
                </a:solidFill>
              </a:rPr>
              <a:t>4–13 </a:t>
            </a:r>
            <a:r>
              <a:rPr lang="ru-RU" sz="1600" b="1" dirty="0" smtClean="0"/>
              <a:t>мг/г  (</a:t>
            </a:r>
            <a:r>
              <a:rPr lang="ru-RU" sz="1600" b="1" i="1" dirty="0" smtClean="0"/>
              <a:t>Комиссарова, 2002</a:t>
            </a:r>
            <a:r>
              <a:rPr lang="ru-RU" sz="1600" b="1" dirty="0" smtClean="0"/>
              <a:t>) ; коллекции гороха: </a:t>
            </a:r>
            <a:r>
              <a:rPr lang="ru-RU" sz="1600" b="1" dirty="0" smtClean="0">
                <a:solidFill>
                  <a:srgbClr val="C00000"/>
                </a:solidFill>
              </a:rPr>
              <a:t>0,7-5,6</a:t>
            </a:r>
            <a:r>
              <a:rPr lang="ru-RU" sz="1600" b="1" dirty="0" smtClean="0"/>
              <a:t> мг/г и  </a:t>
            </a:r>
            <a:r>
              <a:rPr lang="ru-RU" sz="1600" b="1" dirty="0" smtClean="0">
                <a:solidFill>
                  <a:srgbClr val="C00000"/>
                </a:solidFill>
              </a:rPr>
              <a:t>1,2-6,7 </a:t>
            </a:r>
            <a:r>
              <a:rPr lang="ru-RU" sz="1600" b="1" dirty="0" smtClean="0"/>
              <a:t>мг/г   (</a:t>
            </a:r>
            <a:r>
              <a:rPr lang="ru-RU" sz="1600" b="1" i="1" dirty="0" smtClean="0"/>
              <a:t>Сердюк, </a:t>
            </a:r>
            <a:r>
              <a:rPr lang="ru-RU" sz="1600" b="1" i="1" dirty="0" err="1" smtClean="0"/>
              <a:t>Бенкен</a:t>
            </a:r>
            <a:r>
              <a:rPr lang="ru-RU" sz="1600" b="1" i="1" dirty="0" smtClean="0"/>
              <a:t> и др., 2000</a:t>
            </a:r>
            <a:r>
              <a:rPr lang="ru-RU" sz="1600" b="1" dirty="0" smtClean="0"/>
              <a:t>).    </a:t>
            </a:r>
            <a:r>
              <a:rPr lang="ru-RU" sz="16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80648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Кормовое </a:t>
            </a: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использование</a:t>
            </a:r>
            <a:endParaRPr lang="ru-RU" sz="20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Большая часть зернобобовых культур</a:t>
            </a:r>
            <a:r>
              <a:rPr lang="en-US" sz="1600" b="1" dirty="0" smtClean="0"/>
              <a:t> </a:t>
            </a:r>
            <a:r>
              <a:rPr lang="ru-RU" sz="1600" b="1" dirty="0" smtClean="0"/>
              <a:t>используются как продовольственные, так и кормовые: </a:t>
            </a:r>
            <a:r>
              <a:rPr lang="en-US" sz="1600" b="1" i="1" dirty="0" smtClean="0"/>
              <a:t>(</a:t>
            </a:r>
            <a:r>
              <a:rPr lang="ru-RU" sz="1600" b="1" i="1" dirty="0" smtClean="0"/>
              <a:t>горох, бобы</a:t>
            </a:r>
            <a:r>
              <a:rPr lang="en-US" sz="1600" b="1" i="1" dirty="0" smtClean="0"/>
              <a:t>, </a:t>
            </a:r>
            <a:r>
              <a:rPr lang="ru-RU" sz="1600" b="1" i="1" dirty="0" smtClean="0"/>
              <a:t>соя, чина, люпин, нут, чечевица).</a:t>
            </a:r>
            <a:r>
              <a:rPr lang="en-US" sz="1600" b="1" i="1" dirty="0" smtClean="0"/>
              <a:t> </a:t>
            </a:r>
            <a:endParaRPr lang="en-US" sz="1600" b="1" i="1" dirty="0" smtClean="0"/>
          </a:p>
          <a:p>
            <a:pPr>
              <a:spcBef>
                <a:spcPct val="50000"/>
              </a:spcBef>
            </a:pPr>
            <a:r>
              <a:rPr lang="en-US" sz="1600" b="1" dirty="0" smtClean="0"/>
              <a:t>          </a:t>
            </a:r>
            <a:r>
              <a:rPr lang="ru-RU" sz="1600" b="1" dirty="0" smtClean="0"/>
              <a:t>Многие виды </a:t>
            </a:r>
            <a:r>
              <a:rPr lang="en-US" sz="1600" b="1" i="1" dirty="0" err="1" smtClean="0"/>
              <a:t>Lupinus</a:t>
            </a:r>
            <a:r>
              <a:rPr lang="en-US" sz="1600" b="1" i="1" dirty="0" smtClean="0"/>
              <a:t>, </a:t>
            </a:r>
            <a:r>
              <a:rPr lang="en-US" sz="1600" b="1" i="1" dirty="0" err="1" smtClean="0"/>
              <a:t>Vicia</a:t>
            </a:r>
            <a:r>
              <a:rPr lang="en-US" sz="1600" b="1" i="1" dirty="0" smtClean="0"/>
              <a:t>, </a:t>
            </a:r>
            <a:r>
              <a:rPr lang="en-US" sz="1600" b="1" i="1" dirty="0" err="1" smtClean="0"/>
              <a:t>Lathyrus</a:t>
            </a:r>
            <a:r>
              <a:rPr lang="en-US" sz="1600" b="1" dirty="0" smtClean="0"/>
              <a:t> </a:t>
            </a:r>
            <a:r>
              <a:rPr lang="ru-RU" sz="1600" b="1" dirty="0" smtClean="0"/>
              <a:t>используются исключительно как кормовые.</a:t>
            </a:r>
            <a:r>
              <a:rPr lang="en-US" sz="1600" b="1" dirty="0" smtClean="0"/>
              <a:t> </a:t>
            </a:r>
            <a:endParaRPr lang="en-US" sz="1600" b="1" dirty="0" smtClean="0"/>
          </a:p>
          <a:p>
            <a:pPr>
              <a:spcBef>
                <a:spcPct val="50000"/>
              </a:spcBef>
            </a:pPr>
            <a:r>
              <a:rPr lang="en-US" sz="1600" b="1" dirty="0" smtClean="0"/>
              <a:t>           </a:t>
            </a:r>
            <a:r>
              <a:rPr lang="ru-RU" sz="1600" b="1" dirty="0" smtClean="0"/>
              <a:t>В целом наша коллекция  примерно на </a:t>
            </a:r>
            <a:r>
              <a:rPr lang="en-US" sz="1600" b="1" dirty="0" smtClean="0"/>
              <a:t>70</a:t>
            </a:r>
            <a:r>
              <a:rPr lang="en-US" sz="1600" b="1" dirty="0" smtClean="0"/>
              <a:t>% </a:t>
            </a:r>
            <a:r>
              <a:rPr lang="ru-RU" sz="1600" b="1" dirty="0" smtClean="0"/>
              <a:t>может использоваться как исходный материал для создания кормовых сортов. Также дикие виды, содержащиеся в ней,  могут быть использованы для создания продуктивных лугов и пастбищ.</a:t>
            </a:r>
            <a:endParaRPr lang="ru-RU" sz="1600" b="1" dirty="0" smtClean="0"/>
          </a:p>
          <a:p>
            <a:pPr>
              <a:spcBef>
                <a:spcPct val="50000"/>
              </a:spcBef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619672" y="5301208"/>
            <a:ext cx="6048375" cy="9366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i="1" dirty="0"/>
          </a:p>
          <a:p>
            <a:pPr algn="ctr"/>
            <a:r>
              <a:rPr lang="ru-RU" b="1" i="1" dirty="0"/>
              <a:t>По комплексу показателей ЗБК </a:t>
            </a:r>
          </a:p>
          <a:p>
            <a:pPr algn="ctr"/>
            <a:r>
              <a:rPr lang="ru-RU" b="1" i="1" dirty="0"/>
              <a:t>обеспечивают полноценность кормов</a:t>
            </a:r>
          </a:p>
          <a:p>
            <a:pPr algn="ctr"/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3356992"/>
            <a:ext cx="7848872" cy="1643527"/>
          </a:xfrm>
          <a:prstGeom prst="rect">
            <a:avLst/>
          </a:prstGeom>
          <a:noFill/>
          <a:ln w="9525">
            <a:solidFill>
              <a:srgbClr val="99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i="1" u="sng" dirty="0" smtClean="0"/>
              <a:t>Сравнительная </a:t>
            </a:r>
            <a:r>
              <a:rPr lang="ru-RU" b="1" i="1" u="sng" dirty="0" smtClean="0"/>
              <a:t> </a:t>
            </a:r>
            <a:r>
              <a:rPr lang="ru-RU" b="1" i="1" u="sng" dirty="0" smtClean="0"/>
              <a:t>питательная  ценность основных кормовых культур:</a:t>
            </a:r>
            <a:endParaRPr lang="en-US" b="1" i="1" dirty="0"/>
          </a:p>
          <a:p>
            <a:r>
              <a:rPr lang="ru-RU" b="1" i="1" dirty="0"/>
              <a:t>( в кормовых единицах</a:t>
            </a:r>
            <a:r>
              <a:rPr lang="ru-RU" b="1" i="1" dirty="0" smtClean="0"/>
              <a:t>):</a:t>
            </a:r>
            <a:endParaRPr lang="ru-RU" b="1" i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dirty="0"/>
              <a:t> </a:t>
            </a:r>
            <a:r>
              <a:rPr lang="ru-RU" b="1" dirty="0" smtClean="0"/>
              <a:t>ячмень </a:t>
            </a:r>
            <a:r>
              <a:rPr lang="ru-RU" b="1" dirty="0"/>
              <a:t>– 126,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b="1" dirty="0"/>
              <a:t> </a:t>
            </a:r>
            <a:r>
              <a:rPr lang="ru-RU" b="1" dirty="0" smtClean="0"/>
              <a:t>люпин, сорго - </a:t>
            </a:r>
            <a:r>
              <a:rPr lang="ru-RU" b="1" dirty="0"/>
              <a:t>124,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b="1" dirty="0"/>
              <a:t> </a:t>
            </a:r>
            <a:r>
              <a:rPr lang="ru-RU" b="1" dirty="0" smtClean="0"/>
              <a:t>вика, пшеница – </a:t>
            </a:r>
            <a:r>
              <a:rPr lang="ru-RU" b="1" dirty="0"/>
              <a:t>123,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b="1" dirty="0"/>
              <a:t> </a:t>
            </a:r>
            <a:r>
              <a:rPr lang="ru-RU" b="1" dirty="0" smtClean="0"/>
              <a:t>горох - </a:t>
            </a:r>
            <a:r>
              <a:rPr lang="ru-RU" b="1" dirty="0"/>
              <a:t>121.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9552" y="1124745"/>
            <a:ext cx="8280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 водный,  воздушный, питательный режимы почвы,  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 физические свойства почвы, 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 фитосанитарное состояние почвы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55650" y="1052513"/>
            <a:ext cx="1079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55576" y="692696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обусловлена их способностью позитивно влиять на: 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39552" y="2420888"/>
            <a:ext cx="1872208" cy="1656184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Обогащают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почву азотом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за счет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фиксации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его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 из воздуха</a:t>
            </a: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2924944"/>
            <a:ext cx="20162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2348880"/>
            <a:ext cx="2880320" cy="18722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ЗБК как факторы </a:t>
            </a:r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экологизации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 и </a:t>
            </a:r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биологизации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 окружающей среды 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804248" y="2276872"/>
            <a:ext cx="2016224" cy="173104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Сырье для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получения пищевых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и технических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биодеградирующих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пленок  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259632" y="4365104"/>
            <a:ext cx="2088232" cy="151501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Выполняют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фиторемедиационные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функции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923928" y="5085184"/>
            <a:ext cx="2160240" cy="151216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Обогащают почву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фосфором, и др.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минералами за счет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симбиоза с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АМ грибами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6372200" y="4293096"/>
            <a:ext cx="2016224" cy="151501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Источники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биотоплива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Font typeface="Wingdings" pitchFamily="2" charset="2"/>
              <a:buNone/>
            </a:pP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биодизеля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биоэтанола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… 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084168" y="3140968"/>
            <a:ext cx="72008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24128" y="3861048"/>
            <a:ext cx="864096" cy="72008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3"/>
          </p:cNvCxnSpPr>
          <p:nvPr/>
        </p:nvCxnSpPr>
        <p:spPr>
          <a:xfrm flipH="1">
            <a:off x="2915816" y="3946910"/>
            <a:ext cx="709845" cy="56221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860032" y="4221088"/>
            <a:ext cx="0" cy="86409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411760" y="3140968"/>
            <a:ext cx="79208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03648" y="26064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средообразующая</a:t>
            </a: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роль ЗБК</a:t>
            </a:r>
            <a:endParaRPr lang="en-US" sz="24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5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Margarita\Documents\БАРУЛИНА_книга_1\грант\numbeo_h7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949280"/>
            <a:ext cx="1440160" cy="3775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2411760" y="332656"/>
            <a:ext cx="4752528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CC99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Индекс загрязнения окружающей среды в странах мира на середину  2014 г.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5949280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</a:t>
            </a:r>
            <a:r>
              <a:rPr lang="en-US" sz="1600" b="1" dirty="0" smtClean="0"/>
              <a:t>://</a:t>
            </a:r>
            <a:r>
              <a:rPr lang="en-US" sz="1600" dirty="0" smtClean="0"/>
              <a:t>www.numbeo.com/</a:t>
            </a:r>
            <a:endParaRPr lang="ru-RU" sz="1600" dirty="0" smtClean="0"/>
          </a:p>
          <a:p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71600" y="1268760"/>
          <a:ext cx="7416824" cy="4136398"/>
        </p:xfrm>
        <a:graphic>
          <a:graphicData uri="http://schemas.openxmlformats.org/drawingml/2006/table">
            <a:tbl>
              <a:tblPr/>
              <a:tblGrid>
                <a:gridCol w="445010"/>
                <a:gridCol w="2373384"/>
                <a:gridCol w="2670057"/>
                <a:gridCol w="1928373"/>
              </a:tblGrid>
              <a:tr h="554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Страна </a:t>
                      </a:r>
                    </a:p>
                  </a:txBody>
                  <a:tcPr marL="49322" marR="49322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Индекс загрязнения окружающей среды </a:t>
                      </a:r>
                    </a:p>
                  </a:txBody>
                  <a:tcPr marL="49322" marR="49322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Индекс уровня жизни</a:t>
                      </a:r>
                    </a:p>
                  </a:txBody>
                  <a:tcPr marL="49322" marR="49322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393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Финляндия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16.4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176.56 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525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Швеция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17.1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137.26 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393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3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Эстония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17.27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164.24 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525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4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Новая Зеландия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19.24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100.17 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393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5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Уругвай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21.33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166.68 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393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6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Австралия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22.24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176.56 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9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….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2354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58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Чили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72.24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61.89 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363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59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Индонезия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72.45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17.97 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355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60 </a:t>
                      </a:r>
                    </a:p>
                  </a:txBody>
                  <a:tcPr marL="49322" marR="49322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Россия </a:t>
                      </a:r>
                    </a:p>
                  </a:txBody>
                  <a:tcPr marL="49322" marR="49322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73.46</a:t>
                      </a:r>
                    </a:p>
                  </a:txBody>
                  <a:tcPr marL="8313" marR="74815" marT="24938" marB="24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23.02 </a:t>
                      </a:r>
                    </a:p>
                  </a:txBody>
                  <a:tcPr marL="8313" marR="74815" marT="24938" marB="24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</a:tr>
              <a:tr h="3393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65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Турция </a:t>
                      </a:r>
                    </a:p>
                  </a:txBody>
                  <a:tcPr marL="49322" marR="49322" marT="83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 Black" pitchFamily="34" charset="0"/>
                          <a:ea typeface="Calibri"/>
                          <a:cs typeface="Times New Roman"/>
                        </a:rPr>
                        <a:t>73.52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64.51 </a:t>
                      </a:r>
                    </a:p>
                  </a:txBody>
                  <a:tcPr marL="8313" marR="74815" marT="24938" marB="249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5113337" cy="84023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Суммарное количество азота , накапливаемого в растениях видов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ЗБК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сезон,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кг/га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9929" name="Group 57"/>
          <p:cNvGraphicFramePr>
            <a:graphicFrameLocks noGrp="1"/>
          </p:cNvGraphicFramePr>
          <p:nvPr/>
        </p:nvGraphicFramePr>
        <p:xfrm>
          <a:off x="323528" y="1124744"/>
          <a:ext cx="5328591" cy="3461142"/>
        </p:xfrm>
        <a:graphic>
          <a:graphicData uri="http://schemas.openxmlformats.org/drawingml/2006/table">
            <a:tbl>
              <a:tblPr/>
              <a:tblGrid>
                <a:gridCol w="2160240"/>
                <a:gridCol w="1440160"/>
                <a:gridCol w="1728191"/>
              </a:tblGrid>
              <a:tr h="842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Культура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надземной массе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корнях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0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Люпин белый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22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Люпин желтый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22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Кормовые бобы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18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Горох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1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Чина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8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Вика яровая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61478" name="Рисунок 4" descr="корн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052513"/>
            <a:ext cx="32924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39552" y="4797152"/>
            <a:ext cx="7705725" cy="1477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C00000"/>
                </a:solidFill>
              </a:rPr>
              <a:t>Органический азот уменьшает опасность загрязнения нитратами окружающей среды во время выноса в поверхностные воды.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Минимизируют потребление ископаемой энергии и тем самым уменьшают  парниковый </a:t>
            </a:r>
            <a:r>
              <a:rPr lang="ru-RU" sz="2000" b="1" dirty="0" smtClean="0">
                <a:solidFill>
                  <a:srgbClr val="C00000"/>
                </a:solidFill>
              </a:rPr>
              <a:t>эффект.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/>
          </p:nvPr>
        </p:nvGraphicFramePr>
        <p:xfrm>
          <a:off x="1547664" y="1700808"/>
          <a:ext cx="5976664" cy="408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5877274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Black" pitchFamily="34" charset="0"/>
              </a:rPr>
              <a:t>Изменчивость параметров устойчивости к кадмию при концентрации 7мг </a:t>
            </a:r>
            <a:r>
              <a:rPr lang="en-US" sz="1600" b="1" dirty="0" err="1">
                <a:latin typeface="Arial Black" pitchFamily="34" charset="0"/>
              </a:rPr>
              <a:t>Cd</a:t>
            </a:r>
            <a:r>
              <a:rPr lang="en-US" sz="1600" b="1" dirty="0">
                <a:latin typeface="Arial Black" pitchFamily="34" charset="0"/>
              </a:rPr>
              <a:t>/</a:t>
            </a:r>
            <a:r>
              <a:rPr lang="ru-RU" sz="1600" b="1" dirty="0">
                <a:latin typeface="Arial Black" pitchFamily="34" charset="0"/>
              </a:rPr>
              <a:t>1000 г почвы у 99 образцов гороха из коллекции ВИР. </a:t>
            </a:r>
          </a:p>
          <a:p>
            <a:pPr algn="r"/>
            <a:r>
              <a:rPr lang="ru-RU" sz="1400" b="1" dirty="0">
                <a:latin typeface="Arial Black" pitchFamily="34" charset="0"/>
              </a:rPr>
              <a:t>(график создан по данным </a:t>
            </a:r>
            <a:r>
              <a:rPr lang="ru-RU" sz="1400" b="1" dirty="0" err="1">
                <a:latin typeface="Arial Black" pitchFamily="34" charset="0"/>
              </a:rPr>
              <a:t>А.А.Белимова</a:t>
            </a:r>
            <a:r>
              <a:rPr lang="ru-RU" sz="1400" b="1" dirty="0">
                <a:latin typeface="Arial Black" pitchFamily="34" charset="0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116632"/>
            <a:ext cx="543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</a:rPr>
              <a:t>Зернобобовые  как </a:t>
            </a:r>
            <a:r>
              <a:rPr lang="ru-RU" sz="2000" b="1" u="sng" dirty="0" err="1">
                <a:solidFill>
                  <a:srgbClr val="C00000"/>
                </a:solidFill>
              </a:rPr>
              <a:t>фиторемедианты</a:t>
            </a:r>
            <a:r>
              <a:rPr lang="ru-RU" sz="2000" b="1" u="sng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54868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Выявлена значительная вариабельность по устойчивости к кадмию (</a:t>
            </a:r>
            <a:r>
              <a:rPr lang="en-US" b="1" dirty="0" err="1"/>
              <a:t>Cd</a:t>
            </a:r>
            <a:r>
              <a:rPr lang="ru-RU" b="1" dirty="0"/>
              <a:t>) и аккумуляции различных тяжелых металлов у образцов гороха из коллекции ВИР (</a:t>
            </a:r>
            <a:r>
              <a:rPr lang="en-GB" b="1" i="1" dirty="0" err="1"/>
              <a:t>Belimov</a:t>
            </a:r>
            <a:r>
              <a:rPr lang="en-GB" b="1" i="1" dirty="0"/>
              <a:t> et al</a:t>
            </a:r>
            <a:r>
              <a:rPr lang="ru-RU" b="1" i="1" dirty="0"/>
              <a:t>.</a:t>
            </a:r>
            <a:r>
              <a:rPr lang="ru-RU" b="1" dirty="0"/>
              <a:t>, 2003).</a:t>
            </a:r>
          </a:p>
        </p:txBody>
      </p:sp>
    </p:spTree>
    <p:extLst>
      <p:ext uri="{BB962C8B-B14F-4D97-AF65-F5344CB8AC3E}">
        <p14:creationId xmlns="" xmlns:p14="http://schemas.microsoft.com/office/powerpoint/2010/main" val="11906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0"/>
            <a:ext cx="770485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>
                <a:solidFill>
                  <a:srgbClr val="C00000"/>
                </a:solidFill>
              </a:rPr>
              <a:t>Создание </a:t>
            </a:r>
            <a:r>
              <a:rPr lang="ru-RU" sz="2000" b="1" u="sng" dirty="0" err="1" smtClean="0">
                <a:solidFill>
                  <a:srgbClr val="C00000"/>
                </a:solidFill>
              </a:rPr>
              <a:t>биотоплива</a:t>
            </a:r>
            <a:r>
              <a:rPr lang="ru-RU" sz="2000" b="1" u="sng" dirty="0" smtClean="0">
                <a:solidFill>
                  <a:srgbClr val="C00000"/>
                </a:solidFill>
              </a:rPr>
              <a:t> из зерновых бобовых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Биодизель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6" y="1052736"/>
          <a:ext cx="4968552" cy="2705100"/>
        </p:xfrm>
        <a:graphic>
          <a:graphicData uri="http://schemas.openxmlformats.org/drawingml/2006/table">
            <a:tbl>
              <a:tblPr/>
              <a:tblGrid>
                <a:gridCol w="2016224"/>
                <a:gridCol w="1656184"/>
                <a:gridCol w="1296144"/>
              </a:tblGrid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Сырьё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кг масла/га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литров масла/га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rgbClr val="0B0080"/>
                          </a:solidFill>
                          <a:latin typeface="Arial Black"/>
                          <a:ea typeface="Times New Roman"/>
                          <a:cs typeface="Arial"/>
                          <a:hlinkClick r:id="rId2"/>
                        </a:rPr>
                        <a:t>кукуруза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145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172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rgbClr val="0B0080"/>
                          </a:solidFill>
                          <a:latin typeface="Arial Black"/>
                          <a:ea typeface="Times New Roman"/>
                          <a:cs typeface="Arial"/>
                          <a:hlinkClick r:id="rId3"/>
                        </a:rPr>
                        <a:t>овёс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183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217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rgbClr val="0B0080"/>
                          </a:solidFill>
                          <a:latin typeface="Arial Black"/>
                          <a:ea typeface="Times New Roman"/>
                          <a:cs typeface="Arial"/>
                          <a:hlinkClick r:id="rId4"/>
                        </a:rPr>
                        <a:t>люпин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195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232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rgbClr val="0B0080"/>
                          </a:solidFill>
                          <a:latin typeface="Arial Black"/>
                          <a:ea typeface="Times New Roman"/>
                          <a:cs typeface="Arial"/>
                          <a:hlinkClick r:id="rId5"/>
                        </a:rPr>
                        <a:t>хлопок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273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325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rgbClr val="0B0080"/>
                          </a:solidFill>
                          <a:latin typeface="Arial Black"/>
                          <a:ea typeface="Times New Roman"/>
                          <a:cs typeface="Arial"/>
                          <a:hlinkClick r:id="rId6"/>
                        </a:rPr>
                        <a:t>конопля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305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363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rgbClr val="0B0080"/>
                          </a:solidFill>
                          <a:latin typeface="Arial Black"/>
                          <a:ea typeface="Times New Roman"/>
                          <a:cs typeface="Arial"/>
                          <a:hlinkClick r:id="rId7"/>
                        </a:rPr>
                        <a:t>соя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375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446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rgbClr val="0B0080"/>
                          </a:solidFill>
                          <a:latin typeface="Arial Black"/>
                          <a:ea typeface="Times New Roman"/>
                          <a:cs typeface="Arial"/>
                          <a:hlinkClick r:id="rId8"/>
                        </a:rPr>
                        <a:t>подсолнечник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800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952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rgbClr val="0B0080"/>
                          </a:solidFill>
                          <a:latin typeface="Arial Black"/>
                          <a:ea typeface="Times New Roman"/>
                          <a:cs typeface="Arial"/>
                          <a:hlinkClick r:id="rId9"/>
                        </a:rPr>
                        <a:t>рапс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1000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1190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13970" marB="1397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11960" y="3789040"/>
            <a:ext cx="30243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/>
              <a:t>(</a:t>
            </a:r>
            <a:r>
              <a:rPr lang="ru-RU" sz="1400" i="1" dirty="0" err="1" smtClean="0">
                <a:solidFill>
                  <a:srgbClr val="663366"/>
                </a:solidFill>
                <a:latin typeface="Arial" charset="0"/>
                <a:cs typeface="Arial" charset="0"/>
                <a:hlinkClick r:id="rId10"/>
              </a:rPr>
              <a:t>The</a:t>
            </a:r>
            <a:r>
              <a:rPr lang="ru-RU" sz="1400" i="1" dirty="0" smtClean="0">
                <a:solidFill>
                  <a:srgbClr val="663366"/>
                </a:solidFill>
                <a:latin typeface="Arial" charset="0"/>
                <a:cs typeface="Arial" charset="0"/>
                <a:hlinkClick r:id="rId10"/>
              </a:rPr>
              <a:t> </a:t>
            </a:r>
            <a:r>
              <a:rPr lang="ru-RU" sz="1400" i="1" dirty="0" err="1" smtClean="0">
                <a:solidFill>
                  <a:srgbClr val="663366"/>
                </a:solidFill>
                <a:latin typeface="Arial" charset="0"/>
                <a:cs typeface="Arial" charset="0"/>
                <a:hlinkClick r:id="rId10"/>
              </a:rPr>
              <a:t>Global</a:t>
            </a:r>
            <a:r>
              <a:rPr lang="ru-RU" sz="1400" i="1" dirty="0" smtClean="0">
                <a:solidFill>
                  <a:srgbClr val="663366"/>
                </a:solidFill>
                <a:latin typeface="Arial" charset="0"/>
                <a:cs typeface="Arial" charset="0"/>
                <a:hlinkClick r:id="rId10"/>
              </a:rPr>
              <a:t> </a:t>
            </a:r>
            <a:r>
              <a:rPr lang="ru-RU" sz="1400" i="1" dirty="0" err="1" smtClean="0">
                <a:solidFill>
                  <a:srgbClr val="663366"/>
                </a:solidFill>
                <a:latin typeface="Arial" charset="0"/>
                <a:cs typeface="Arial" charset="0"/>
                <a:hlinkClick r:id="rId10"/>
              </a:rPr>
              <a:t>Petroleum</a:t>
            </a:r>
            <a:r>
              <a:rPr lang="ru-RU" sz="1400" i="1" dirty="0" smtClean="0">
                <a:solidFill>
                  <a:srgbClr val="663366"/>
                </a:solidFill>
                <a:latin typeface="Arial" charset="0"/>
                <a:cs typeface="Arial" charset="0"/>
                <a:hlinkClick r:id="rId10"/>
              </a:rPr>
              <a:t> </a:t>
            </a:r>
            <a:r>
              <a:rPr lang="ru-RU" sz="1400" i="1" dirty="0" err="1" smtClean="0">
                <a:solidFill>
                  <a:srgbClr val="663366"/>
                </a:solidFill>
                <a:latin typeface="Arial" charset="0"/>
                <a:cs typeface="Arial" charset="0"/>
                <a:hlinkClick r:id="rId10"/>
              </a:rPr>
              <a:t>Club</a:t>
            </a:r>
            <a:r>
              <a:rPr lang="ru-RU" sz="1400" i="1" dirty="0" smtClean="0">
                <a:solidFill>
                  <a:srgbClr val="663366"/>
                </a:solidFill>
                <a:latin typeface="Arial" charset="0"/>
                <a:cs typeface="Arial" charset="0"/>
              </a:rPr>
              <a:t>)</a:t>
            </a:r>
            <a:endParaRPr lang="ru-RU" sz="1400" i="1" dirty="0"/>
          </a:p>
        </p:txBody>
      </p:sp>
      <p:pic>
        <p:nvPicPr>
          <p:cNvPr id="5" name="Picture 4" descr="Soybean oil trends. 2013 data based on projection (details below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3968" y="4077072"/>
            <a:ext cx="4608512" cy="257381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56176" y="220486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США от  30%  до  50% сои идет на производство </a:t>
            </a:r>
            <a:r>
              <a:rPr lang="ru-RU" b="1" dirty="0" err="1" smtClean="0"/>
              <a:t>биодизеля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28002" name="Picture 2" descr="http://builderbody.ru/wp-content/uploads/2013/12/soja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692696"/>
            <a:ext cx="2217070" cy="13350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1520" y="3933056"/>
            <a:ext cx="38164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 данным департамента энергетики США, </a:t>
            </a:r>
            <a:r>
              <a:rPr lang="ru-RU" b="1" dirty="0" err="1" smtClean="0"/>
              <a:t>биодизель</a:t>
            </a:r>
            <a:r>
              <a:rPr lang="ru-RU" b="1" dirty="0" smtClean="0"/>
              <a:t> из сои является единственной альтернативой топлива, удовлетворяющего всем требованиям, принятым в 1990 году поправкой к Закону о чистоте воздуха.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 </a:t>
            </a:r>
            <a:r>
              <a:rPr lang="ru-RU" sz="1400" u="sng" dirty="0" smtClean="0">
                <a:hlinkClick r:id="rId13"/>
              </a:rPr>
              <a:t>http://www.agroxxi.ru/stati/soevyi-biodizel-yenergija-buduschego.html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852936"/>
            <a:ext cx="792088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 расчётам экономистов из Университета Миннесоты, в результате </a:t>
            </a:r>
            <a:r>
              <a:rPr lang="ru-RU" b="1" dirty="0" err="1" smtClean="0"/>
              <a:t>биотопливного</a:t>
            </a:r>
            <a:r>
              <a:rPr lang="ru-RU" b="1" dirty="0" smtClean="0"/>
              <a:t> бума число голодающих на планете к 2025 году возрастёт до 1,2 млрд. человек.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60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Биоэтанол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725144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Индии изучена возможность получения  </a:t>
            </a:r>
            <a:r>
              <a:rPr lang="ru-RU" b="1" dirty="0" err="1" smtClean="0"/>
              <a:t>биоэтанола</a:t>
            </a:r>
            <a:r>
              <a:rPr lang="ru-RU" b="1" dirty="0" smtClean="0"/>
              <a:t> из створок плодов бобов и гороха, а также оболочек семян лущеного гороха.  Эти отходы содержат большое количество целлюлозы, гемицеллюлоз, лигнина. </a:t>
            </a:r>
          </a:p>
          <a:p>
            <a:pPr algn="ctr"/>
            <a:r>
              <a:rPr lang="ru-RU" b="1" dirty="0" smtClean="0"/>
              <a:t>Из 1 кг этих отходов получали 250 мл 70° спирта; в Дании  исследуют возможность получения спирта из соломы бобов.</a:t>
            </a:r>
          </a:p>
          <a:p>
            <a:pPr algn="ctr"/>
            <a:r>
              <a:rPr lang="ru-RU" dirty="0" smtClean="0"/>
              <a:t>(</a:t>
            </a:r>
            <a:r>
              <a:rPr lang="en-US" sz="1600" b="1" i="1" dirty="0" err="1" smtClean="0"/>
              <a:t>Upendra</a:t>
            </a:r>
            <a:r>
              <a:rPr lang="en-US" sz="1600" b="1" i="1" dirty="0" smtClean="0"/>
              <a:t>, </a:t>
            </a:r>
            <a:r>
              <a:rPr lang="en-US" sz="1600" b="1" i="1" dirty="0" err="1" smtClean="0"/>
              <a:t>Khandelwal</a:t>
            </a:r>
            <a:r>
              <a:rPr lang="en-US" sz="1600" b="1" i="1" dirty="0" smtClean="0"/>
              <a:t>, </a:t>
            </a:r>
            <a:r>
              <a:rPr lang="en-US" sz="1600" b="1" i="1" dirty="0" err="1" smtClean="0"/>
              <a:t>Priyanka</a:t>
            </a:r>
            <a:r>
              <a:rPr lang="ru-RU" sz="1600" b="1" i="1" dirty="0" smtClean="0"/>
              <a:t> </a:t>
            </a:r>
            <a:r>
              <a:rPr lang="en-US" sz="1600" b="1" i="1" dirty="0" smtClean="0"/>
              <a:t>et al.,</a:t>
            </a:r>
            <a:r>
              <a:rPr lang="ru-RU" sz="1600" b="1" i="1" dirty="0" smtClean="0"/>
              <a:t> 2013; </a:t>
            </a:r>
            <a:r>
              <a:rPr lang="en-US" sz="1600" b="1" i="1" dirty="0" err="1" smtClean="0"/>
              <a:t>Petersson</a:t>
            </a:r>
            <a:r>
              <a:rPr lang="en-US" sz="1600" b="1" i="1" dirty="0" smtClean="0"/>
              <a:t> et al., 2007</a:t>
            </a:r>
            <a:r>
              <a:rPr lang="ru-RU" sz="1600" b="1" i="1" dirty="0" smtClean="0"/>
              <a:t>).</a:t>
            </a:r>
            <a:endParaRPr lang="en-US" sz="1600" b="1" i="1" dirty="0" smtClean="0"/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31074" name="Picture 2" descr="Купить Горох колотый шлифованный (лущеный), купить оптом колотый горох шлифованный (лущеный) у производителя; Цена хорош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0648"/>
            <a:ext cx="1810688" cy="13700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5576" y="76470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Биоэтанол</a:t>
            </a:r>
            <a:r>
              <a:rPr lang="ru-RU" b="1" dirty="0" smtClean="0"/>
              <a:t> получают из сортов гороха с высоким содержанием крахмала (45-61%). </a:t>
            </a:r>
          </a:p>
          <a:p>
            <a:r>
              <a:rPr lang="ru-RU" b="1" dirty="0" smtClean="0"/>
              <a:t>Из сортов гороха, содержащих большое количество амилозы, получают более высокий выход спирта.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0050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Наука ищет пути получения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биоэтанола</a:t>
            </a:r>
            <a:r>
              <a:rPr lang="ru-RU" sz="2000" b="1" i="1" dirty="0" smtClean="0">
                <a:solidFill>
                  <a:srgbClr val="C00000"/>
                </a:solidFill>
              </a:rPr>
              <a:t> из отходов растениеводческой продукции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91683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Поэтому в настоящее время одним из направлений селекции гороха является увеличение содержания  амилозы в семенах.</a:t>
            </a:r>
          </a:p>
          <a:p>
            <a:pPr algn="r"/>
            <a:r>
              <a:rPr lang="ru-RU" b="1" i="1" dirty="0" smtClean="0"/>
              <a:t>(</a:t>
            </a:r>
            <a:r>
              <a:rPr lang="ru-RU" sz="1600" b="1" i="1" dirty="0" smtClean="0"/>
              <a:t>Павловская, 2004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Создание  </a:t>
            </a:r>
            <a:r>
              <a:rPr lang="ru-RU" sz="2000" b="1" dirty="0" err="1" smtClean="0">
                <a:solidFill>
                  <a:srgbClr val="C00000"/>
                </a:solidFill>
              </a:rPr>
              <a:t>биодеградирующих</a:t>
            </a:r>
            <a:r>
              <a:rPr lang="ru-RU" sz="2000" b="1" dirty="0" smtClean="0">
                <a:solidFill>
                  <a:srgbClr val="C00000"/>
                </a:solidFill>
              </a:rPr>
              <a:t> пленок пищевого и медицинского направления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Из </a:t>
            </a:r>
            <a:r>
              <a:rPr lang="en-US" b="1" dirty="0" smtClean="0"/>
              <a:t> </a:t>
            </a:r>
            <a:r>
              <a:rPr lang="ru-RU" b="1" dirty="0" smtClean="0"/>
              <a:t>концентрата белков чечевицы и </a:t>
            </a:r>
            <a:r>
              <a:rPr lang="en-US" b="1" i="1" dirty="0" err="1" smtClean="0"/>
              <a:t>Ervum</a:t>
            </a:r>
            <a:r>
              <a:rPr lang="en-US" b="1" i="1" dirty="0" smtClean="0"/>
              <a:t> </a:t>
            </a:r>
            <a:r>
              <a:rPr lang="en-US" b="1" i="1" dirty="0" err="1" smtClean="0"/>
              <a:t>ervilia</a:t>
            </a:r>
            <a:r>
              <a:rPr lang="en-US" b="1" i="1" dirty="0" smtClean="0"/>
              <a:t> </a:t>
            </a:r>
            <a:r>
              <a:rPr lang="en-US" b="1" dirty="0" smtClean="0"/>
              <a:t>(L.) </a:t>
            </a:r>
            <a:r>
              <a:rPr lang="en-US" b="1" dirty="0" err="1" smtClean="0"/>
              <a:t>Willd</a:t>
            </a:r>
            <a:r>
              <a:rPr lang="en-US" b="1" dirty="0" smtClean="0"/>
              <a:t>. </a:t>
            </a:r>
            <a:r>
              <a:rPr lang="ru-RU" b="1" dirty="0" smtClean="0"/>
              <a:t> созданы съедобные  </a:t>
            </a:r>
            <a:r>
              <a:rPr lang="ru-RU" b="1" dirty="0" err="1" smtClean="0"/>
              <a:t>саморазлагающиеся</a:t>
            </a:r>
            <a:r>
              <a:rPr lang="ru-RU" b="1" dirty="0" smtClean="0"/>
              <a:t> пленки для хранения продуктов  (</a:t>
            </a:r>
            <a:r>
              <a:rPr lang="en-US" b="1" i="1" dirty="0" err="1" smtClean="0"/>
              <a:t>Bamdad</a:t>
            </a:r>
            <a:r>
              <a:rPr lang="ru-RU" b="1" i="1" dirty="0" smtClean="0"/>
              <a:t> </a:t>
            </a:r>
            <a:r>
              <a:rPr lang="en-US" b="1" i="1" dirty="0" smtClean="0"/>
              <a:t>et al., 2004;  </a:t>
            </a:r>
            <a:r>
              <a:rPr lang="en-US" b="1" i="1" dirty="0" err="1" smtClean="0"/>
              <a:t>Arabestani</a:t>
            </a:r>
            <a:r>
              <a:rPr lang="ru-RU" b="1" i="1" dirty="0" smtClean="0"/>
              <a:t>  </a:t>
            </a:r>
            <a:r>
              <a:rPr lang="en-US" b="1" i="1" dirty="0" smtClean="0"/>
              <a:t>et  al., 2013</a:t>
            </a:r>
            <a:r>
              <a:rPr lang="ru-RU" b="1" dirty="0" smtClean="0"/>
              <a:t>).</a:t>
            </a:r>
            <a:r>
              <a:rPr lang="en-US" b="1" dirty="0" smtClean="0"/>
              <a:t> 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708920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Обнадеживающие результаты для применения в медицине показали термопластические пленки, получаемые из крахмала гороха. Оказалось, что физико-химические свойства горохового крахмала соответствуют технологии изготовления таких пленок лучше, чем традиционно присутствующих на рынке крахмалов из картофеля, пшеницы, кукурузы (</a:t>
            </a:r>
            <a:r>
              <a:rPr lang="en-US" b="1" i="1" dirty="0" err="1" smtClean="0"/>
              <a:t>Bogracheva</a:t>
            </a:r>
            <a:r>
              <a:rPr lang="ru-RU" b="1" i="1" dirty="0" smtClean="0"/>
              <a:t> </a:t>
            </a:r>
            <a:r>
              <a:rPr lang="en-US" b="1" i="1" dirty="0" smtClean="0"/>
              <a:t>et al., 2004</a:t>
            </a:r>
            <a:r>
              <a:rPr lang="en-US" b="1" dirty="0" smtClean="0"/>
              <a:t>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12974"/>
          </a:xfrm>
        </p:spPr>
        <p:txBody>
          <a:bodyPr>
            <a:noAutofit/>
          </a:bodyPr>
          <a:lstStyle/>
          <a:p>
            <a:r>
              <a:rPr lang="ru-RU" sz="1800" b="1" dirty="0"/>
              <a:t>Продовольственная и сельскохозяйственная организация ООН – ФАО была выдвинута в качестве исполнителя основных мероприятий МГЗ в сотрудничестве с соответствующими правительственными и неправительственными организациями и всеми заинтересованными учреждениями во многих странах мира.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/>
              <a:t>Создан план действий, включающий проведение в разных странах научно-общественных мероприятий различного масштаба, перечень которых размещен на </a:t>
            </a:r>
            <a:r>
              <a:rPr lang="ru-RU" sz="1800" b="1" dirty="0" err="1"/>
              <a:t>вебсайте</a:t>
            </a:r>
            <a:r>
              <a:rPr lang="ru-RU" sz="1800" b="1" dirty="0"/>
              <a:t> МГЗ (http://www.fao.org/pulses-2016/about/ru).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Это </a:t>
            </a:r>
            <a:r>
              <a:rPr lang="ru-RU" sz="1800" b="1" dirty="0"/>
              <a:t>симпозиумы, совещания, конференции и конгрессы, которые </a:t>
            </a:r>
            <a:r>
              <a:rPr lang="ru-RU" sz="1800" b="1" dirty="0" smtClean="0"/>
              <a:t>состоялись и еще состоятся </a:t>
            </a:r>
            <a:r>
              <a:rPr lang="ru-RU" sz="1800" b="1" dirty="0"/>
              <a:t>во Франции, Австралии, Турции, Индии, Украине, Коста-Рике, а также такие общественно-образовательные мероприятия, как посвященный МГЗ общенациональный межшкольный конкурс в Греции, цикл литературно-гастрономических встреч в </a:t>
            </a:r>
            <a:r>
              <a:rPr lang="ru-RU" sz="1800" b="1" dirty="0" err="1"/>
              <a:t>Клермон-Ферране</a:t>
            </a:r>
            <a:r>
              <a:rPr lang="ru-RU" sz="1800" b="1" dirty="0"/>
              <a:t> (Франция), фестиваль документальных фильмов, посвященных окружающей среде в Канаде и т.д</a:t>
            </a:r>
            <a:r>
              <a:rPr lang="ru-RU" sz="1800" b="1" dirty="0" smtClean="0"/>
              <a:t>.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В РФ был запланирован III </a:t>
            </a:r>
            <a:r>
              <a:rPr lang="ru-RU" sz="1800" b="1" dirty="0" smtClean="0"/>
              <a:t>Международный симпозиум «История еды и традиции питания народов мира», </a:t>
            </a:r>
            <a:r>
              <a:rPr lang="ru-RU" sz="1800" b="1" dirty="0" smtClean="0"/>
              <a:t>27-29 </a:t>
            </a:r>
            <a:r>
              <a:rPr lang="ru-RU" sz="1800" b="1" dirty="0" smtClean="0"/>
              <a:t>октября 2016 г. на территории МГУ имени М.В. Ломоносова. Первой в перечне тем, предлагаемых для обсуждения на симпозиуме, </a:t>
            </a:r>
            <a:r>
              <a:rPr lang="ru-RU" sz="1800" b="1" dirty="0" smtClean="0"/>
              <a:t>была </a:t>
            </a:r>
            <a:r>
              <a:rPr lang="ru-RU" sz="1800" b="1" dirty="0" smtClean="0"/>
              <a:t>тема «Место и роль зернобобовых в гастрономической (и не только) культуре России».</a:t>
            </a:r>
          </a:p>
          <a:p>
            <a:pPr>
              <a:buNone/>
            </a:pP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20688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Ряд вторичных метаболитов зернобобовых имеют антибактериальную, гербицидную, </a:t>
            </a:r>
            <a:r>
              <a:rPr lang="ru-RU" b="1" dirty="0" err="1" smtClean="0"/>
              <a:t>фунгицидную</a:t>
            </a:r>
            <a:r>
              <a:rPr lang="ru-RU" b="1" dirty="0" smtClean="0"/>
              <a:t>, </a:t>
            </a:r>
            <a:r>
              <a:rPr lang="ru-RU" b="1" dirty="0" err="1" smtClean="0"/>
              <a:t>пестицидную</a:t>
            </a:r>
            <a:r>
              <a:rPr lang="ru-RU" b="1" dirty="0" smtClean="0"/>
              <a:t> </a:t>
            </a:r>
            <a:r>
              <a:rPr lang="ru-RU" b="1" dirty="0" err="1" smtClean="0"/>
              <a:t>антигельминтозную</a:t>
            </a:r>
            <a:r>
              <a:rPr lang="ru-RU" b="1" dirty="0" smtClean="0"/>
              <a:t>  и т.п. функции.</a:t>
            </a:r>
          </a:p>
          <a:p>
            <a:pPr algn="ctr"/>
            <a:r>
              <a:rPr lang="ru-RU" b="1" dirty="0" smtClean="0"/>
              <a:t>Создание препаратов биологической защиты, содержащих соответствующие вещества, также должно  способствовать  сохранению окружающей среды.</a:t>
            </a:r>
            <a:endParaRPr lang="ru-RU" b="1" dirty="0"/>
          </a:p>
        </p:txBody>
      </p:sp>
      <p:pic>
        <p:nvPicPr>
          <p:cNvPr id="194566" name="Picture 6" descr="http://lovesad.ru/images/stories/0001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692" y="2708920"/>
            <a:ext cx="4505354" cy="273630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8" name="Picture 4" descr="http://www.biznes-portal.com/images/news/30078_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29000"/>
            <a:ext cx="1584176" cy="1188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620688"/>
            <a:ext cx="66844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Использование в </a:t>
            </a:r>
            <a:r>
              <a:rPr lang="ru-RU" sz="2000" b="1" u="sng" dirty="0" err="1" smtClean="0">
                <a:solidFill>
                  <a:srgbClr val="C00000"/>
                </a:solidFill>
              </a:rPr>
              <a:t>аквакультуре</a:t>
            </a:r>
            <a:endParaRPr lang="ru-RU" sz="2000" b="1" u="sng" dirty="0" smtClean="0">
              <a:solidFill>
                <a:srgbClr val="C00000"/>
              </a:solidFill>
            </a:endParaRPr>
          </a:p>
          <a:p>
            <a:endParaRPr lang="ru-RU" b="1" dirty="0" smtClean="0"/>
          </a:p>
          <a:p>
            <a:r>
              <a:rPr lang="ru-RU" sz="2000" b="1" u="sng" dirty="0" smtClean="0"/>
              <a:t>Для </a:t>
            </a:r>
            <a:r>
              <a:rPr lang="ru-RU" sz="2000" b="1" u="sng" dirty="0" err="1" smtClean="0"/>
              <a:t>аквакультуры</a:t>
            </a:r>
            <a:r>
              <a:rPr lang="ru-RU" sz="2000" b="1" u="sng" dirty="0" smtClean="0"/>
              <a:t> нужны сорта: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 с высоким содержанием белков – более 45%;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 с низким содержанием олигосахаридов;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 с определенным составом масла (достаточный уровень омега-3 жирных кислот,  ненасыщенных жирных кислот);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 благоприятный состав аминокислот.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/>
          </a:p>
          <a:p>
            <a:pPr>
              <a:buFont typeface="Wingdings" pitchFamily="2" charset="2"/>
              <a:buChar char="ü"/>
            </a:pPr>
            <a:endParaRPr lang="ru-RU" sz="2000" b="1" dirty="0" smtClean="0"/>
          </a:p>
          <a:p>
            <a:r>
              <a:rPr lang="ru-RU" sz="2000" b="1" dirty="0" smtClean="0"/>
              <a:t>Для создания таких сортов </a:t>
            </a:r>
          </a:p>
          <a:p>
            <a:r>
              <a:rPr lang="ru-RU" sz="2000" b="1" dirty="0" smtClean="0"/>
              <a:t>исходный материал в коллекции ВИР </a:t>
            </a:r>
            <a:endParaRPr lang="ru-RU" sz="2000" b="1" dirty="0" smtClean="0"/>
          </a:p>
          <a:p>
            <a:r>
              <a:rPr lang="ru-RU" sz="2000" b="1" dirty="0" smtClean="0"/>
              <a:t>найдется</a:t>
            </a:r>
            <a:r>
              <a:rPr lang="ru-RU" sz="2000" b="1" dirty="0" smtClean="0"/>
              <a:t>!</a:t>
            </a:r>
            <a:endParaRPr lang="ru-RU" sz="2000" b="1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6746" y="3310321"/>
            <a:ext cx="2597702" cy="218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149080"/>
            <a:ext cx="493745" cy="5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764704"/>
            <a:ext cx="7920880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pic>
        <p:nvPicPr>
          <p:cNvPr id="82946" name="Picture 2" descr="http://www.monchesfarm.com/Photos/Lathyrus%20latifol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17032"/>
            <a:ext cx="1440160" cy="1920213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2376264" cy="1782198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82952" name="Picture 8" descr="http://fruittree.ru/wp-content/uploads/2014/05/luip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085184"/>
            <a:ext cx="2232248" cy="158638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</p:pic>
      <p:pic>
        <p:nvPicPr>
          <p:cNvPr id="82954" name="Picture 10" descr="http://dljadachnikov.ru/wp-content/uploads/2014/01/be1e233a2291daece49947430b5a26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996952"/>
            <a:ext cx="2304256" cy="1728192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51520" y="5157192"/>
            <a:ext cx="2520280" cy="58477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Душистый горошек</a:t>
            </a:r>
          </a:p>
          <a:p>
            <a:pPr algn="ctr"/>
            <a:r>
              <a:rPr lang="ru-RU" sz="1600" b="1" dirty="0" smtClean="0"/>
              <a:t> (</a:t>
            </a:r>
            <a:r>
              <a:rPr lang="en-US" sz="1600" b="1" i="1" dirty="0" err="1" smtClean="0"/>
              <a:t>Lathyrus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odoratus</a:t>
            </a:r>
            <a:r>
              <a:rPr lang="en-US" sz="1600" b="1" i="1" dirty="0" smtClean="0"/>
              <a:t> </a:t>
            </a:r>
            <a:r>
              <a:rPr lang="en-US" sz="1600" b="1" dirty="0" smtClean="0"/>
              <a:t>L.)</a:t>
            </a:r>
            <a:endParaRPr lang="ru-RU" sz="1600" b="1" dirty="0"/>
          </a:p>
        </p:txBody>
      </p:sp>
      <p:pic>
        <p:nvPicPr>
          <p:cNvPr id="18" name="Picture 4" descr="http://megaogorod.com/files/styles/galleryformatter_slide/public/field/image/u72/cvetushchiy-balkon-e1297594767747.jpg?itok=JYGL01H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96752"/>
            <a:ext cx="2160240" cy="162018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915816" y="5733256"/>
            <a:ext cx="2016224" cy="683264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/>
              <a:t>Чина широколистная (</a:t>
            </a:r>
            <a:r>
              <a:rPr lang="en-US" sz="1600" b="1" i="1" dirty="0" err="1" smtClean="0"/>
              <a:t>Lathyrus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latifolius</a:t>
            </a:r>
            <a:r>
              <a:rPr lang="en-US" sz="1600" b="1" i="1" dirty="0" smtClean="0"/>
              <a:t> </a:t>
            </a:r>
            <a:r>
              <a:rPr lang="en-US" sz="1600" b="1" dirty="0" smtClean="0"/>
              <a:t>L.</a:t>
            </a:r>
            <a:r>
              <a:rPr lang="ru-RU" sz="1600" b="1" dirty="0" smtClean="0"/>
              <a:t>)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76056" y="4653136"/>
            <a:ext cx="2627784" cy="491160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/>
              <a:t>Люпин многолетний (</a:t>
            </a:r>
            <a:r>
              <a:rPr lang="en-US" sz="1600" b="1" i="1" dirty="0" err="1" smtClean="0"/>
              <a:t>Lupinus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polyphyllus</a:t>
            </a:r>
            <a:r>
              <a:rPr lang="en-US" sz="1600" b="1" i="1" dirty="0" smtClean="0"/>
              <a:t> </a:t>
            </a:r>
            <a:r>
              <a:rPr lang="en-US" sz="1600" b="1" dirty="0" err="1" smtClean="0"/>
              <a:t>Lindl</a:t>
            </a:r>
            <a:r>
              <a:rPr lang="ru-RU" sz="1600" b="1" dirty="0" smtClean="0"/>
              <a:t>)</a:t>
            </a:r>
            <a:r>
              <a:rPr lang="en-US" sz="1600" b="1" dirty="0" smtClean="0"/>
              <a:t>.</a:t>
            </a:r>
            <a:endParaRPr lang="ru-RU" sz="1600" b="1" dirty="0"/>
          </a:p>
        </p:txBody>
      </p:sp>
      <p:pic>
        <p:nvPicPr>
          <p:cNvPr id="14" name="Picture 2" descr="https://c1.staticflickr.com/5/4142/4752771631_657a16c578_z.jpg"/>
          <p:cNvPicPr>
            <a:picLocks noChangeAspect="1" noChangeArrowheads="1"/>
          </p:cNvPicPr>
          <p:nvPr/>
        </p:nvPicPr>
        <p:blipFill>
          <a:blip r:embed="rId7" cstate="print">
            <a:lum bright="14000" contrast="12000"/>
          </a:blip>
          <a:srcRect/>
          <a:stretch>
            <a:fillRect/>
          </a:stretch>
        </p:blipFill>
        <p:spPr bwMode="auto">
          <a:xfrm>
            <a:off x="2627784" y="1896242"/>
            <a:ext cx="2232248" cy="159396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51520" y="33265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Декоративные </a:t>
            </a:r>
            <a:r>
              <a:rPr lang="ru-RU" sz="2000" b="1" u="sng" dirty="0" smtClean="0">
                <a:solidFill>
                  <a:srgbClr val="C00000"/>
                </a:solidFill>
              </a:rPr>
              <a:t>зернобобовые культуры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  <p:pic>
        <p:nvPicPr>
          <p:cNvPr id="16" name="Picture 8" descr="http://www.7dach.ru/uploads/images/03/64/88/2014/07/06/00cd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188640"/>
            <a:ext cx="2928326" cy="219624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076056" y="2420888"/>
            <a:ext cx="3744416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Фасоль огненно-красная </a:t>
            </a:r>
            <a:r>
              <a:rPr lang="en-US" b="1" dirty="0" smtClean="0"/>
              <a:t>(</a:t>
            </a:r>
            <a:r>
              <a:rPr lang="en-US" b="1" i="1" dirty="0" err="1" smtClean="0"/>
              <a:t>Phaseolus</a:t>
            </a:r>
            <a:r>
              <a:rPr lang="en-US" b="1" i="1" dirty="0" smtClean="0"/>
              <a:t> </a:t>
            </a:r>
            <a:r>
              <a:rPr lang="en-US" b="1" i="1" dirty="0" err="1" smtClean="0"/>
              <a:t>coccineus</a:t>
            </a:r>
            <a:r>
              <a:rPr lang="ru-RU" b="1" i="1" dirty="0" smtClean="0"/>
              <a:t> </a:t>
            </a:r>
            <a:r>
              <a:rPr lang="en-US" b="1" dirty="0" smtClean="0"/>
              <a:t>L</a:t>
            </a:r>
            <a:r>
              <a:rPr lang="en-US" b="1" i="1" dirty="0" smtClean="0"/>
              <a:t>.</a:t>
            </a:r>
            <a:r>
              <a:rPr lang="ru-RU" b="1" i="1" dirty="0" smtClean="0"/>
              <a:t>.</a:t>
            </a:r>
            <a:r>
              <a:rPr lang="en-US" b="1" dirty="0" smtClean="0"/>
              <a:t>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Неотъемлемую часть коллекции составляют дикие родичи, которые вместе с местными сортами представляют потенциал для </a:t>
            </a:r>
            <a:r>
              <a:rPr lang="ru-RU" b="1" dirty="0" err="1" smtClean="0"/>
              <a:t>интрогрессивной</a:t>
            </a:r>
            <a:r>
              <a:rPr lang="ru-RU" b="1" dirty="0" smtClean="0"/>
              <a:t> селекции на повышение адаптивности современных сортов, а также для введения в культуру. </a:t>
            </a:r>
          </a:p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3429000"/>
          <a:ext cx="1656184" cy="2766551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251286">
                <a:tc>
                  <a:txBody>
                    <a:bodyPr/>
                    <a:lstStyle/>
                    <a:p>
                      <a:pPr marL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Arial" pitchFamily="34" charset="0"/>
                        </a:rPr>
                        <a:t>Горох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6" marR="36146" marT="73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05">
                <a:tc>
                  <a:txBody>
                    <a:bodyPr/>
                    <a:lstStyle/>
                    <a:p>
                      <a:pPr marL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Arial" pitchFamily="34" charset="0"/>
                        </a:rPr>
                        <a:t>Фасоль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6" marR="36146" marT="73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83">
                <a:tc>
                  <a:txBody>
                    <a:bodyPr/>
                    <a:lstStyle/>
                    <a:p>
                      <a:pPr marL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Arial" pitchFamily="34" charset="0"/>
                        </a:rPr>
                        <a:t>Чечевица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6" marR="36146" marT="73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95">
                <a:tc>
                  <a:txBody>
                    <a:bodyPr/>
                    <a:lstStyle/>
                    <a:p>
                      <a:pPr marL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Arial" pitchFamily="34" charset="0"/>
                        </a:rPr>
                        <a:t>Чина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6" marR="36146" marT="73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05">
                <a:tc>
                  <a:txBody>
                    <a:bodyPr/>
                    <a:lstStyle/>
                    <a:p>
                      <a:pPr marL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Arial" pitchFamily="34" charset="0"/>
                        </a:rPr>
                        <a:t>Нут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6" marR="36146" marT="73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05">
                <a:tc>
                  <a:txBody>
                    <a:bodyPr/>
                    <a:lstStyle/>
                    <a:p>
                      <a:pPr marL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Arial" pitchFamily="34" charset="0"/>
                        </a:rPr>
                        <a:t>Бобы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6" marR="36146" marT="73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05">
                <a:tc>
                  <a:txBody>
                    <a:bodyPr/>
                    <a:lstStyle/>
                    <a:p>
                      <a:pPr marL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Arial" pitchFamily="34" charset="0"/>
                        </a:rPr>
                        <a:t>Соя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6" marR="36146" marT="73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05">
                <a:tc>
                  <a:txBody>
                    <a:bodyPr/>
                    <a:lstStyle/>
                    <a:p>
                      <a:pPr marL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Arial" pitchFamily="34" charset="0"/>
                        </a:rPr>
                        <a:t>Вика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6" marR="36146" marT="73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05">
                <a:tc>
                  <a:txBody>
                    <a:bodyPr/>
                    <a:lstStyle/>
                    <a:p>
                      <a:pPr marL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Arial" pitchFamily="34" charset="0"/>
                        </a:rPr>
                        <a:t>Люпин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6" marR="36146" marT="73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564904"/>
            <a:ext cx="309634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latin typeface="Arial Black" pitchFamily="34" charset="0"/>
              </a:rPr>
              <a:t>Зернобобовые культуры, возделываемые на полях СССР в 1940 г.</a:t>
            </a:r>
            <a:endParaRPr lang="ru-RU" sz="1400" b="1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4309111" cy="5976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8104" y="18864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Arial Black" pitchFamily="34" charset="0"/>
              </a:rPr>
              <a:t>Гос</a:t>
            </a:r>
            <a:r>
              <a:rPr lang="ru-RU" sz="1400" b="1" dirty="0" smtClean="0">
                <a:latin typeface="Arial Black" pitchFamily="34" charset="0"/>
              </a:rPr>
              <a:t>. Реестр 2014 г.</a:t>
            </a:r>
            <a:endParaRPr lang="ru-RU" sz="1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9512" y="1340768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                                           </a:t>
            </a:r>
            <a:endParaRPr lang="ru-RU" sz="2000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endParaRPr lang="ru-RU" b="1" dirty="0" smtClean="0"/>
          </a:p>
          <a:p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3347864" y="2636912"/>
            <a:ext cx="223224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1484784"/>
            <a:ext cx="2448272" cy="64807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56176" y="1916832"/>
            <a:ext cx="2448272" cy="72008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1988840"/>
            <a:ext cx="2448272" cy="10801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3356992"/>
            <a:ext cx="2160240" cy="64473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28184" y="2852936"/>
            <a:ext cx="2448272" cy="108011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840" y="162880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</a:rPr>
              <a:t>источник исходного материала для селекции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3888" y="278092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Коллекция ВИР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300192" y="19888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база для прикладных </a:t>
            </a:r>
          </a:p>
          <a:p>
            <a:r>
              <a:rPr lang="ru-RU" sz="1200" dirty="0" smtClean="0">
                <a:latin typeface="Arial Black" pitchFamily="34" charset="0"/>
              </a:rPr>
              <a:t>и фундаментальных 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исследований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6" y="206084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</a:rPr>
              <a:t>основа для изучения разнообразия мировых генетических ресурсов, их распространения и использования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63888" y="4365104"/>
            <a:ext cx="2304256" cy="10081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5576" y="4221088"/>
            <a:ext cx="2520280" cy="9361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1560" y="335699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</a:rPr>
              <a:t>основа для изучения истории селекции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429309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</a:rPr>
              <a:t>база для проведения мониторинга интродукции тех или иных видов в другие районы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63888" y="4365104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</a:rPr>
              <a:t>основа для отслеживания генетической эрозии и,  напротив, появления новых аллелей генов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28184" y="2924944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база для </a:t>
            </a:r>
            <a:r>
              <a:rPr lang="ru-RU" sz="1200" b="1" dirty="0" smtClean="0">
                <a:latin typeface="Arial Black" pitchFamily="34" charset="0"/>
              </a:rPr>
              <a:t>осуществления анализа диверсификации  использования генофонда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84168" y="414908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</a:rPr>
              <a:t>база для прогнозирования новых применений  генофонда в различных отраслях народного хозяйства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84168" y="4149080"/>
            <a:ext cx="2520280" cy="10081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20072" y="5733256"/>
            <a:ext cx="12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 т.д. и т.п.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427984" y="2204864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580112" y="3356992"/>
            <a:ext cx="576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364088" y="2348880"/>
            <a:ext cx="792088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292080" y="3573016"/>
            <a:ext cx="792088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499992" y="3645024"/>
            <a:ext cx="0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843808" y="2564904"/>
            <a:ext cx="648072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2771800" y="3501008"/>
            <a:ext cx="72008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275856" y="3645024"/>
            <a:ext cx="576064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27584" y="116632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Роль коллекции ВИР в этом процессе трудно не </a:t>
            </a:r>
            <a:r>
              <a:rPr lang="ru-RU" b="1" dirty="0" err="1" smtClean="0"/>
              <a:t>дооценить</a:t>
            </a:r>
            <a:r>
              <a:rPr lang="ru-RU" b="1" dirty="0" smtClean="0"/>
              <a:t>.  </a:t>
            </a:r>
          </a:p>
          <a:p>
            <a:pPr algn="ctr"/>
            <a:r>
              <a:rPr lang="ru-RU" b="1" dirty="0" smtClean="0"/>
              <a:t>Генетическое разнообразие ЗБК, хранящееся в коллекции ВИР, может быть использовано во всех направлениях применения этой группы культур. 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</a:p>
          <a:p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79512" y="1340768"/>
            <a:ext cx="8712968" cy="48245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200800" cy="184665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46 555 образцов коллекции зернобобовых культур и их диких родичей ВИР — представителей 15 родов и 201 видов зернобобовых в коллекции ВИР — 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latin typeface="+mj-lt"/>
              </a:rPr>
              <a:t>это экспозиция возможностей использования генетических ресурсов, оцененных по многим биологическим и агрономическим признакам.</a:t>
            </a:r>
            <a:endParaRPr lang="ru-RU" sz="24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56490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132856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Систематическая работа, проводимая в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ВИРе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по выявлению и использованию в селекции</a:t>
            </a:r>
            <a:endParaRPr lang="ru-RU" sz="1500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 видового, 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 сортового, </a:t>
            </a:r>
          </a:p>
          <a:p>
            <a:pPr>
              <a:buFont typeface="Wingdings" pitchFamily="2" charset="2"/>
              <a:buChar char="ü"/>
            </a:pPr>
            <a:r>
              <a:rPr lang="ru-RU" sz="1500" b="1" dirty="0" smtClean="0">
                <a:solidFill>
                  <a:srgbClr val="008000"/>
                </a:solidFill>
                <a:latin typeface="Arial Black" pitchFamily="34" charset="0"/>
              </a:rPr>
              <a:t> эколого-географического,</a:t>
            </a:r>
          </a:p>
          <a:p>
            <a:pPr>
              <a:buFont typeface="Wingdings" pitchFamily="2" charset="2"/>
              <a:buChar char="ü"/>
            </a:pPr>
            <a:r>
              <a:rPr lang="ru-RU" sz="1500" b="1" dirty="0" smtClean="0">
                <a:solidFill>
                  <a:srgbClr val="008000"/>
                </a:solidFill>
                <a:latin typeface="Arial Black" pitchFamily="34" charset="0"/>
              </a:rPr>
              <a:t> агроэкологического, 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 биологического, 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 хозяйственного, 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 генетического, 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 биохимического,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 симбиотического, 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ru-RU" sz="1500" dirty="0" err="1" smtClean="0">
                <a:solidFill>
                  <a:srgbClr val="008000"/>
                </a:solidFill>
                <a:latin typeface="Arial Black" pitchFamily="34" charset="0"/>
              </a:rPr>
              <a:t>фитоценотического</a:t>
            </a: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ru-RU" sz="1500" dirty="0" err="1" smtClean="0">
                <a:solidFill>
                  <a:srgbClr val="008000"/>
                </a:solidFill>
                <a:latin typeface="Arial Black" pitchFamily="34" charset="0"/>
              </a:rPr>
              <a:t>экотипического</a:t>
            </a: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,  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 ресурсосберегающего,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 технического,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8000"/>
                </a:solidFill>
                <a:latin typeface="Arial Black" pitchFamily="34" charset="0"/>
              </a:rPr>
              <a:t> декоративного … и т.д.  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потенциалов генетических ресурсов зернобобовых культур находится в контексте задач МГЗ и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занимает среди этих задач одну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из основных позиций.</a:t>
            </a: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6"/>
          <p:cNvSpPr>
            <a:spLocks noChangeArrowheads="1" noChangeShapeType="1" noTextEdit="1"/>
          </p:cNvSpPr>
          <p:nvPr/>
        </p:nvSpPr>
        <p:spPr bwMode="auto">
          <a:xfrm>
            <a:off x="1691680" y="3140968"/>
            <a:ext cx="6552728" cy="106818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2056"/>
              </a:avLst>
            </a:prstTxWarp>
          </a:bodyPr>
          <a:lstStyle/>
          <a:p>
            <a:pPr algn="ctr"/>
            <a:r>
              <a:rPr lang="ru-RU" sz="2800" kern="10" spc="-2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Благодарю  за   внимание!</a:t>
            </a:r>
          </a:p>
        </p:txBody>
      </p:sp>
      <p:pic>
        <p:nvPicPr>
          <p:cNvPr id="3074" name="Picture 2" descr="http://www.fao.org/uploads/pics/IYoP2016-colour-ru_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6195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013576" cy="5040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Зернобобовые в гастрономической культуре России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764704"/>
            <a:ext cx="8064896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4" name="Picture 2" descr="Фитнес салат для похудения на основе бобов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408" y="1124744"/>
            <a:ext cx="2110070" cy="158417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59400" name="Picture 8" descr="Картинки по запросу блюда из Зернобобов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92896"/>
            <a:ext cx="2467597" cy="153888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59402" name="Picture 10" descr="Картинки по запросу блюда из Зернобобовы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80728"/>
            <a:ext cx="2526010" cy="165618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59404" name="Picture 12" descr="Картинки по запросу блюда из Зернобобовы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05064"/>
            <a:ext cx="2569468" cy="19442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59406" name="Picture 14" descr="Картинки по запросу блюда из Зернобобовы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204864"/>
            <a:ext cx="2409825" cy="189547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59408" name="Picture 16" descr="Картинки по запросу блюда из Зернобобовы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861048"/>
            <a:ext cx="2808312" cy="20835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611560" y="69269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«Место и роль зернобобовых в гастрономической (и не только) культуре России»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857224" y="500042"/>
            <a:ext cx="7921625" cy="5478423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2000" b="1" i="1" dirty="0">
                <a:solidFill>
                  <a:srgbClr val="C00000"/>
                </a:solidFill>
              </a:rPr>
              <a:t>Зернобобовые культуры </a:t>
            </a:r>
            <a:r>
              <a:rPr lang="ru-RU" sz="2000" b="1" i="1" dirty="0" smtClean="0">
                <a:solidFill>
                  <a:srgbClr val="C00000"/>
                </a:solidFill>
              </a:rPr>
              <a:t>недооценены не только в нашей стране и обычно </a:t>
            </a:r>
            <a:r>
              <a:rPr lang="ru-RU" sz="2000" b="1" i="1" dirty="0">
                <a:solidFill>
                  <a:srgbClr val="C00000"/>
                </a:solidFill>
              </a:rPr>
              <a:t>находятся  «на вторых ролях» </a:t>
            </a:r>
            <a:r>
              <a:rPr lang="ru-RU" sz="2000" b="1" i="1" dirty="0" smtClean="0">
                <a:solidFill>
                  <a:srgbClr val="C00000"/>
                </a:solidFill>
              </a:rPr>
              <a:t>после зерновых по </a:t>
            </a:r>
            <a:r>
              <a:rPr lang="ru-RU" sz="2000" b="1" i="1" dirty="0">
                <a:solidFill>
                  <a:srgbClr val="C00000"/>
                </a:solidFill>
              </a:rPr>
              <a:t>нескольким причинам</a:t>
            </a:r>
            <a:r>
              <a:rPr lang="ru-RU" sz="2000" b="1" dirty="0">
                <a:solidFill>
                  <a:srgbClr val="C00000"/>
                </a:solidFill>
              </a:rPr>
              <a:t>: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000" b="1" dirty="0" smtClean="0"/>
              <a:t> </a:t>
            </a:r>
            <a:r>
              <a:rPr lang="ru-RU" sz="2000" b="1" dirty="0"/>
              <a:t>низкая урожайность по сравнению с зерновыми культурами;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/>
              <a:t> ее нестабильность;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/>
              <a:t> большая требовательность к соблюдению технологий возделывания;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/>
              <a:t> наличие  </a:t>
            </a:r>
            <a:r>
              <a:rPr lang="ru-RU" sz="2000" b="1" dirty="0" err="1"/>
              <a:t>антипитательных</a:t>
            </a:r>
            <a:r>
              <a:rPr lang="ru-RU" sz="2000" b="1" dirty="0"/>
              <a:t> веществ в семенах; 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/>
              <a:t> большая подверженность биотическим и абиотическим с</a:t>
            </a:r>
            <a:r>
              <a:rPr lang="ru-RU" sz="2000" b="1" dirty="0">
                <a:solidFill>
                  <a:schemeClr val="bg1"/>
                </a:solidFill>
              </a:rPr>
              <a:t>трессам.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2000" b="1" i="1" dirty="0">
                <a:solidFill>
                  <a:srgbClr val="C00000"/>
                </a:solidFill>
              </a:rPr>
              <a:t>В бытовом отношении:</a:t>
            </a:r>
            <a:r>
              <a:rPr lang="ru-RU" sz="2000" b="1" dirty="0">
                <a:solidFill>
                  <a:srgbClr val="C00000"/>
                </a:solidFill>
              </a:rPr>
              <a:t> 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/>
              <a:t>длительность процесса приготовления;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/>
              <a:t> имидж «пищи бедняков» (чечевичная похлебка); 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/>
              <a:t> «бобовый привкус» как у приготовленных блюд, так и у соевого масла;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/>
              <a:t> преувеличенные предубеждения по поводу </a:t>
            </a:r>
            <a:r>
              <a:rPr lang="ru-RU" sz="2000" b="1" dirty="0" err="1"/>
              <a:t>антипитательных</a:t>
            </a:r>
            <a:r>
              <a:rPr lang="ru-RU" sz="2000" b="1" dirty="0"/>
              <a:t> веществ, а также метеоризма.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92696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Сейчас в рамках МГЗ о </a:t>
            </a:r>
            <a:r>
              <a:rPr lang="ru-RU" b="1" dirty="0" err="1" smtClean="0"/>
              <a:t>недооценненности</a:t>
            </a:r>
            <a:r>
              <a:rPr lang="ru-RU" b="1" dirty="0" smtClean="0"/>
              <a:t> этой группы культур, но в глобальном масштабе, заявляют эксперты ФАО. </a:t>
            </a:r>
          </a:p>
          <a:p>
            <a:r>
              <a:rPr lang="ru-RU" b="1" dirty="0" smtClean="0"/>
              <a:t>Благодаря МГЗ инициирована публикация многочисленных сведений о зернобобовых в различных информационных источниках. С начала года ФАО выпустила несколько информационных бюллетеней, освещающих различные аспекты производства и потребления зернобобовых: </a:t>
            </a:r>
            <a:endParaRPr lang="ru-RU" b="1" dirty="0" smtClean="0"/>
          </a:p>
          <a:p>
            <a:endParaRPr lang="ru-RU" b="1" dirty="0" smtClean="0"/>
          </a:p>
          <a:p>
            <a:pPr lvl="0"/>
            <a:r>
              <a:rPr lang="ru-RU" b="1" dirty="0" smtClean="0">
                <a:solidFill>
                  <a:srgbClr val="0033CC"/>
                </a:solidFill>
              </a:rPr>
              <a:t>«Пищевая ценность зернобобовых»,</a:t>
            </a:r>
          </a:p>
          <a:p>
            <a:pPr lvl="0"/>
            <a:r>
              <a:rPr lang="ru-RU" b="1" dirty="0" smtClean="0">
                <a:solidFill>
                  <a:srgbClr val="0033CC"/>
                </a:solidFill>
              </a:rPr>
              <a:t>«</a:t>
            </a:r>
            <a:r>
              <a:rPr lang="ru-RU" b="1" u="sng" dirty="0" smtClean="0">
                <a:solidFill>
                  <a:srgbClr val="0033CC"/>
                </a:solidFill>
                <a:hlinkClick r:id="rId2" tooltip="Opens external link in new window"/>
              </a:rPr>
              <a:t>Зернобобовые вносят вклад в обеспечение продовольственной безопасности</a:t>
            </a:r>
            <a:r>
              <a:rPr lang="ru-RU" b="1" dirty="0" smtClean="0">
                <a:solidFill>
                  <a:srgbClr val="0033CC"/>
                </a:solidFill>
              </a:rPr>
              <a:t>»,</a:t>
            </a:r>
          </a:p>
          <a:p>
            <a:pPr lvl="0"/>
            <a:r>
              <a:rPr lang="ru-RU" b="1" dirty="0" smtClean="0">
                <a:solidFill>
                  <a:srgbClr val="0033CC"/>
                </a:solidFill>
              </a:rPr>
              <a:t>«</a:t>
            </a:r>
            <a:r>
              <a:rPr lang="ru-RU" b="1" u="sng" dirty="0" smtClean="0">
                <a:solidFill>
                  <a:srgbClr val="0033CC"/>
                </a:solidFill>
                <a:hlinkClick r:id="rId3" tooltip="Opens external link in new window"/>
              </a:rPr>
              <a:t>О пользе </a:t>
            </a:r>
            <a:r>
              <a:rPr lang="ru-RU" b="1" u="sng" dirty="0" err="1" smtClean="0">
                <a:solidFill>
                  <a:srgbClr val="0033CC"/>
                </a:solidFill>
                <a:hlinkClick r:id="rId3" tooltip="Opens external link in new window"/>
              </a:rPr>
              <a:t>зернобобовыx</a:t>
            </a:r>
            <a:r>
              <a:rPr lang="ru-RU" b="1" u="sng" dirty="0" smtClean="0">
                <a:solidFill>
                  <a:srgbClr val="0033CC"/>
                </a:solidFill>
                <a:hlinkClick r:id="rId3" tooltip="Opens external link in new window"/>
              </a:rPr>
              <a:t> для здоровья</a:t>
            </a:r>
            <a:r>
              <a:rPr lang="ru-RU" b="1" dirty="0" smtClean="0">
                <a:solidFill>
                  <a:srgbClr val="0033CC"/>
                </a:solidFill>
              </a:rPr>
              <a:t>»,</a:t>
            </a:r>
          </a:p>
          <a:p>
            <a:pPr lvl="0"/>
            <a:r>
              <a:rPr lang="ru-RU" b="1" dirty="0" smtClean="0">
                <a:solidFill>
                  <a:srgbClr val="0033CC"/>
                </a:solidFill>
              </a:rPr>
              <a:t>«</a:t>
            </a:r>
            <a:r>
              <a:rPr lang="ru-RU" b="1" u="sng" dirty="0" smtClean="0">
                <a:solidFill>
                  <a:srgbClr val="0033CC"/>
                </a:solidFill>
                <a:hlinkClick r:id="rId4" tooltip="Opens external link in new window"/>
              </a:rPr>
              <a:t>Зернобобовые и изменение климата</a:t>
            </a:r>
            <a:r>
              <a:rPr lang="ru-RU" b="1" dirty="0" smtClean="0">
                <a:solidFill>
                  <a:srgbClr val="0033CC"/>
                </a:solidFill>
              </a:rPr>
              <a:t>»,</a:t>
            </a:r>
          </a:p>
          <a:p>
            <a:r>
              <a:rPr lang="ru-RU" b="1" dirty="0" smtClean="0">
                <a:solidFill>
                  <a:srgbClr val="0033CC"/>
                </a:solidFill>
              </a:rPr>
              <a:t>«</a:t>
            </a:r>
            <a:r>
              <a:rPr lang="ru-RU" b="1" u="sng" dirty="0" smtClean="0">
                <a:solidFill>
                  <a:srgbClr val="0033CC"/>
                </a:solidFill>
                <a:hlinkClick r:id="rId5" tooltip="Opens external link in new window"/>
              </a:rPr>
              <a:t>Зернобобовые и </a:t>
            </a:r>
            <a:r>
              <a:rPr lang="ru-RU" b="1" u="sng" dirty="0" err="1" smtClean="0">
                <a:solidFill>
                  <a:srgbClr val="0033CC"/>
                </a:solidFill>
                <a:hlinkClick r:id="rId5" tooltip="Opens external link in new window"/>
              </a:rPr>
              <a:t>биоразнообразие</a:t>
            </a:r>
            <a:r>
              <a:rPr lang="ru-RU" b="1" dirty="0" smtClean="0">
                <a:solidFill>
                  <a:srgbClr val="0033CC"/>
                </a:solidFill>
              </a:rPr>
              <a:t>».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(</a:t>
            </a:r>
            <a:r>
              <a:rPr lang="ru-RU" b="1" u="sng" dirty="0" smtClean="0">
                <a:hlinkClick r:id="rId6"/>
              </a:rPr>
              <a:t>http://www.fao.org/pulses-2016/communications-toolkit/factsheets/ru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99592" y="908720"/>
            <a:ext cx="7848600" cy="32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75000"/>
              </a:spcBef>
              <a:buFont typeface="Wingdings" pitchFamily="2" charset="2"/>
              <a:buChar char="ü"/>
            </a:pPr>
            <a:r>
              <a:rPr lang="ru-RU" b="1" dirty="0">
                <a:latin typeface="+mj-lt"/>
              </a:rPr>
              <a:t> наличие стабильно продуктивных, устойчивых к болезням, вредителям и неблагоприятным </a:t>
            </a:r>
            <a:r>
              <a:rPr lang="ru-RU" b="1" dirty="0" err="1">
                <a:latin typeface="+mj-lt"/>
              </a:rPr>
              <a:t>эдафическим</a:t>
            </a:r>
            <a:r>
              <a:rPr lang="ru-RU" b="1" dirty="0">
                <a:latin typeface="+mj-lt"/>
              </a:rPr>
              <a:t> факторам сортов; </a:t>
            </a:r>
          </a:p>
          <a:p>
            <a:pPr>
              <a:spcBef>
                <a:spcPct val="75000"/>
              </a:spcBef>
              <a:buFont typeface="Wingdings" pitchFamily="2" charset="2"/>
              <a:buChar char="ü"/>
            </a:pPr>
            <a:r>
              <a:rPr lang="ru-RU" b="1" dirty="0">
                <a:latin typeface="+mj-lt"/>
              </a:rPr>
              <a:t> улучшение качества зерна (высокое содержание белка, улучшение его аминокислотного состава, низкое содержание </a:t>
            </a:r>
            <a:r>
              <a:rPr lang="ru-RU" b="1" dirty="0" err="1">
                <a:latin typeface="+mj-lt"/>
              </a:rPr>
              <a:t>антипитательных</a:t>
            </a:r>
            <a:r>
              <a:rPr lang="ru-RU" b="1" dirty="0">
                <a:latin typeface="+mj-lt"/>
              </a:rPr>
              <a:t> веществ, улучшенный вкус, хорошие технологические свойства, в частности хорошая </a:t>
            </a:r>
            <a:r>
              <a:rPr lang="ru-RU" b="1" dirty="0" err="1">
                <a:latin typeface="+mj-lt"/>
              </a:rPr>
              <a:t>экстрагируемость</a:t>
            </a:r>
            <a:r>
              <a:rPr lang="ru-RU" b="1" dirty="0">
                <a:latin typeface="+mj-lt"/>
              </a:rPr>
              <a:t> сухого вещества и т.д.); </a:t>
            </a:r>
          </a:p>
          <a:p>
            <a:pPr>
              <a:spcBef>
                <a:spcPct val="75000"/>
              </a:spcBef>
              <a:buFont typeface="Wingdings" pitchFamily="2" charset="2"/>
              <a:buChar char="ü"/>
            </a:pPr>
            <a:r>
              <a:rPr lang="ru-RU" b="1" dirty="0">
                <a:latin typeface="+mj-lt"/>
              </a:rPr>
              <a:t> эффективное использование их </a:t>
            </a:r>
            <a:r>
              <a:rPr lang="ru-RU" b="1" dirty="0" err="1">
                <a:latin typeface="+mj-lt"/>
              </a:rPr>
              <a:t>средообразующего</a:t>
            </a:r>
            <a:r>
              <a:rPr lang="ru-RU" b="1" dirty="0">
                <a:latin typeface="+mj-lt"/>
              </a:rPr>
              <a:t>, в первую очередь, симбиотического потенциала;</a:t>
            </a:r>
          </a:p>
          <a:p>
            <a:pPr>
              <a:spcBef>
                <a:spcPct val="75000"/>
              </a:spcBef>
              <a:buFont typeface="Wingdings" pitchFamily="2" charset="2"/>
              <a:buChar char="ü"/>
            </a:pPr>
            <a:r>
              <a:rPr lang="ru-RU" b="1" dirty="0">
                <a:latin typeface="+mj-lt"/>
              </a:rPr>
              <a:t>  широкая </a:t>
            </a:r>
            <a:r>
              <a:rPr lang="ru-RU" b="1" dirty="0" smtClean="0">
                <a:latin typeface="+mj-lt"/>
              </a:rPr>
              <a:t>популяризация.</a:t>
            </a:r>
            <a:endParaRPr lang="ru-RU" b="1" dirty="0"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15616" y="404664"/>
            <a:ext cx="64801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+mj-lt"/>
              </a:rPr>
              <a:t>Конкурентноспособными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зернобобовые могут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сделать: </a:t>
            </a:r>
          </a:p>
          <a:p>
            <a:pPr>
              <a:buFont typeface="Wingdings" pitchFamily="2" charset="2"/>
              <a:buNone/>
            </a:pPr>
            <a:endParaRPr lang="ru-RU" dirty="0">
              <a:solidFill>
                <a:srgbClr val="CC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0648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С </a:t>
            </a:r>
            <a:r>
              <a:rPr lang="ru-RU" sz="2000" b="1" dirty="0"/>
              <a:t>1960 г. мировое производство зернобобовых медленно, но стабильно увеличивается примерно на 1% в год. Однако темпы роста отстают от других основных сельскохозяйственных культур, например зерновых.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      Рост </a:t>
            </a:r>
            <a:r>
              <a:rPr lang="ru-RU" sz="2000" b="1" dirty="0"/>
              <a:t>производства зернобобовых культур обусловлен целым рядом факторов: белок бобовых дешевле мяса; растительная высокобелковая пища способствует здоровому образу жизни; способность бобовых к фиксации атмосферного азота снижает техногенную нагрузку на среду и т.д.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       В </a:t>
            </a:r>
            <a:r>
              <a:rPr lang="ru-RU" sz="2000" b="1" dirty="0"/>
              <a:t>настоящее время зернобобовые возделываются в мире на 190 </a:t>
            </a:r>
            <a:r>
              <a:rPr lang="ru-RU" sz="2000" b="1" dirty="0" err="1"/>
              <a:t>млн</a:t>
            </a:r>
            <a:r>
              <a:rPr lang="ru-RU" sz="2000" b="1" dirty="0"/>
              <a:t> га. При этом в РФ </a:t>
            </a:r>
            <a:r>
              <a:rPr lang="ru-RU" sz="2000" b="1" dirty="0" smtClean="0"/>
              <a:t>немногим более 2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</a:t>
            </a:r>
            <a:r>
              <a:rPr lang="ru-RU" sz="2000" b="1" dirty="0"/>
              <a:t>га, что составляет менее 1% от мировых. В структуре производства зерна в РФ зернобобовые культуры составляют всего 2,1% (</a:t>
            </a:r>
            <a:r>
              <a:rPr lang="ru-RU" sz="2000" b="1" dirty="0" err="1"/>
              <a:t>Зотиков</a:t>
            </a:r>
            <a:r>
              <a:rPr lang="ru-RU" sz="2000" b="1" dirty="0"/>
              <a:t> и др., 2016). Между тем, по представлениям специалистов общая площадь пашни в РФ, на которой возможно введение в севообороты зернобобовых, может превышать 100 </a:t>
            </a:r>
            <a:r>
              <a:rPr lang="ru-RU" sz="2000" b="1" dirty="0" err="1"/>
              <a:t>млн</a:t>
            </a:r>
            <a:r>
              <a:rPr lang="ru-RU" sz="2000" b="1" dirty="0"/>
              <a:t> га, а сами зернобобовые культуры могут занимать 10-12 </a:t>
            </a:r>
            <a:r>
              <a:rPr lang="ru-RU" sz="2000" b="1" dirty="0" err="1"/>
              <a:t>млн</a:t>
            </a:r>
            <a:r>
              <a:rPr lang="ru-RU" sz="2000" b="1" dirty="0"/>
              <a:t> га (Задорин, 2000). </a:t>
            </a:r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84482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412776"/>
          <a:ext cx="8640958" cy="4559997"/>
        </p:xfrm>
        <a:graphic>
          <a:graphicData uri="http://schemas.openxmlformats.org/drawingml/2006/table">
            <a:tbl>
              <a:tblPr/>
              <a:tblGrid>
                <a:gridCol w="1442253"/>
                <a:gridCol w="1308771"/>
                <a:gridCol w="1209416"/>
                <a:gridCol w="1008111"/>
                <a:gridCol w="1327256"/>
                <a:gridCol w="1299600"/>
                <a:gridCol w="1045551"/>
              </a:tblGrid>
              <a:tr h="161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Посевные площади в мире, га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Посевные площади в РФ, га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 к мировому показателю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Производство в мире, 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Производство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РФ, 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 к мировому показателю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69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Соя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111 300 000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1 202 900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1,08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276 400 000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1 636 000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0,59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Горох зерновой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6 400 000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966 000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15,09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10 900 000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1 350 200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12, 38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Фасоль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зерновая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29 200 000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4 129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1,41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23 200 000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7 062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0,003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Бобы конские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2 100 000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7 510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0,35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3 100 000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7 562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0,24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5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Люпин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650 629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27 058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4,15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785 600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38 443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4,89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27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Чечевица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4 344 671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22 935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0,52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4 951 720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16 625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0,34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32656"/>
            <a:ext cx="8712968" cy="113877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Aharoni" pitchFamily="2" charset="-79"/>
              </a:rPr>
              <a:t>Посевные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Aharoni" pitchFamily="2" charset="-79"/>
              </a:rPr>
              <a:t>площади и производство основных зернобобовых культур в мире и в РФ по данным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faostat</a:t>
            </a:r>
            <a:r>
              <a:rPr lang="ru-RU" sz="2400" dirty="0">
                <a:cs typeface="Aharoni" pitchFamily="2" charset="-79"/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Aharoni" pitchFamily="2" charset="-79"/>
              </a:rPr>
              <a:t>на 2013 г.</a:t>
            </a:r>
          </a:p>
          <a:p>
            <a:pPr algn="ctr"/>
            <a:endParaRPr lang="ru-RU" sz="20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3167</Words>
  <Application>Microsoft Office PowerPoint</Application>
  <PresentationFormat>Экран (4:3)</PresentationFormat>
  <Paragraphs>552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   </vt:lpstr>
      <vt:lpstr>Продовольственная и сельскохозяйственная организация ООН – ФАО была выдвинута в качестве исполнителя основных мероприятий МГЗ в сотрудничестве с соответствующими правительственными и неправительственными организациями и всеми заинтересованными учреждениями во многих странах мира.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Margarita</dc:creator>
  <cp:lastModifiedBy>Margarita</cp:lastModifiedBy>
  <cp:revision>75</cp:revision>
  <dcterms:created xsi:type="dcterms:W3CDTF">2016-10-22T16:27:06Z</dcterms:created>
  <dcterms:modified xsi:type="dcterms:W3CDTF">2016-10-31T18:16:07Z</dcterms:modified>
</cp:coreProperties>
</file>